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1656" r:id="rId3"/>
    <p:sldId id="631" r:id="rId4"/>
    <p:sldId id="632" r:id="rId5"/>
    <p:sldId id="633" r:id="rId6"/>
    <p:sldId id="634" r:id="rId8"/>
    <p:sldId id="635" r:id="rId9"/>
    <p:sldId id="636" r:id="rId10"/>
    <p:sldId id="637" r:id="rId11"/>
    <p:sldId id="638" r:id="rId12"/>
    <p:sldId id="639" r:id="rId13"/>
    <p:sldId id="1643" r:id="rId14"/>
    <p:sldId id="644" r:id="rId15"/>
    <p:sldId id="1655" r:id="rId16"/>
    <p:sldId id="650" r:id="rId17"/>
    <p:sldId id="651" r:id="rId18"/>
    <p:sldId id="2487" r:id="rId19"/>
    <p:sldId id="2510" r:id="rId20"/>
    <p:sldId id="2431" r:id="rId21"/>
    <p:sldId id="653" r:id="rId22"/>
    <p:sldId id="2511" r:id="rId23"/>
    <p:sldId id="655" r:id="rId24"/>
    <p:sldId id="2498" r:id="rId25"/>
    <p:sldId id="2512" r:id="rId26"/>
    <p:sldId id="659" r:id="rId27"/>
    <p:sldId id="1679" r:id="rId28"/>
    <p:sldId id="1327" r:id="rId29"/>
    <p:sldId id="1328" r:id="rId30"/>
    <p:sldId id="1329" r:id="rId31"/>
    <p:sldId id="2430" r:id="rId32"/>
    <p:sldId id="672" r:id="rId33"/>
    <p:sldId id="673" r:id="rId34"/>
    <p:sldId id="2495" r:id="rId35"/>
    <p:sldId id="676" r:id="rId36"/>
    <p:sldId id="1686" r:id="rId37"/>
    <p:sldId id="1687" r:id="rId38"/>
    <p:sldId id="1638" r:id="rId39"/>
    <p:sldId id="1631" r:id="rId40"/>
    <p:sldId id="1632" r:id="rId41"/>
    <p:sldId id="1636" r:id="rId42"/>
    <p:sldId id="2500" r:id="rId43"/>
    <p:sldId id="1634" r:id="rId44"/>
    <p:sldId id="685" r:id="rId45"/>
    <p:sldId id="690" r:id="rId46"/>
    <p:sldId id="686" r:id="rId47"/>
    <p:sldId id="1688" r:id="rId48"/>
    <p:sldId id="725" r:id="rId49"/>
    <p:sldId id="1689" r:id="rId50"/>
    <p:sldId id="697" r:id="rId51"/>
    <p:sldId id="698" r:id="rId52"/>
    <p:sldId id="699" r:id="rId53"/>
    <p:sldId id="700" r:id="rId54"/>
    <p:sldId id="2501" r:id="rId55"/>
    <p:sldId id="2502" r:id="rId56"/>
    <p:sldId id="2503" r:id="rId57"/>
    <p:sldId id="2504" r:id="rId58"/>
    <p:sldId id="2436" r:id="rId59"/>
    <p:sldId id="706" r:id="rId60"/>
    <p:sldId id="2505" r:id="rId61"/>
    <p:sldId id="2506" r:id="rId62"/>
    <p:sldId id="274" r:id="rId63"/>
    <p:sldId id="2507" r:id="rId64"/>
    <p:sldId id="712" r:id="rId65"/>
    <p:sldId id="720" r:id="rId66"/>
    <p:sldId id="2509" r:id="rId67"/>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Đỗ Văn Thanh" initials="Đ"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000066"/>
    <a:srgbClr val="0000FF"/>
    <a:srgbClr val="FF0000"/>
    <a:srgbClr val="000000"/>
    <a:srgbClr val="FF0066"/>
    <a:srgbClr val="99CCFF"/>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3014"/>
    <p:restoredTop sz="94434"/>
  </p:normalViewPr>
  <p:slideViewPr>
    <p:cSldViewPr showGuides="1">
      <p:cViewPr varScale="1">
        <p:scale>
          <a:sx n="70" d="100"/>
          <a:sy n="70" d="100"/>
        </p:scale>
        <p:origin x="-282" y="-90"/>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6192"/>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commentAuthors" Target="commentAuthors.xml"/><Relationship Id="rId70" Type="http://schemas.openxmlformats.org/officeDocument/2006/relationships/tableStyles" Target="tableStyles.xml"/><Relationship Id="rId7" Type="http://schemas.openxmlformats.org/officeDocument/2006/relationships/notesMaster" Target="notesMasters/notesMaster1.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02T09:05:19.284" idx="1">
    <p:pos x="5508" y="2304"/>
    <p:text/>
  </p:cm>
</p:cmLst>
</file>

<file path=ppt/diagrams/_rels/data2.xml.rels><?xml version="1.0" encoding="UTF-8" standalone="yes"?>
<Relationships xmlns="http://schemas.openxmlformats.org/package/2006/relationships"><Relationship Id="rId1" Type="http://schemas.openxmlformats.org/officeDocument/2006/relationships/image" Target="../media/image7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72.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013CFC-C36B-438F-92FD-11AFDE489706}" type="doc">
      <dgm:prSet loTypeId="urn:microsoft.com/office/officeart/2005/8/layout/vProcess5" loCatId="process" qsTypeId="urn:microsoft.com/office/officeart/2005/8/quickstyle/3d2" qsCatId="3D" csTypeId="urn:microsoft.com/office/officeart/2005/8/colors/colorful2" csCatId="colorful" phldr="1"/>
      <dgm:spPr/>
      <dgm:t>
        <a:bodyPr/>
        <a:lstStyle/>
        <a:p>
          <a:endParaRPr lang="vi-VN"/>
        </a:p>
      </dgm:t>
    </dgm:pt>
    <dgm:pt modelId="{C5E825C6-E503-4104-8633-49BF62A90CB7}">
      <dgm:prSet phldrT="[Text]"/>
      <dgm:spPr/>
      <dgm:t>
        <a:bodyPr/>
        <a:lstStyle/>
        <a:p>
          <a:pPr algn="just"/>
          <a:r>
            <a:rPr lang="en-US" b="1" i="1" u="sng" dirty="0">
              <a:solidFill>
                <a:schemeClr val="bg1"/>
              </a:solidFill>
              <a:latin typeface="+mn-lt"/>
              <a:cs typeface="Arial" panose="020B0604020202020204" pitchFamily="34" charset="0"/>
            </a:rPr>
            <a:t>LẦN 1:</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Chăn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nuôi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tách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khỏi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trồng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trọt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mầm</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mống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tư</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hữu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xuất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hiện</a:t>
          </a:r>
          <a:r>
            <a:rPr lang="en-US" b="1" i="1" dirty="0">
              <a:solidFill>
                <a:schemeClr val="bg1"/>
              </a:solidFill>
              <a:latin typeface="+mn-lt"/>
              <a:cs typeface="Arial" panose="020B0604020202020204" pitchFamily="34" charset="0"/>
            </a:rPr>
            <a:t>, XH </a:t>
          </a:r>
          <a:r>
            <a:rPr lang="en-US" b="1" i="1" dirty="0" err="1">
              <a:solidFill>
                <a:schemeClr val="bg1"/>
              </a:solidFill>
              <a:latin typeface="+mn-lt"/>
              <a:cs typeface="Arial" panose="020B0604020202020204" pitchFamily="34" charset="0"/>
            </a:rPr>
            <a:t>bắt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đầu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phân</a:t>
          </a:r>
          <a:r>
            <a:rPr lang="en-US" b="1" i="1" dirty="0">
              <a:solidFill>
                <a:schemeClr val="bg1"/>
              </a:solidFill>
              <a:latin typeface="+mn-lt"/>
              <a:cs typeface="Arial" panose="020B0604020202020204" pitchFamily="34" charset="0"/>
            </a:rPr>
            <a:t> chia </a:t>
          </a:r>
          <a:r>
            <a:rPr lang="en-US" b="1" i="1" dirty="0" err="1">
              <a:solidFill>
                <a:schemeClr val="bg1"/>
              </a:solidFill>
              <a:latin typeface="+mn-lt"/>
              <a:cs typeface="Arial" panose="020B0604020202020204" pitchFamily="34" charset="0"/>
            </a:rPr>
            <a:t>thành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người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giàu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và</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người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nghèo</a:t>
          </a:r>
          <a:endParaRPr lang="vi-VN" dirty="0">
            <a:solidFill>
              <a:schemeClr val="bg1"/>
            </a:solidFill>
          </a:endParaRPr>
        </a:p>
      </dgm:t>
    </dgm:pt>
    <dgm:pt modelId="{44FE94D8-C93A-4F69-8CD1-FAC6CF511050}" cxnId="{5A8F008B-5470-4B5B-BF8B-F86A7E98E266}" type="parTrans">
      <dgm:prSet/>
      <dgm:spPr/>
      <dgm:t>
        <a:bodyPr/>
        <a:lstStyle/>
        <a:p>
          <a:pPr algn="just"/>
          <a:endParaRPr lang="vi-VN">
            <a:solidFill>
              <a:schemeClr val="bg1"/>
            </a:solidFill>
          </a:endParaRPr>
        </a:p>
      </dgm:t>
    </dgm:pt>
    <dgm:pt modelId="{8F6EDB8C-D403-4889-BB43-AB7647ED8BC6}" cxnId="{5A8F008B-5470-4B5B-BF8B-F86A7E98E266}" type="sibTrans">
      <dgm:prSet/>
      <dgm:spPr/>
      <dgm:t>
        <a:bodyPr/>
        <a:lstStyle/>
        <a:p>
          <a:pPr algn="just"/>
          <a:endParaRPr lang="vi-VN">
            <a:solidFill>
              <a:schemeClr val="bg1"/>
            </a:solidFill>
          </a:endParaRPr>
        </a:p>
      </dgm:t>
    </dgm:pt>
    <dgm:pt modelId="{0BA9A859-8649-44EE-8E70-8288E54C01CC}">
      <dgm:prSet phldrT="[Text]"/>
      <dgm:spPr>
        <a:solidFill>
          <a:srgbClr val="002060"/>
        </a:solidFill>
      </dgm:spPr>
      <dgm:t>
        <a:bodyPr/>
        <a:lstStyle/>
        <a:p>
          <a:pPr algn="just">
            <a:buFont typeface="Wingdings" panose="05000000000000000000" pitchFamily="2" charset="2"/>
            <a:buNone/>
          </a:pPr>
          <a:r>
            <a:rPr lang="en-US" b="1" u="sng" dirty="0">
              <a:solidFill>
                <a:schemeClr val="bg1"/>
              </a:solidFill>
              <a:latin typeface="Times New Roman" panose="02020603050405020304" pitchFamily="18" charset="0"/>
              <a:cs typeface="Arial" panose="020B0604020202020204" pitchFamily="34" charset="0"/>
            </a:rPr>
            <a:t>LẦN 2</a:t>
          </a:r>
          <a:r>
            <a:rPr lang="en-US" b="1" dirty="0">
              <a:solidFill>
                <a:schemeClr val="bg1"/>
              </a:solidFill>
              <a:latin typeface="Times New Roman" panose="02020603050405020304" pitchFamily="18" charset="0"/>
              <a:cs typeface="Arial" panose="020B0604020202020204" pitchFamily="34" charset="0"/>
            </a:rPr>
            <a:t>: </a:t>
          </a:r>
          <a:r>
            <a:rPr lang="en-US" b="1" i="1" dirty="0" err="1">
              <a:solidFill>
                <a:schemeClr val="bg1"/>
              </a:solidFill>
              <a:latin typeface="+mn-lt"/>
              <a:cs typeface="Arial" panose="020B0604020202020204" pitchFamily="34" charset="0"/>
            </a:rPr>
            <a:t>Ngành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tiểu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thủ</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công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nghiệp</a:t>
          </a:r>
          <a:r>
            <a:rPr lang="en-US" b="1" i="1" dirty="0">
              <a:solidFill>
                <a:schemeClr val="bg1"/>
              </a:solidFill>
              <a:latin typeface="+mn-lt"/>
              <a:cs typeface="Arial" panose="020B0604020202020204" pitchFamily="34" charset="0"/>
            </a:rPr>
            <a:t> ra </a:t>
          </a:r>
          <a:r>
            <a:rPr lang="en-US" b="1" i="1" dirty="0" err="1">
              <a:solidFill>
                <a:schemeClr val="bg1"/>
              </a:solidFill>
              <a:latin typeface="+mn-lt"/>
              <a:cs typeface="Arial" panose="020B0604020202020204" pitchFamily="34" charset="0"/>
            </a:rPr>
            <a:t>đời</a:t>
          </a:r>
          <a:r>
            <a:rPr lang="en-US" b="1" i="1" dirty="0">
              <a:solidFill>
                <a:schemeClr val="bg1"/>
              </a:solidFill>
              <a:latin typeface="+mn-lt"/>
              <a:cs typeface="Arial" panose="020B0604020202020204" pitchFamily="34" charset="0"/>
            </a:rPr>
            <a:t>, </a:t>
          </a:r>
        </a:p>
        <a:p>
          <a:pPr algn="just">
            <a:buFont typeface="Wingdings" panose="05000000000000000000" pitchFamily="2" charset="2"/>
            <a:buNone/>
          </a:pPr>
          <a:r>
            <a:rPr lang="en-US" b="1" i="1" dirty="0" err="1">
              <a:solidFill>
                <a:schemeClr val="bg1"/>
              </a:solidFill>
              <a:latin typeface="+mn-lt"/>
              <a:cs typeface="Arial" panose="020B0604020202020204" pitchFamily="34" charset="0"/>
            </a:rPr>
            <a:t>đẩy</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thêm</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một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bước</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sự</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phân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hóa</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giàu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nghèo</a:t>
          </a:r>
          <a:endParaRPr lang="en-US" b="1" i="1" dirty="0">
            <a:solidFill>
              <a:schemeClr val="bg1"/>
            </a:solidFill>
            <a:latin typeface="+mn-lt"/>
            <a:cs typeface="Arial" panose="020B0604020202020204" pitchFamily="34" charset="0"/>
          </a:endParaRPr>
        </a:p>
        <a:p>
          <a:pPr algn="just">
            <a:buFont typeface="Wingdings" panose="05000000000000000000" pitchFamily="2" charset="2"/>
            <a:buNone/>
          </a:pPr>
          <a:r>
            <a:rPr lang="en-US" b="1" i="1" dirty="0" err="1">
              <a:solidFill>
                <a:schemeClr val="bg1"/>
              </a:solidFill>
              <a:latin typeface="+mn-lt"/>
              <a:cs typeface="Arial" panose="020B0604020202020204" pitchFamily="34" charset="0"/>
            </a:rPr>
            <a:t>Mâu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thuẫn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giữa</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các</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giai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cấp</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ngày</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càng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tăng</a:t>
          </a:r>
          <a:endParaRPr lang="vi-VN" dirty="0">
            <a:solidFill>
              <a:schemeClr val="bg1"/>
            </a:solidFill>
          </a:endParaRPr>
        </a:p>
      </dgm:t>
    </dgm:pt>
    <dgm:pt modelId="{107B81E4-AA88-413C-A9E4-61302DAC1171}" cxnId="{41F6FD4F-4A14-4580-9032-40E187D3AEE1}" type="parTrans">
      <dgm:prSet/>
      <dgm:spPr/>
      <dgm:t>
        <a:bodyPr/>
        <a:lstStyle/>
        <a:p>
          <a:pPr algn="just"/>
          <a:endParaRPr lang="vi-VN">
            <a:solidFill>
              <a:schemeClr val="bg1"/>
            </a:solidFill>
          </a:endParaRPr>
        </a:p>
      </dgm:t>
    </dgm:pt>
    <dgm:pt modelId="{9524D6A1-DAFA-46CA-8F03-390B784A9152}" cxnId="{41F6FD4F-4A14-4580-9032-40E187D3AEE1}" type="sibTrans">
      <dgm:prSet/>
      <dgm:spPr/>
      <dgm:t>
        <a:bodyPr/>
        <a:lstStyle/>
        <a:p>
          <a:pPr algn="just"/>
          <a:endParaRPr lang="vi-VN">
            <a:solidFill>
              <a:schemeClr val="bg1"/>
            </a:solidFill>
          </a:endParaRPr>
        </a:p>
      </dgm:t>
    </dgm:pt>
    <dgm:pt modelId="{233E726A-72B5-4EDF-A5CB-8E5D4EB06FF7}">
      <dgm:prSet phldrT="[Text]"/>
      <dgm:spPr>
        <a:solidFill>
          <a:schemeClr val="accent4">
            <a:lumMod val="50000"/>
          </a:schemeClr>
        </a:solidFill>
        <a:ln>
          <a:solidFill>
            <a:srgbClr val="99CCFF"/>
          </a:solidFill>
        </a:ln>
      </dgm:spPr>
      <dgm:t>
        <a:bodyPr/>
        <a:lstStyle/>
        <a:p>
          <a:pPr algn="ctr"/>
          <a:r>
            <a:rPr lang="en-US" b="1" u="sng" dirty="0">
              <a:solidFill>
                <a:schemeClr val="bg1"/>
              </a:solidFill>
              <a:latin typeface="Times New Roman" panose="02020603050405020304" pitchFamily="18" charset="0"/>
              <a:cs typeface="Arial" panose="020B0604020202020204" pitchFamily="34" charset="0"/>
            </a:rPr>
            <a:t>LẦN 3</a:t>
          </a:r>
          <a:r>
            <a:rPr lang="en-US" b="1" dirty="0">
              <a:solidFill>
                <a:schemeClr val="bg1"/>
              </a:solidFill>
              <a:latin typeface="Times New Roman" panose="02020603050405020304" pitchFamily="18" charset="0"/>
              <a:cs typeface="Arial" panose="020B0604020202020204" pitchFamily="34" charset="0"/>
            </a:rPr>
            <a:t>: </a:t>
          </a:r>
          <a:r>
            <a:rPr lang="en-US" b="1" i="1" dirty="0" err="1">
              <a:solidFill>
                <a:schemeClr val="bg1"/>
              </a:solidFill>
              <a:latin typeface="+mn-lt"/>
              <a:cs typeface="Arial" panose="020B0604020202020204" pitchFamily="34" charset="0"/>
            </a:rPr>
            <a:t>Ngành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thương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nghiệp</a:t>
          </a:r>
          <a:r>
            <a:rPr lang="en-US" b="1" i="1" dirty="0">
              <a:solidFill>
                <a:schemeClr val="bg1"/>
              </a:solidFill>
              <a:latin typeface="+mn-lt"/>
              <a:cs typeface="Arial" panose="020B0604020202020204" pitchFamily="34" charset="0"/>
            </a:rPr>
            <a:t> ra </a:t>
          </a:r>
          <a:r>
            <a:rPr lang="en-US" b="1" i="1" dirty="0" err="1">
              <a:solidFill>
                <a:schemeClr val="bg1"/>
              </a:solidFill>
              <a:latin typeface="+mn-lt"/>
              <a:cs typeface="Arial" panose="020B0604020202020204" pitchFamily="34" charset="0"/>
            </a:rPr>
            <a:t>đời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mâu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thuẫn</a:t>
          </a:r>
          <a:r>
            <a:rPr lang="en-US" b="1" i="1" dirty="0">
              <a:solidFill>
                <a:schemeClr val="bg1"/>
              </a:solidFill>
              <a:latin typeface="+mn-lt"/>
              <a:cs typeface="Arial" panose="020B0604020202020204" pitchFamily="34" charset="0"/>
            </a:rPr>
            <a:t> </a:t>
          </a:r>
        </a:p>
        <a:p>
          <a:pPr algn="just"/>
          <a:r>
            <a:rPr lang="en-US" b="1" i="1" dirty="0" err="1">
              <a:solidFill>
                <a:schemeClr val="bg1"/>
              </a:solidFill>
              <a:latin typeface="+mn-lt"/>
              <a:cs typeface="Arial" panose="020B0604020202020204" pitchFamily="34" charset="0"/>
            </a:rPr>
            <a:t>Giai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cấp</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càng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thêm</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sâu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sắc</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Vật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trao</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đổi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trung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gian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Là</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tiền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đã</a:t>
          </a:r>
          <a:r>
            <a:rPr lang="en-US" b="1" i="1" dirty="0">
              <a:solidFill>
                <a:schemeClr val="bg1"/>
              </a:solidFill>
              <a:latin typeface="+mn-lt"/>
              <a:cs typeface="Arial" panose="020B0604020202020204" pitchFamily="34" charset="0"/>
            </a:rPr>
            <a:t>  ra </a:t>
          </a:r>
          <a:r>
            <a:rPr lang="en-US" b="1" i="1" dirty="0" err="1">
              <a:solidFill>
                <a:schemeClr val="bg1"/>
              </a:solidFill>
              <a:latin typeface="+mn-lt"/>
              <a:cs typeface="Arial" panose="020B0604020202020204" pitchFamily="34" charset="0"/>
            </a:rPr>
            <a:t>đời</a:t>
          </a:r>
          <a:endParaRPr lang="vi-VN" dirty="0">
            <a:solidFill>
              <a:schemeClr val="bg1"/>
            </a:solidFill>
          </a:endParaRPr>
        </a:p>
      </dgm:t>
    </dgm:pt>
    <dgm:pt modelId="{0B825D02-02AB-4E98-A20A-2B2AECD05B31}" cxnId="{DC9CE063-28C8-43D8-BA0F-EE9702251E91}" type="parTrans">
      <dgm:prSet/>
      <dgm:spPr/>
      <dgm:t>
        <a:bodyPr/>
        <a:lstStyle/>
        <a:p>
          <a:pPr algn="just"/>
          <a:endParaRPr lang="vi-VN">
            <a:solidFill>
              <a:schemeClr val="bg1"/>
            </a:solidFill>
          </a:endParaRPr>
        </a:p>
      </dgm:t>
    </dgm:pt>
    <dgm:pt modelId="{CDD0634D-7634-46B2-9CE2-1A024C289648}" cxnId="{DC9CE063-28C8-43D8-BA0F-EE9702251E91}" type="sibTrans">
      <dgm:prSet/>
      <dgm:spPr/>
      <dgm:t>
        <a:bodyPr/>
        <a:lstStyle/>
        <a:p>
          <a:pPr algn="just"/>
          <a:endParaRPr lang="vi-VN">
            <a:solidFill>
              <a:schemeClr val="bg1"/>
            </a:solidFill>
          </a:endParaRPr>
        </a:p>
      </dgm:t>
    </dgm:pt>
    <dgm:pt modelId="{6E821B77-6813-4D7E-8751-A3F714FE2EBD}" type="pres">
      <dgm:prSet presAssocID="{2E013CFC-C36B-438F-92FD-11AFDE489706}" presName="outerComposite" presStyleCnt="0">
        <dgm:presLayoutVars>
          <dgm:chMax val="5"/>
          <dgm:dir/>
          <dgm:resizeHandles val="exact"/>
        </dgm:presLayoutVars>
      </dgm:prSet>
      <dgm:spPr/>
      <dgm:t>
        <a:bodyPr/>
        <a:lstStyle/>
        <a:p>
          <a:endParaRPr lang="en-US"/>
        </a:p>
      </dgm:t>
    </dgm:pt>
    <dgm:pt modelId="{32B3F4EE-6C77-4D64-958C-83A66C557900}" type="pres">
      <dgm:prSet presAssocID="{2E013CFC-C36B-438F-92FD-11AFDE489706}" presName="dummyMaxCanvas" presStyleCnt="0">
        <dgm:presLayoutVars/>
      </dgm:prSet>
      <dgm:spPr/>
    </dgm:pt>
    <dgm:pt modelId="{C65161E2-BD4B-4096-9539-A8EE7D2C6DDD}" type="pres">
      <dgm:prSet presAssocID="{2E013CFC-C36B-438F-92FD-11AFDE489706}" presName="ThreeNodes_1" presStyleLbl="node1" presStyleIdx="0" presStyleCnt="3" custLinFactNeighborX="-1110">
        <dgm:presLayoutVars>
          <dgm:bulletEnabled val="1"/>
        </dgm:presLayoutVars>
      </dgm:prSet>
      <dgm:spPr/>
      <dgm:t>
        <a:bodyPr/>
        <a:lstStyle/>
        <a:p>
          <a:endParaRPr lang="en-US"/>
        </a:p>
      </dgm:t>
    </dgm:pt>
    <dgm:pt modelId="{5A4A8571-73F8-4215-A7A1-8B6A92A373DE}" type="pres">
      <dgm:prSet presAssocID="{2E013CFC-C36B-438F-92FD-11AFDE489706}" presName="ThreeNodes_2" presStyleLbl="node1" presStyleIdx="1" presStyleCnt="3">
        <dgm:presLayoutVars>
          <dgm:bulletEnabled val="1"/>
        </dgm:presLayoutVars>
      </dgm:prSet>
      <dgm:spPr/>
      <dgm:t>
        <a:bodyPr/>
        <a:lstStyle/>
        <a:p>
          <a:endParaRPr lang="en-US"/>
        </a:p>
      </dgm:t>
    </dgm:pt>
    <dgm:pt modelId="{BC73C033-42F5-4562-AA12-2240CA7110B1}" type="pres">
      <dgm:prSet presAssocID="{2E013CFC-C36B-438F-92FD-11AFDE489706}" presName="ThreeNodes_3" presStyleLbl="node1" presStyleIdx="2" presStyleCnt="3">
        <dgm:presLayoutVars>
          <dgm:bulletEnabled val="1"/>
        </dgm:presLayoutVars>
      </dgm:prSet>
      <dgm:spPr/>
      <dgm:t>
        <a:bodyPr/>
        <a:lstStyle/>
        <a:p>
          <a:endParaRPr lang="en-US"/>
        </a:p>
      </dgm:t>
    </dgm:pt>
    <dgm:pt modelId="{B99A84B8-80E5-4AC5-B7A4-8D4F43CB2B1A}" type="pres">
      <dgm:prSet presAssocID="{2E013CFC-C36B-438F-92FD-11AFDE489706}" presName="ThreeConn_1-2" presStyleLbl="fgAccFollowNode1" presStyleIdx="0" presStyleCnt="2">
        <dgm:presLayoutVars>
          <dgm:bulletEnabled val="1"/>
        </dgm:presLayoutVars>
      </dgm:prSet>
      <dgm:spPr/>
      <dgm:t>
        <a:bodyPr/>
        <a:lstStyle/>
        <a:p>
          <a:endParaRPr lang="en-US"/>
        </a:p>
      </dgm:t>
    </dgm:pt>
    <dgm:pt modelId="{7CF6FFAE-217A-40A4-913C-DD6F65468524}" type="pres">
      <dgm:prSet presAssocID="{2E013CFC-C36B-438F-92FD-11AFDE489706}" presName="ThreeConn_2-3" presStyleLbl="fgAccFollowNode1" presStyleIdx="1" presStyleCnt="2">
        <dgm:presLayoutVars>
          <dgm:bulletEnabled val="1"/>
        </dgm:presLayoutVars>
      </dgm:prSet>
      <dgm:spPr/>
      <dgm:t>
        <a:bodyPr/>
        <a:lstStyle/>
        <a:p>
          <a:endParaRPr lang="en-US"/>
        </a:p>
      </dgm:t>
    </dgm:pt>
    <dgm:pt modelId="{6B232973-F348-4A77-9E94-50EC990284FA}" type="pres">
      <dgm:prSet presAssocID="{2E013CFC-C36B-438F-92FD-11AFDE489706}" presName="ThreeNodes_1_text" presStyleLbl="node1" presStyleIdx="2" presStyleCnt="3">
        <dgm:presLayoutVars>
          <dgm:bulletEnabled val="1"/>
        </dgm:presLayoutVars>
      </dgm:prSet>
      <dgm:spPr/>
      <dgm:t>
        <a:bodyPr/>
        <a:lstStyle/>
        <a:p>
          <a:endParaRPr lang="en-US"/>
        </a:p>
      </dgm:t>
    </dgm:pt>
    <dgm:pt modelId="{457C6631-EFA6-4798-950C-A2A737791E99}" type="pres">
      <dgm:prSet presAssocID="{2E013CFC-C36B-438F-92FD-11AFDE489706}" presName="ThreeNodes_2_text" presStyleLbl="node1" presStyleIdx="2" presStyleCnt="3">
        <dgm:presLayoutVars>
          <dgm:bulletEnabled val="1"/>
        </dgm:presLayoutVars>
      </dgm:prSet>
      <dgm:spPr/>
      <dgm:t>
        <a:bodyPr/>
        <a:lstStyle/>
        <a:p>
          <a:endParaRPr lang="en-US"/>
        </a:p>
      </dgm:t>
    </dgm:pt>
    <dgm:pt modelId="{667D9169-AD06-415E-A5C7-B28330F1D1F4}" type="pres">
      <dgm:prSet presAssocID="{2E013CFC-C36B-438F-92FD-11AFDE489706}" presName="ThreeNodes_3_text" presStyleLbl="node1" presStyleIdx="2" presStyleCnt="3">
        <dgm:presLayoutVars>
          <dgm:bulletEnabled val="1"/>
        </dgm:presLayoutVars>
      </dgm:prSet>
      <dgm:spPr/>
      <dgm:t>
        <a:bodyPr/>
        <a:lstStyle/>
        <a:p>
          <a:endParaRPr lang="en-US"/>
        </a:p>
      </dgm:t>
    </dgm:pt>
  </dgm:ptLst>
  <dgm:cxnLst>
    <dgm:cxn modelId="{DC9CE063-28C8-43D8-BA0F-EE9702251E91}" srcId="{2E013CFC-C36B-438F-92FD-11AFDE489706}" destId="{233E726A-72B5-4EDF-A5CB-8E5D4EB06FF7}" srcOrd="2" destOrd="0" parTransId="{0B825D02-02AB-4E98-A20A-2B2AECD05B31}" sibTransId="{CDD0634D-7634-46B2-9CE2-1A024C289648}"/>
    <dgm:cxn modelId="{41F6FD4F-4A14-4580-9032-40E187D3AEE1}" srcId="{2E013CFC-C36B-438F-92FD-11AFDE489706}" destId="{0BA9A859-8649-44EE-8E70-8288E54C01CC}" srcOrd="1" destOrd="0" parTransId="{107B81E4-AA88-413C-A9E4-61302DAC1171}" sibTransId="{9524D6A1-DAFA-46CA-8F03-390B784A9152}"/>
    <dgm:cxn modelId="{09E2D6CA-5767-4ACF-B585-F63CE8DF0B6E}" type="presOf" srcId="{233E726A-72B5-4EDF-A5CB-8E5D4EB06FF7}" destId="{667D9169-AD06-415E-A5C7-B28330F1D1F4}" srcOrd="1" destOrd="0" presId="urn:microsoft.com/office/officeart/2005/8/layout/vProcess5"/>
    <dgm:cxn modelId="{5A8F008B-5470-4B5B-BF8B-F86A7E98E266}" srcId="{2E013CFC-C36B-438F-92FD-11AFDE489706}" destId="{C5E825C6-E503-4104-8633-49BF62A90CB7}" srcOrd="0" destOrd="0" parTransId="{44FE94D8-C93A-4F69-8CD1-FAC6CF511050}" sibTransId="{8F6EDB8C-D403-4889-BB43-AB7647ED8BC6}"/>
    <dgm:cxn modelId="{B83388C4-5772-4610-83B4-D2072FF9A3F9}" type="presOf" srcId="{2E013CFC-C36B-438F-92FD-11AFDE489706}" destId="{6E821B77-6813-4D7E-8751-A3F714FE2EBD}" srcOrd="0" destOrd="0" presId="urn:microsoft.com/office/officeart/2005/8/layout/vProcess5"/>
    <dgm:cxn modelId="{54418D52-B2BE-4125-85B2-3BF5A8DBF91A}" type="presOf" srcId="{8F6EDB8C-D403-4889-BB43-AB7647ED8BC6}" destId="{B99A84B8-80E5-4AC5-B7A4-8D4F43CB2B1A}" srcOrd="0" destOrd="0" presId="urn:microsoft.com/office/officeart/2005/8/layout/vProcess5"/>
    <dgm:cxn modelId="{C152B078-A28D-4910-A5B1-B05ADDFB7F64}" type="presOf" srcId="{9524D6A1-DAFA-46CA-8F03-390B784A9152}" destId="{7CF6FFAE-217A-40A4-913C-DD6F65468524}" srcOrd="0" destOrd="0" presId="urn:microsoft.com/office/officeart/2005/8/layout/vProcess5"/>
    <dgm:cxn modelId="{9EDA7D07-4C15-45D3-B0A2-7873B3AA0A7D}" type="presOf" srcId="{0BA9A859-8649-44EE-8E70-8288E54C01CC}" destId="{457C6631-EFA6-4798-950C-A2A737791E99}" srcOrd="1" destOrd="0" presId="urn:microsoft.com/office/officeart/2005/8/layout/vProcess5"/>
    <dgm:cxn modelId="{6B26DE82-3FD5-46EC-B4B8-CB77CA6250F9}" type="presOf" srcId="{233E726A-72B5-4EDF-A5CB-8E5D4EB06FF7}" destId="{BC73C033-42F5-4562-AA12-2240CA7110B1}" srcOrd="0" destOrd="0" presId="urn:microsoft.com/office/officeart/2005/8/layout/vProcess5"/>
    <dgm:cxn modelId="{6270F693-7A22-4CBA-B436-BC8F94C624C6}" type="presOf" srcId="{C5E825C6-E503-4104-8633-49BF62A90CB7}" destId="{6B232973-F348-4A77-9E94-50EC990284FA}" srcOrd="1" destOrd="0" presId="urn:microsoft.com/office/officeart/2005/8/layout/vProcess5"/>
    <dgm:cxn modelId="{2C73DD82-93FD-4178-8B82-407D85566BF8}" type="presOf" srcId="{0BA9A859-8649-44EE-8E70-8288E54C01CC}" destId="{5A4A8571-73F8-4215-A7A1-8B6A92A373DE}" srcOrd="0" destOrd="0" presId="urn:microsoft.com/office/officeart/2005/8/layout/vProcess5"/>
    <dgm:cxn modelId="{E1D0E262-D572-473A-8CA8-C4D9F01AA00C}" type="presOf" srcId="{C5E825C6-E503-4104-8633-49BF62A90CB7}" destId="{C65161E2-BD4B-4096-9539-A8EE7D2C6DDD}" srcOrd="0" destOrd="0" presId="urn:microsoft.com/office/officeart/2005/8/layout/vProcess5"/>
    <dgm:cxn modelId="{BA042E7A-A7CB-465A-AEAD-C555EE621E26}" type="presParOf" srcId="{6E821B77-6813-4D7E-8751-A3F714FE2EBD}" destId="{32B3F4EE-6C77-4D64-958C-83A66C557900}" srcOrd="0" destOrd="0" presId="urn:microsoft.com/office/officeart/2005/8/layout/vProcess5"/>
    <dgm:cxn modelId="{3709E8EC-D96F-48E9-9BED-4598BEC375EA}" type="presParOf" srcId="{6E821B77-6813-4D7E-8751-A3F714FE2EBD}" destId="{C65161E2-BD4B-4096-9539-A8EE7D2C6DDD}" srcOrd="1" destOrd="0" presId="urn:microsoft.com/office/officeart/2005/8/layout/vProcess5"/>
    <dgm:cxn modelId="{71A7DBA7-FA14-4F88-AFD9-84F69A86FB7E}" type="presParOf" srcId="{6E821B77-6813-4D7E-8751-A3F714FE2EBD}" destId="{5A4A8571-73F8-4215-A7A1-8B6A92A373DE}" srcOrd="2" destOrd="0" presId="urn:microsoft.com/office/officeart/2005/8/layout/vProcess5"/>
    <dgm:cxn modelId="{DD10D2FF-BF57-4710-8A03-503D5E4740CD}" type="presParOf" srcId="{6E821B77-6813-4D7E-8751-A3F714FE2EBD}" destId="{BC73C033-42F5-4562-AA12-2240CA7110B1}" srcOrd="3" destOrd="0" presId="urn:microsoft.com/office/officeart/2005/8/layout/vProcess5"/>
    <dgm:cxn modelId="{8627AB66-5CA1-410F-A928-E13E5C781EAA}" type="presParOf" srcId="{6E821B77-6813-4D7E-8751-A3F714FE2EBD}" destId="{B99A84B8-80E5-4AC5-B7A4-8D4F43CB2B1A}" srcOrd="4" destOrd="0" presId="urn:microsoft.com/office/officeart/2005/8/layout/vProcess5"/>
    <dgm:cxn modelId="{8E439C98-BD19-4C69-A233-0A1220F999E8}" type="presParOf" srcId="{6E821B77-6813-4D7E-8751-A3F714FE2EBD}" destId="{7CF6FFAE-217A-40A4-913C-DD6F65468524}" srcOrd="5" destOrd="0" presId="urn:microsoft.com/office/officeart/2005/8/layout/vProcess5"/>
    <dgm:cxn modelId="{B54829E9-17D5-41A8-8E4E-7D265515A57B}" type="presParOf" srcId="{6E821B77-6813-4D7E-8751-A3F714FE2EBD}" destId="{6B232973-F348-4A77-9E94-50EC990284FA}" srcOrd="6" destOrd="0" presId="urn:microsoft.com/office/officeart/2005/8/layout/vProcess5"/>
    <dgm:cxn modelId="{2BB85191-E674-43A5-A3D5-28DEEA61D590}" type="presParOf" srcId="{6E821B77-6813-4D7E-8751-A3F714FE2EBD}" destId="{457C6631-EFA6-4798-950C-A2A737791E99}" srcOrd="7" destOrd="0" presId="urn:microsoft.com/office/officeart/2005/8/layout/vProcess5"/>
    <dgm:cxn modelId="{6D75A9CF-8C55-477B-AF52-8B7EA7D564C9}" type="presParOf" srcId="{6E821B77-6813-4D7E-8751-A3F714FE2EBD}" destId="{667D9169-AD06-415E-A5C7-B28330F1D1F4}"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9C4446-0052-4C17-8FB3-213DB9F8C858}" type="doc">
      <dgm:prSet loTypeId="urn:microsoft.com/office/officeart/2005/8/layout/vList3" loCatId="list" qsTypeId="urn:microsoft.com/office/officeart/2005/8/quickstyle/simple1" qsCatId="simple" csTypeId="urn:microsoft.com/office/officeart/2005/8/colors/accent1_2" csCatId="accent1" phldr="1"/>
      <dgm:spPr/>
    </dgm:pt>
    <dgm:pt modelId="{323668A9-A83B-4AF8-937E-4E354C4C657D}">
      <dgm:prSet phldrT="[Text]"/>
      <dgm:spPr>
        <a:solidFill>
          <a:srgbClr val="0000FF"/>
        </a:solidFill>
      </dgm:spPr>
      <dgm:t>
        <a:bodyPr/>
        <a:lstStyle/>
        <a:p>
          <a:pPr algn="just">
            <a:buFontTx/>
            <a:buNone/>
          </a:pPr>
          <a:r>
            <a:rPr lang="vi-VN" altLang="vi-VN" dirty="0">
              <a:latin typeface="Arial" panose="020B0604020202020204" pitchFamily="34" charset="0"/>
            </a:rPr>
            <a:t>Chủ tịch nước là người đứng đầu Nhà nước, thay mặt nước Cộng hòa xã hội chủ nghĩa Việt Nam về đối nội và đối ngoại</a:t>
          </a:r>
          <a:r>
            <a:rPr lang="en-US" altLang="vi-VN" dirty="0">
              <a:latin typeface="Arial" panose="020B0604020202020204" pitchFamily="34" charset="0"/>
            </a:rPr>
            <a:t> (Đ.86 HP 2013)</a:t>
          </a:r>
          <a:endParaRPr lang="vi-VN" dirty="0"/>
        </a:p>
      </dgm:t>
    </dgm:pt>
    <dgm:pt modelId="{AE652B68-DF57-410E-908C-4BC49C667F19}" cxnId="{21964300-FA88-4F45-99DE-B5A844986E55}" type="parTrans">
      <dgm:prSet/>
      <dgm:spPr/>
      <dgm:t>
        <a:bodyPr/>
        <a:lstStyle/>
        <a:p>
          <a:endParaRPr lang="vi-VN"/>
        </a:p>
      </dgm:t>
    </dgm:pt>
    <dgm:pt modelId="{2EB1D578-F556-41CA-A020-A3D0CD65F522}" cxnId="{21964300-FA88-4F45-99DE-B5A844986E55}" type="sibTrans">
      <dgm:prSet/>
      <dgm:spPr/>
      <dgm:t>
        <a:bodyPr/>
        <a:lstStyle/>
        <a:p>
          <a:endParaRPr lang="vi-VN"/>
        </a:p>
      </dgm:t>
    </dgm:pt>
    <dgm:pt modelId="{7538D3A1-9E2A-4015-8528-153DB2A7F766}" type="pres">
      <dgm:prSet presAssocID="{5E9C4446-0052-4C17-8FB3-213DB9F8C858}" presName="linearFlow" presStyleCnt="0">
        <dgm:presLayoutVars>
          <dgm:dir/>
          <dgm:resizeHandles val="exact"/>
        </dgm:presLayoutVars>
      </dgm:prSet>
      <dgm:spPr/>
    </dgm:pt>
    <dgm:pt modelId="{EF447A0F-D88B-494E-A0B9-7E23DE99F207}" type="pres">
      <dgm:prSet presAssocID="{323668A9-A83B-4AF8-937E-4E354C4C657D}" presName="composite" presStyleCnt="0"/>
      <dgm:spPr/>
    </dgm:pt>
    <dgm:pt modelId="{C14B43F0-DF01-471C-B8A5-20E1973383AF}" type="pres">
      <dgm:prSet presAssocID="{323668A9-A83B-4AF8-937E-4E354C4C657D}" presName="imgShp" presStyleLbl="fgImgPlace1" presStyleIdx="0" presStyleCnt="1" custLinFactNeighborX="-11793" custLinFactNeighborY="-1487"/>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49BFF133-F034-41E9-B3CF-6FB0B9336146}" type="pres">
      <dgm:prSet presAssocID="{323668A9-A83B-4AF8-937E-4E354C4C657D}" presName="txShp" presStyleLbl="node1" presStyleIdx="0" presStyleCnt="1" custScaleX="114039" custLinFactNeighborX="-4805" custLinFactNeighborY="-4761">
        <dgm:presLayoutVars>
          <dgm:bulletEnabled val="1"/>
        </dgm:presLayoutVars>
      </dgm:prSet>
      <dgm:spPr/>
      <dgm:t>
        <a:bodyPr/>
        <a:lstStyle/>
        <a:p>
          <a:endParaRPr lang="en-US"/>
        </a:p>
      </dgm:t>
    </dgm:pt>
  </dgm:ptLst>
  <dgm:cxnLst>
    <dgm:cxn modelId="{C443E59F-89E1-46FD-B42A-CA1B6295CEE0}" type="presOf" srcId="{5E9C4446-0052-4C17-8FB3-213DB9F8C858}" destId="{7538D3A1-9E2A-4015-8528-153DB2A7F766}" srcOrd="0" destOrd="0" presId="urn:microsoft.com/office/officeart/2005/8/layout/vList3"/>
    <dgm:cxn modelId="{EDFF5D76-BC59-486A-BF89-37DD61DFA782}" type="presOf" srcId="{323668A9-A83B-4AF8-937E-4E354C4C657D}" destId="{49BFF133-F034-41E9-B3CF-6FB0B9336146}" srcOrd="0" destOrd="0" presId="urn:microsoft.com/office/officeart/2005/8/layout/vList3"/>
    <dgm:cxn modelId="{21964300-FA88-4F45-99DE-B5A844986E55}" srcId="{5E9C4446-0052-4C17-8FB3-213DB9F8C858}" destId="{323668A9-A83B-4AF8-937E-4E354C4C657D}" srcOrd="0" destOrd="0" parTransId="{AE652B68-DF57-410E-908C-4BC49C667F19}" sibTransId="{2EB1D578-F556-41CA-A020-A3D0CD65F522}"/>
    <dgm:cxn modelId="{DDF48152-D054-4D6F-8351-797CCA487AF5}" type="presParOf" srcId="{7538D3A1-9E2A-4015-8528-153DB2A7F766}" destId="{EF447A0F-D88B-494E-A0B9-7E23DE99F207}" srcOrd="0" destOrd="0" presId="urn:microsoft.com/office/officeart/2005/8/layout/vList3"/>
    <dgm:cxn modelId="{13C2669D-0165-4228-87FF-680CACDAC71D}" type="presParOf" srcId="{EF447A0F-D88B-494E-A0B9-7E23DE99F207}" destId="{C14B43F0-DF01-471C-B8A5-20E1973383AF}" srcOrd="0" destOrd="0" presId="urn:microsoft.com/office/officeart/2005/8/layout/vList3"/>
    <dgm:cxn modelId="{3765D6FD-0BD3-4EEB-AF91-62A4F9F0FB72}" type="presParOf" srcId="{EF447A0F-D88B-494E-A0B9-7E23DE99F207}" destId="{49BFF133-F034-41E9-B3CF-6FB0B933614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7C8BB1-3466-47CD-B596-E740921E49F6}" type="doc">
      <dgm:prSet loTypeId="urn:microsoft.com/office/officeart/2005/8/layout/chevron2" loCatId="list" qsTypeId="urn:microsoft.com/office/officeart/2005/8/quickstyle/3d3" qsCatId="3D" csTypeId="urn:microsoft.com/office/officeart/2005/8/colors/colorful1#34" csCatId="colorful" phldr="1"/>
      <dgm:spPr/>
      <dgm:t>
        <a:bodyPr/>
        <a:lstStyle/>
        <a:p>
          <a:endParaRPr lang="vi-VN"/>
        </a:p>
      </dgm:t>
    </dgm:pt>
    <dgm:pt modelId="{D9B59941-E696-455B-A9BF-F0CBD8960F00}">
      <dgm:prSet phldrT="[Text]" custT="1"/>
      <dgm:spPr/>
      <dgm:t>
        <a:bodyPr/>
        <a:lstStyle/>
        <a:p>
          <a:r>
            <a:rPr lang="en-US" sz="3200" dirty="0"/>
            <a:t>1</a:t>
          </a:r>
          <a:endParaRPr lang="vi-VN" sz="3200" dirty="0"/>
        </a:p>
      </dgm:t>
    </dgm:pt>
    <dgm:pt modelId="{1D3ADFEC-990A-4177-B72F-C9F72761CA92}" cxnId="{9B383058-1987-40CB-A320-16FAD04CB464}" type="parTrans">
      <dgm:prSet/>
      <dgm:spPr/>
      <dgm:t>
        <a:bodyPr/>
        <a:lstStyle/>
        <a:p>
          <a:endParaRPr lang="vi-VN"/>
        </a:p>
      </dgm:t>
    </dgm:pt>
    <dgm:pt modelId="{CD2EF7E2-541A-4849-BFA1-DA81383E1712}" cxnId="{9B383058-1987-40CB-A320-16FAD04CB464}" type="sibTrans">
      <dgm:prSet/>
      <dgm:spPr/>
      <dgm:t>
        <a:bodyPr/>
        <a:lstStyle/>
        <a:p>
          <a:endParaRPr lang="vi-VN"/>
        </a:p>
      </dgm:t>
    </dgm:pt>
    <dgm:pt modelId="{4733BD10-2506-4A46-8F88-8045615CAA1B}">
      <dgm:prSet phldrT="[Text]">
        <dgm:style>
          <a:lnRef idx="2">
            <a:schemeClr val="accent2"/>
          </a:lnRef>
          <a:fillRef idx="1">
            <a:schemeClr val="lt1"/>
          </a:fillRef>
          <a:effectRef idx="0">
            <a:schemeClr val="accent2"/>
          </a:effectRef>
          <a:fontRef idx="minor">
            <a:schemeClr val="dk1"/>
          </a:fontRef>
        </dgm:style>
      </dgm:prSet>
      <dgm:spPr/>
      <dgm:t>
        <a:bodyPr/>
        <a:lstStyle/>
        <a:p>
          <a:r>
            <a:rPr lang="vi-VN" b="0" i="0" dirty="0">
              <a:latin typeface="+mj-lt"/>
            </a:rPr>
            <a:t>Nguyên tắc Đảng cộng sản Việt Nam lãnh đạo Nhà nước và xã hội (Đ4 HP 2013)</a:t>
          </a:r>
          <a:endParaRPr lang="vi-VN" b="0" dirty="0">
            <a:latin typeface="+mj-lt"/>
          </a:endParaRPr>
        </a:p>
      </dgm:t>
    </dgm:pt>
    <dgm:pt modelId="{6D5BA37E-D8D7-49DF-A2E2-9606CFACA673}" cxnId="{2BE06D0D-FB03-468B-BBE8-A80F1CF590EC}" type="parTrans">
      <dgm:prSet/>
      <dgm:spPr/>
      <dgm:t>
        <a:bodyPr/>
        <a:lstStyle/>
        <a:p>
          <a:endParaRPr lang="vi-VN"/>
        </a:p>
      </dgm:t>
    </dgm:pt>
    <dgm:pt modelId="{135DF392-23C1-4682-9BEA-0B72B7A5654B}" cxnId="{2BE06D0D-FB03-468B-BBE8-A80F1CF590EC}" type="sibTrans">
      <dgm:prSet/>
      <dgm:spPr/>
      <dgm:t>
        <a:bodyPr/>
        <a:lstStyle/>
        <a:p>
          <a:endParaRPr lang="vi-VN"/>
        </a:p>
      </dgm:t>
    </dgm:pt>
    <dgm:pt modelId="{1887660A-3BCD-43FA-BB98-1E93627F378C}">
      <dgm:prSet phldrT="[Text]" custT="1"/>
      <dgm:spPr/>
      <dgm:t>
        <a:bodyPr/>
        <a:lstStyle/>
        <a:p>
          <a:r>
            <a:rPr lang="en-US" sz="3200" dirty="0"/>
            <a:t>2</a:t>
          </a:r>
          <a:endParaRPr lang="vi-VN" sz="3200" dirty="0"/>
        </a:p>
      </dgm:t>
    </dgm:pt>
    <dgm:pt modelId="{73668185-D3C8-43E4-AB41-CDAB12766165}" cxnId="{F1DA582F-2423-4F0D-BFCE-9531D2A89FA3}" type="parTrans">
      <dgm:prSet/>
      <dgm:spPr/>
      <dgm:t>
        <a:bodyPr/>
        <a:lstStyle/>
        <a:p>
          <a:endParaRPr lang="vi-VN"/>
        </a:p>
      </dgm:t>
    </dgm:pt>
    <dgm:pt modelId="{628FEE43-095C-4234-8181-7CC20A99DF7B}" cxnId="{F1DA582F-2423-4F0D-BFCE-9531D2A89FA3}" type="sibTrans">
      <dgm:prSet/>
      <dgm:spPr/>
      <dgm:t>
        <a:bodyPr/>
        <a:lstStyle/>
        <a:p>
          <a:endParaRPr lang="vi-VN"/>
        </a:p>
      </dgm:t>
    </dgm:pt>
    <dgm:pt modelId="{00425088-2793-4934-87E0-D6BAC9DD89D1}">
      <dgm:prSet phldrT="[Text]" custT="1">
        <dgm:style>
          <a:lnRef idx="2">
            <a:schemeClr val="accent3"/>
          </a:lnRef>
          <a:fillRef idx="1">
            <a:schemeClr val="lt1"/>
          </a:fillRef>
          <a:effectRef idx="0">
            <a:schemeClr val="accent3"/>
          </a:effectRef>
          <a:fontRef idx="minor">
            <a:schemeClr val="dk1"/>
          </a:fontRef>
        </dgm:style>
      </dgm:prSet>
      <dgm:spPr/>
      <dgm:t>
        <a:bodyPr/>
        <a:lstStyle/>
        <a:p>
          <a:r>
            <a:rPr lang="vi-VN" sz="2300" b="0" i="0" dirty="0">
              <a:latin typeface="+mj-lt"/>
            </a:rPr>
            <a:t>Nguyên tắc tất cả quyền lực Nhà nước thuộc về Nhân dân (Đ2 HP 2013)</a:t>
          </a:r>
          <a:endParaRPr lang="vi-VN" sz="2300" b="0" dirty="0">
            <a:latin typeface="+mj-lt"/>
          </a:endParaRPr>
        </a:p>
      </dgm:t>
    </dgm:pt>
    <dgm:pt modelId="{E348E49B-E916-4A38-B097-4B54F301B4F4}" cxnId="{39F256B8-A5C6-495F-97D7-561C3FB96EE1}" type="parTrans">
      <dgm:prSet/>
      <dgm:spPr/>
      <dgm:t>
        <a:bodyPr/>
        <a:lstStyle/>
        <a:p>
          <a:endParaRPr lang="vi-VN"/>
        </a:p>
      </dgm:t>
    </dgm:pt>
    <dgm:pt modelId="{DF5610CF-14C2-4DB5-9081-42FDC0001188}" cxnId="{39F256B8-A5C6-495F-97D7-561C3FB96EE1}" type="sibTrans">
      <dgm:prSet/>
      <dgm:spPr/>
      <dgm:t>
        <a:bodyPr/>
        <a:lstStyle/>
        <a:p>
          <a:endParaRPr lang="vi-VN"/>
        </a:p>
      </dgm:t>
    </dgm:pt>
    <dgm:pt modelId="{2F342912-BBE5-4637-A363-8EEAAE068803}">
      <dgm:prSet phldrT="[Text]" custT="1"/>
      <dgm:spPr/>
      <dgm:t>
        <a:bodyPr/>
        <a:lstStyle/>
        <a:p>
          <a:r>
            <a:rPr lang="en-US" sz="3200" dirty="0"/>
            <a:t>3</a:t>
          </a:r>
          <a:endParaRPr lang="vi-VN" sz="3200" dirty="0"/>
        </a:p>
      </dgm:t>
    </dgm:pt>
    <dgm:pt modelId="{AF28C16F-B783-4428-8475-96F8084EB3BF}" cxnId="{B72E90BF-07D7-45F7-B962-5D92EC037848}" type="parTrans">
      <dgm:prSet/>
      <dgm:spPr/>
      <dgm:t>
        <a:bodyPr/>
        <a:lstStyle/>
        <a:p>
          <a:endParaRPr lang="vi-VN"/>
        </a:p>
      </dgm:t>
    </dgm:pt>
    <dgm:pt modelId="{E116B592-BC88-47EA-B718-6A7598E5DC1E}" cxnId="{B72E90BF-07D7-45F7-B962-5D92EC037848}" type="sibTrans">
      <dgm:prSet/>
      <dgm:spPr/>
      <dgm:t>
        <a:bodyPr/>
        <a:lstStyle/>
        <a:p>
          <a:endParaRPr lang="vi-VN"/>
        </a:p>
      </dgm:t>
    </dgm:pt>
    <dgm:pt modelId="{B4F02D21-0F6C-41DA-B760-E6DB3E623BAD}">
      <dgm:prSet phldrT="[Text]">
        <dgm:style>
          <a:lnRef idx="2">
            <a:schemeClr val="accent4"/>
          </a:lnRef>
          <a:fillRef idx="1">
            <a:schemeClr val="lt1"/>
          </a:fillRef>
          <a:effectRef idx="0">
            <a:schemeClr val="accent4"/>
          </a:effectRef>
          <a:fontRef idx="minor">
            <a:schemeClr val="dk1"/>
          </a:fontRef>
        </dgm:style>
      </dgm:prSet>
      <dgm:spPr/>
      <dgm:t>
        <a:bodyPr/>
        <a:lstStyle/>
        <a:p>
          <a:r>
            <a:rPr lang="vi-VN" b="0" i="0" dirty="0">
              <a:latin typeface="+mj-lt"/>
            </a:rPr>
            <a:t>Nguyên tắc bình đẳng, đoàn kết và giúp đỡ giữa các dân tộc (Đ5 HP 2013)</a:t>
          </a:r>
          <a:endParaRPr lang="vi-VN" b="0" dirty="0">
            <a:latin typeface="+mj-lt"/>
          </a:endParaRPr>
        </a:p>
      </dgm:t>
    </dgm:pt>
    <dgm:pt modelId="{A8730761-A626-44FA-846C-0198D9800283}" cxnId="{09E53BE3-3615-4CED-A0AD-E45DBDCE48C2}" type="parTrans">
      <dgm:prSet/>
      <dgm:spPr/>
      <dgm:t>
        <a:bodyPr/>
        <a:lstStyle/>
        <a:p>
          <a:endParaRPr lang="vi-VN"/>
        </a:p>
      </dgm:t>
    </dgm:pt>
    <dgm:pt modelId="{E5FF0807-8A99-43E6-A307-377E27D3CFC2}" cxnId="{09E53BE3-3615-4CED-A0AD-E45DBDCE48C2}" type="sibTrans">
      <dgm:prSet/>
      <dgm:spPr/>
      <dgm:t>
        <a:bodyPr/>
        <a:lstStyle/>
        <a:p>
          <a:endParaRPr lang="vi-VN"/>
        </a:p>
      </dgm:t>
    </dgm:pt>
    <dgm:pt modelId="{073BAF63-1E16-4236-A148-C1679ADB8AEB}">
      <dgm:prSet custT="1"/>
      <dgm:spPr/>
      <dgm:t>
        <a:bodyPr/>
        <a:lstStyle/>
        <a:p>
          <a:r>
            <a:rPr lang="en-US" sz="3200" dirty="0"/>
            <a:t>4</a:t>
          </a:r>
          <a:endParaRPr lang="vi-VN" sz="3200" dirty="0"/>
        </a:p>
      </dgm:t>
    </dgm:pt>
    <dgm:pt modelId="{423C89E0-0B52-49F1-9A0F-1409EED0E939}" cxnId="{3FE71273-8E7F-478F-A8D0-46A6A62DC63B}" type="parTrans">
      <dgm:prSet/>
      <dgm:spPr/>
      <dgm:t>
        <a:bodyPr/>
        <a:lstStyle/>
        <a:p>
          <a:endParaRPr lang="vi-VN"/>
        </a:p>
      </dgm:t>
    </dgm:pt>
    <dgm:pt modelId="{B1315BD8-CB3A-4420-B39D-DB78AF2C9B97}" cxnId="{3FE71273-8E7F-478F-A8D0-46A6A62DC63B}" type="sibTrans">
      <dgm:prSet/>
      <dgm:spPr/>
      <dgm:t>
        <a:bodyPr/>
        <a:lstStyle/>
        <a:p>
          <a:endParaRPr lang="vi-VN"/>
        </a:p>
      </dgm:t>
    </dgm:pt>
    <dgm:pt modelId="{91742342-F5E9-4FCB-B47A-51346222994D}">
      <dgm:prSet>
        <dgm:style>
          <a:lnRef idx="2">
            <a:schemeClr val="accent5"/>
          </a:lnRef>
          <a:fillRef idx="1">
            <a:schemeClr val="lt1"/>
          </a:fillRef>
          <a:effectRef idx="0">
            <a:schemeClr val="accent5"/>
          </a:effectRef>
          <a:fontRef idx="minor">
            <a:schemeClr val="dk1"/>
          </a:fontRef>
        </dgm:style>
      </dgm:prSet>
      <dgm:spPr/>
      <dgm:t>
        <a:bodyPr/>
        <a:lstStyle/>
        <a:p>
          <a:r>
            <a:rPr lang="vi-VN" b="0" i="0" dirty="0">
              <a:latin typeface="+mj-lt"/>
            </a:rPr>
            <a:t>Nguyên tắc tập trung dân chủ (Đ6 HP 2013)</a:t>
          </a:r>
          <a:endParaRPr lang="vi-VN" b="0" dirty="0">
            <a:latin typeface="+mj-lt"/>
          </a:endParaRPr>
        </a:p>
      </dgm:t>
    </dgm:pt>
    <dgm:pt modelId="{2A16B76C-938D-4752-980E-2C5692E0B8EB}" cxnId="{6672D16F-F04E-45C8-B32D-E532FC815744}" type="parTrans">
      <dgm:prSet/>
      <dgm:spPr/>
      <dgm:t>
        <a:bodyPr/>
        <a:lstStyle/>
        <a:p>
          <a:endParaRPr lang="vi-VN"/>
        </a:p>
      </dgm:t>
    </dgm:pt>
    <dgm:pt modelId="{300E6DB1-F026-4B12-B56C-000B2BF11356}" cxnId="{6672D16F-F04E-45C8-B32D-E532FC815744}" type="sibTrans">
      <dgm:prSet/>
      <dgm:spPr/>
      <dgm:t>
        <a:bodyPr/>
        <a:lstStyle/>
        <a:p>
          <a:endParaRPr lang="vi-VN"/>
        </a:p>
      </dgm:t>
    </dgm:pt>
    <dgm:pt modelId="{1B010550-1EBC-4F4A-86E7-0154D919E5AD}">
      <dgm:prSet custT="1"/>
      <dgm:spPr/>
      <dgm:t>
        <a:bodyPr/>
        <a:lstStyle/>
        <a:p>
          <a:r>
            <a:rPr lang="en-US" sz="3200" dirty="0"/>
            <a:t>5</a:t>
          </a:r>
          <a:endParaRPr lang="vi-VN" sz="3200" dirty="0"/>
        </a:p>
      </dgm:t>
    </dgm:pt>
    <dgm:pt modelId="{E2AE0324-4348-4F12-AC44-6CC8D58365A1}" cxnId="{7A683C20-A0C8-4F8C-8F2C-F1F3841ECBEE}" type="parTrans">
      <dgm:prSet/>
      <dgm:spPr/>
      <dgm:t>
        <a:bodyPr/>
        <a:lstStyle/>
        <a:p>
          <a:endParaRPr lang="vi-VN"/>
        </a:p>
      </dgm:t>
    </dgm:pt>
    <dgm:pt modelId="{320FF276-6F44-4534-B658-9DB00EE11267}" cxnId="{7A683C20-A0C8-4F8C-8F2C-F1F3841ECBEE}" type="sibTrans">
      <dgm:prSet/>
      <dgm:spPr/>
      <dgm:t>
        <a:bodyPr/>
        <a:lstStyle/>
        <a:p>
          <a:endParaRPr lang="vi-VN"/>
        </a:p>
      </dgm:t>
    </dgm:pt>
    <dgm:pt modelId="{9F631366-68B8-427C-B016-E4B8EA201DFC}">
      <dgm:prSet>
        <dgm:style>
          <a:lnRef idx="2">
            <a:schemeClr val="accent6"/>
          </a:lnRef>
          <a:fillRef idx="1">
            <a:schemeClr val="lt1"/>
          </a:fillRef>
          <a:effectRef idx="0">
            <a:schemeClr val="accent6"/>
          </a:effectRef>
          <a:fontRef idx="minor">
            <a:schemeClr val="dk1"/>
          </a:fontRef>
        </dgm:style>
      </dgm:prSet>
      <dgm:spPr/>
      <dgm:t>
        <a:bodyPr/>
        <a:lstStyle/>
        <a:p>
          <a:r>
            <a:rPr lang="vi-VN" b="0" i="0" dirty="0">
              <a:latin typeface="+mj-lt"/>
            </a:rPr>
            <a:t>Nguyên tắc pháp chế xã hội chủ nghĩa (Đ8 HP 2013)</a:t>
          </a:r>
          <a:endParaRPr lang="vi-VN" b="0" dirty="0">
            <a:latin typeface="+mj-lt"/>
          </a:endParaRPr>
        </a:p>
      </dgm:t>
    </dgm:pt>
    <dgm:pt modelId="{D2107A9C-58CD-43B6-8A6D-6BAAD2DB3BEF}" cxnId="{77602FC5-D9C0-4FB4-84CD-AB9170807E80}" type="parTrans">
      <dgm:prSet/>
      <dgm:spPr/>
      <dgm:t>
        <a:bodyPr/>
        <a:lstStyle/>
        <a:p>
          <a:endParaRPr lang="vi-VN"/>
        </a:p>
      </dgm:t>
    </dgm:pt>
    <dgm:pt modelId="{B9BBE02A-F06D-4F69-9A18-6E814EFBA47A}" cxnId="{77602FC5-D9C0-4FB4-84CD-AB9170807E80}" type="sibTrans">
      <dgm:prSet/>
      <dgm:spPr/>
      <dgm:t>
        <a:bodyPr/>
        <a:lstStyle/>
        <a:p>
          <a:endParaRPr lang="vi-VN"/>
        </a:p>
      </dgm:t>
    </dgm:pt>
    <dgm:pt modelId="{257BA144-C224-429A-B0C5-491D007F6717}" type="pres">
      <dgm:prSet presAssocID="{907C8BB1-3466-47CD-B596-E740921E49F6}" presName="linearFlow" presStyleCnt="0">
        <dgm:presLayoutVars>
          <dgm:dir/>
          <dgm:animLvl val="lvl"/>
          <dgm:resizeHandles val="exact"/>
        </dgm:presLayoutVars>
      </dgm:prSet>
      <dgm:spPr/>
      <dgm:t>
        <a:bodyPr/>
        <a:lstStyle/>
        <a:p>
          <a:endParaRPr lang="en-US"/>
        </a:p>
      </dgm:t>
    </dgm:pt>
    <dgm:pt modelId="{FB021CDA-5C9A-4061-A458-7EC5C8D67DAD}" type="pres">
      <dgm:prSet presAssocID="{D9B59941-E696-455B-A9BF-F0CBD8960F00}" presName="composite" presStyleCnt="0"/>
      <dgm:spPr/>
    </dgm:pt>
    <dgm:pt modelId="{B900EFB2-A6E8-4C63-8BA0-3B99CD61DDDB}" type="pres">
      <dgm:prSet presAssocID="{D9B59941-E696-455B-A9BF-F0CBD8960F00}" presName="parentText" presStyleLbl="alignNode1" presStyleIdx="0" presStyleCnt="5">
        <dgm:presLayoutVars>
          <dgm:chMax val="1"/>
          <dgm:bulletEnabled val="1"/>
        </dgm:presLayoutVars>
      </dgm:prSet>
      <dgm:spPr/>
      <dgm:t>
        <a:bodyPr/>
        <a:lstStyle/>
        <a:p>
          <a:endParaRPr lang="en-US"/>
        </a:p>
      </dgm:t>
    </dgm:pt>
    <dgm:pt modelId="{C8AF304C-BEAA-48F7-8187-714E14F17148}" type="pres">
      <dgm:prSet presAssocID="{D9B59941-E696-455B-A9BF-F0CBD8960F00}" presName="descendantText" presStyleLbl="alignAcc1" presStyleIdx="0" presStyleCnt="5" custLinFactNeighborX="758" custLinFactNeighborY="13783">
        <dgm:presLayoutVars>
          <dgm:bulletEnabled val="1"/>
        </dgm:presLayoutVars>
      </dgm:prSet>
      <dgm:spPr/>
      <dgm:t>
        <a:bodyPr/>
        <a:lstStyle/>
        <a:p>
          <a:endParaRPr lang="en-US"/>
        </a:p>
      </dgm:t>
    </dgm:pt>
    <dgm:pt modelId="{89878002-DB4A-44C3-851C-2D33E984DC78}" type="pres">
      <dgm:prSet presAssocID="{CD2EF7E2-541A-4849-BFA1-DA81383E1712}" presName="sp" presStyleCnt="0"/>
      <dgm:spPr/>
    </dgm:pt>
    <dgm:pt modelId="{E8374090-1BD1-4858-8220-B36303734B1E}" type="pres">
      <dgm:prSet presAssocID="{1887660A-3BCD-43FA-BB98-1E93627F378C}" presName="composite" presStyleCnt="0"/>
      <dgm:spPr/>
    </dgm:pt>
    <dgm:pt modelId="{B7448F2B-4C9C-4A26-A7C5-71268B85EB61}" type="pres">
      <dgm:prSet presAssocID="{1887660A-3BCD-43FA-BB98-1E93627F378C}" presName="parentText" presStyleLbl="alignNode1" presStyleIdx="1" presStyleCnt="5">
        <dgm:presLayoutVars>
          <dgm:chMax val="1"/>
          <dgm:bulletEnabled val="1"/>
        </dgm:presLayoutVars>
      </dgm:prSet>
      <dgm:spPr/>
      <dgm:t>
        <a:bodyPr/>
        <a:lstStyle/>
        <a:p>
          <a:endParaRPr lang="en-US"/>
        </a:p>
      </dgm:t>
    </dgm:pt>
    <dgm:pt modelId="{834451A3-9536-43EA-B648-E9D669A133A8}" type="pres">
      <dgm:prSet presAssocID="{1887660A-3BCD-43FA-BB98-1E93627F378C}" presName="descendantText" presStyleLbl="alignAcc1" presStyleIdx="1" presStyleCnt="5">
        <dgm:presLayoutVars>
          <dgm:bulletEnabled val="1"/>
        </dgm:presLayoutVars>
      </dgm:prSet>
      <dgm:spPr/>
      <dgm:t>
        <a:bodyPr/>
        <a:lstStyle/>
        <a:p>
          <a:endParaRPr lang="en-US"/>
        </a:p>
      </dgm:t>
    </dgm:pt>
    <dgm:pt modelId="{49869869-DA1A-4D0C-866C-97B45B732CCA}" type="pres">
      <dgm:prSet presAssocID="{628FEE43-095C-4234-8181-7CC20A99DF7B}" presName="sp" presStyleCnt="0"/>
      <dgm:spPr/>
    </dgm:pt>
    <dgm:pt modelId="{AA714FB9-225D-47A0-89F4-4644D1C347E8}" type="pres">
      <dgm:prSet presAssocID="{2F342912-BBE5-4637-A363-8EEAAE068803}" presName="composite" presStyleCnt="0"/>
      <dgm:spPr/>
    </dgm:pt>
    <dgm:pt modelId="{CF224E5B-35C8-4F71-AE98-64960229586E}" type="pres">
      <dgm:prSet presAssocID="{2F342912-BBE5-4637-A363-8EEAAE068803}" presName="parentText" presStyleLbl="alignNode1" presStyleIdx="2" presStyleCnt="5">
        <dgm:presLayoutVars>
          <dgm:chMax val="1"/>
          <dgm:bulletEnabled val="1"/>
        </dgm:presLayoutVars>
      </dgm:prSet>
      <dgm:spPr/>
      <dgm:t>
        <a:bodyPr/>
        <a:lstStyle/>
        <a:p>
          <a:endParaRPr lang="en-US"/>
        </a:p>
      </dgm:t>
    </dgm:pt>
    <dgm:pt modelId="{41C52924-787D-417C-BDF8-D3EDF1B6D67E}" type="pres">
      <dgm:prSet presAssocID="{2F342912-BBE5-4637-A363-8EEAAE068803}" presName="descendantText" presStyleLbl="alignAcc1" presStyleIdx="2" presStyleCnt="5">
        <dgm:presLayoutVars>
          <dgm:bulletEnabled val="1"/>
        </dgm:presLayoutVars>
      </dgm:prSet>
      <dgm:spPr/>
      <dgm:t>
        <a:bodyPr/>
        <a:lstStyle/>
        <a:p>
          <a:endParaRPr lang="en-US"/>
        </a:p>
      </dgm:t>
    </dgm:pt>
    <dgm:pt modelId="{B6DFF0A6-47A1-4BE6-B21E-9E9735C30DEE}" type="pres">
      <dgm:prSet presAssocID="{E116B592-BC88-47EA-B718-6A7598E5DC1E}" presName="sp" presStyleCnt="0"/>
      <dgm:spPr/>
    </dgm:pt>
    <dgm:pt modelId="{F39F163C-D4E1-47A1-93E5-B8996949D5D0}" type="pres">
      <dgm:prSet presAssocID="{073BAF63-1E16-4236-A148-C1679ADB8AEB}" presName="composite" presStyleCnt="0"/>
      <dgm:spPr/>
    </dgm:pt>
    <dgm:pt modelId="{9CF77AD4-A77D-47AA-80C8-8CDBBA8EB238}" type="pres">
      <dgm:prSet presAssocID="{073BAF63-1E16-4236-A148-C1679ADB8AEB}" presName="parentText" presStyleLbl="alignNode1" presStyleIdx="3" presStyleCnt="5">
        <dgm:presLayoutVars>
          <dgm:chMax val="1"/>
          <dgm:bulletEnabled val="1"/>
        </dgm:presLayoutVars>
      </dgm:prSet>
      <dgm:spPr/>
      <dgm:t>
        <a:bodyPr/>
        <a:lstStyle/>
        <a:p>
          <a:endParaRPr lang="en-US"/>
        </a:p>
      </dgm:t>
    </dgm:pt>
    <dgm:pt modelId="{C552D67E-4AD4-4C99-888B-6E78EC73EE1A}" type="pres">
      <dgm:prSet presAssocID="{073BAF63-1E16-4236-A148-C1679ADB8AEB}" presName="descendantText" presStyleLbl="alignAcc1" presStyleIdx="3" presStyleCnt="5">
        <dgm:presLayoutVars>
          <dgm:bulletEnabled val="1"/>
        </dgm:presLayoutVars>
      </dgm:prSet>
      <dgm:spPr/>
      <dgm:t>
        <a:bodyPr/>
        <a:lstStyle/>
        <a:p>
          <a:endParaRPr lang="en-US"/>
        </a:p>
      </dgm:t>
    </dgm:pt>
    <dgm:pt modelId="{79780ACA-FDC6-419A-AA6A-F8A3CF0AC638}" type="pres">
      <dgm:prSet presAssocID="{B1315BD8-CB3A-4420-B39D-DB78AF2C9B97}" presName="sp" presStyleCnt="0"/>
      <dgm:spPr/>
    </dgm:pt>
    <dgm:pt modelId="{D8F89155-9208-4871-8253-3D7FB3D48C36}" type="pres">
      <dgm:prSet presAssocID="{1B010550-1EBC-4F4A-86E7-0154D919E5AD}" presName="composite" presStyleCnt="0"/>
      <dgm:spPr/>
    </dgm:pt>
    <dgm:pt modelId="{D4B7021F-63EC-4B11-9938-25E24266EAB9}" type="pres">
      <dgm:prSet presAssocID="{1B010550-1EBC-4F4A-86E7-0154D919E5AD}" presName="parentText" presStyleLbl="alignNode1" presStyleIdx="4" presStyleCnt="5" custLinFactNeighborY="0">
        <dgm:presLayoutVars>
          <dgm:chMax val="1"/>
          <dgm:bulletEnabled val="1"/>
        </dgm:presLayoutVars>
      </dgm:prSet>
      <dgm:spPr/>
      <dgm:t>
        <a:bodyPr/>
        <a:lstStyle/>
        <a:p>
          <a:endParaRPr lang="en-US"/>
        </a:p>
      </dgm:t>
    </dgm:pt>
    <dgm:pt modelId="{8D60981F-9414-481D-B6AE-03B19C14AB06}" type="pres">
      <dgm:prSet presAssocID="{1B010550-1EBC-4F4A-86E7-0154D919E5AD}" presName="descendantText" presStyleLbl="alignAcc1" presStyleIdx="4" presStyleCnt="5">
        <dgm:presLayoutVars>
          <dgm:bulletEnabled val="1"/>
        </dgm:presLayoutVars>
      </dgm:prSet>
      <dgm:spPr/>
      <dgm:t>
        <a:bodyPr/>
        <a:lstStyle/>
        <a:p>
          <a:endParaRPr lang="en-US"/>
        </a:p>
      </dgm:t>
    </dgm:pt>
  </dgm:ptLst>
  <dgm:cxnLst>
    <dgm:cxn modelId="{F1DA582F-2423-4F0D-BFCE-9531D2A89FA3}" srcId="{907C8BB1-3466-47CD-B596-E740921E49F6}" destId="{1887660A-3BCD-43FA-BB98-1E93627F378C}" srcOrd="1" destOrd="0" parTransId="{73668185-D3C8-43E4-AB41-CDAB12766165}" sibTransId="{628FEE43-095C-4234-8181-7CC20A99DF7B}"/>
    <dgm:cxn modelId="{0139412E-5CB4-4084-BD2C-7F5B6661E73B}" type="presOf" srcId="{2F342912-BBE5-4637-A363-8EEAAE068803}" destId="{CF224E5B-35C8-4F71-AE98-64960229586E}" srcOrd="0" destOrd="0" presId="urn:microsoft.com/office/officeart/2005/8/layout/chevron2"/>
    <dgm:cxn modelId="{ABEE90A3-7224-41E3-93E4-53F71AA83DEF}" type="presOf" srcId="{91742342-F5E9-4FCB-B47A-51346222994D}" destId="{C552D67E-4AD4-4C99-888B-6E78EC73EE1A}" srcOrd="0" destOrd="0" presId="urn:microsoft.com/office/officeart/2005/8/layout/chevron2"/>
    <dgm:cxn modelId="{21341A61-0A43-4465-A6A2-33DA9F6C5BDC}" type="presOf" srcId="{D9B59941-E696-455B-A9BF-F0CBD8960F00}" destId="{B900EFB2-A6E8-4C63-8BA0-3B99CD61DDDB}" srcOrd="0" destOrd="0" presId="urn:microsoft.com/office/officeart/2005/8/layout/chevron2"/>
    <dgm:cxn modelId="{6672D16F-F04E-45C8-B32D-E532FC815744}" srcId="{073BAF63-1E16-4236-A148-C1679ADB8AEB}" destId="{91742342-F5E9-4FCB-B47A-51346222994D}" srcOrd="0" destOrd="0" parTransId="{2A16B76C-938D-4752-980E-2C5692E0B8EB}" sibTransId="{300E6DB1-F026-4B12-B56C-000B2BF11356}"/>
    <dgm:cxn modelId="{9B383058-1987-40CB-A320-16FAD04CB464}" srcId="{907C8BB1-3466-47CD-B596-E740921E49F6}" destId="{D9B59941-E696-455B-A9BF-F0CBD8960F00}" srcOrd="0" destOrd="0" parTransId="{1D3ADFEC-990A-4177-B72F-C9F72761CA92}" sibTransId="{CD2EF7E2-541A-4849-BFA1-DA81383E1712}"/>
    <dgm:cxn modelId="{B72E90BF-07D7-45F7-B962-5D92EC037848}" srcId="{907C8BB1-3466-47CD-B596-E740921E49F6}" destId="{2F342912-BBE5-4637-A363-8EEAAE068803}" srcOrd="2" destOrd="0" parTransId="{AF28C16F-B783-4428-8475-96F8084EB3BF}" sibTransId="{E116B592-BC88-47EA-B718-6A7598E5DC1E}"/>
    <dgm:cxn modelId="{39F256B8-A5C6-495F-97D7-561C3FB96EE1}" srcId="{1887660A-3BCD-43FA-BB98-1E93627F378C}" destId="{00425088-2793-4934-87E0-D6BAC9DD89D1}" srcOrd="0" destOrd="0" parTransId="{E348E49B-E916-4A38-B097-4B54F301B4F4}" sibTransId="{DF5610CF-14C2-4DB5-9081-42FDC0001188}"/>
    <dgm:cxn modelId="{0136E7B1-8E5E-4110-87DD-A5B77CDD57FC}" type="presOf" srcId="{1887660A-3BCD-43FA-BB98-1E93627F378C}" destId="{B7448F2B-4C9C-4A26-A7C5-71268B85EB61}" srcOrd="0" destOrd="0" presId="urn:microsoft.com/office/officeart/2005/8/layout/chevron2"/>
    <dgm:cxn modelId="{77602FC5-D9C0-4FB4-84CD-AB9170807E80}" srcId="{1B010550-1EBC-4F4A-86E7-0154D919E5AD}" destId="{9F631366-68B8-427C-B016-E4B8EA201DFC}" srcOrd="0" destOrd="0" parTransId="{D2107A9C-58CD-43B6-8A6D-6BAAD2DB3BEF}" sibTransId="{B9BBE02A-F06D-4F69-9A18-6E814EFBA47A}"/>
    <dgm:cxn modelId="{D44B7560-35D6-4773-8309-C77DC21B8298}" type="presOf" srcId="{9F631366-68B8-427C-B016-E4B8EA201DFC}" destId="{8D60981F-9414-481D-B6AE-03B19C14AB06}" srcOrd="0" destOrd="0" presId="urn:microsoft.com/office/officeart/2005/8/layout/chevron2"/>
    <dgm:cxn modelId="{3FE71273-8E7F-478F-A8D0-46A6A62DC63B}" srcId="{907C8BB1-3466-47CD-B596-E740921E49F6}" destId="{073BAF63-1E16-4236-A148-C1679ADB8AEB}" srcOrd="3" destOrd="0" parTransId="{423C89E0-0B52-49F1-9A0F-1409EED0E939}" sibTransId="{B1315BD8-CB3A-4420-B39D-DB78AF2C9B97}"/>
    <dgm:cxn modelId="{6B5786FB-E995-493A-8BEB-D0B75C68900D}" type="presOf" srcId="{B4F02D21-0F6C-41DA-B760-E6DB3E623BAD}" destId="{41C52924-787D-417C-BDF8-D3EDF1B6D67E}" srcOrd="0" destOrd="0" presId="urn:microsoft.com/office/officeart/2005/8/layout/chevron2"/>
    <dgm:cxn modelId="{2BE06D0D-FB03-468B-BBE8-A80F1CF590EC}" srcId="{D9B59941-E696-455B-A9BF-F0CBD8960F00}" destId="{4733BD10-2506-4A46-8F88-8045615CAA1B}" srcOrd="0" destOrd="0" parTransId="{6D5BA37E-D8D7-49DF-A2E2-9606CFACA673}" sibTransId="{135DF392-23C1-4682-9BEA-0B72B7A5654B}"/>
    <dgm:cxn modelId="{7A683C20-A0C8-4F8C-8F2C-F1F3841ECBEE}" srcId="{907C8BB1-3466-47CD-B596-E740921E49F6}" destId="{1B010550-1EBC-4F4A-86E7-0154D919E5AD}" srcOrd="4" destOrd="0" parTransId="{E2AE0324-4348-4F12-AC44-6CC8D58365A1}" sibTransId="{320FF276-6F44-4534-B658-9DB00EE11267}"/>
    <dgm:cxn modelId="{1BFEF07E-6159-4B61-8A97-791ECE3705C1}" type="presOf" srcId="{907C8BB1-3466-47CD-B596-E740921E49F6}" destId="{257BA144-C224-429A-B0C5-491D007F6717}" srcOrd="0" destOrd="0" presId="urn:microsoft.com/office/officeart/2005/8/layout/chevron2"/>
    <dgm:cxn modelId="{6B425559-5C78-43C0-B175-9950A574EDE7}" type="presOf" srcId="{1B010550-1EBC-4F4A-86E7-0154D919E5AD}" destId="{D4B7021F-63EC-4B11-9938-25E24266EAB9}" srcOrd="0" destOrd="0" presId="urn:microsoft.com/office/officeart/2005/8/layout/chevron2"/>
    <dgm:cxn modelId="{09E53BE3-3615-4CED-A0AD-E45DBDCE48C2}" srcId="{2F342912-BBE5-4637-A363-8EEAAE068803}" destId="{B4F02D21-0F6C-41DA-B760-E6DB3E623BAD}" srcOrd="0" destOrd="0" parTransId="{A8730761-A626-44FA-846C-0198D9800283}" sibTransId="{E5FF0807-8A99-43E6-A307-377E27D3CFC2}"/>
    <dgm:cxn modelId="{C94EAAF9-582E-402B-93F5-DD79A20FC18F}" type="presOf" srcId="{4733BD10-2506-4A46-8F88-8045615CAA1B}" destId="{C8AF304C-BEAA-48F7-8187-714E14F17148}" srcOrd="0" destOrd="0" presId="urn:microsoft.com/office/officeart/2005/8/layout/chevron2"/>
    <dgm:cxn modelId="{455A8703-8011-4511-B949-FB5D7EEDC887}" type="presOf" srcId="{00425088-2793-4934-87E0-D6BAC9DD89D1}" destId="{834451A3-9536-43EA-B648-E9D669A133A8}" srcOrd="0" destOrd="0" presId="urn:microsoft.com/office/officeart/2005/8/layout/chevron2"/>
    <dgm:cxn modelId="{717C04D6-0212-4BA3-B8A9-D7F846D2C89A}" type="presOf" srcId="{073BAF63-1E16-4236-A148-C1679ADB8AEB}" destId="{9CF77AD4-A77D-47AA-80C8-8CDBBA8EB238}" srcOrd="0" destOrd="0" presId="urn:microsoft.com/office/officeart/2005/8/layout/chevron2"/>
    <dgm:cxn modelId="{1B55D4B2-F281-47D3-807D-BACA97832B2B}" type="presParOf" srcId="{257BA144-C224-429A-B0C5-491D007F6717}" destId="{FB021CDA-5C9A-4061-A458-7EC5C8D67DAD}" srcOrd="0" destOrd="0" presId="urn:microsoft.com/office/officeart/2005/8/layout/chevron2"/>
    <dgm:cxn modelId="{A19265E0-BF75-44CD-B179-49256BC7119B}" type="presParOf" srcId="{FB021CDA-5C9A-4061-A458-7EC5C8D67DAD}" destId="{B900EFB2-A6E8-4C63-8BA0-3B99CD61DDDB}" srcOrd="0" destOrd="0" presId="urn:microsoft.com/office/officeart/2005/8/layout/chevron2"/>
    <dgm:cxn modelId="{C43B9DBE-6D9F-4355-83BB-CF02F614A75A}" type="presParOf" srcId="{FB021CDA-5C9A-4061-A458-7EC5C8D67DAD}" destId="{C8AF304C-BEAA-48F7-8187-714E14F17148}" srcOrd="1" destOrd="0" presId="urn:microsoft.com/office/officeart/2005/8/layout/chevron2"/>
    <dgm:cxn modelId="{335C27A3-4E56-47F3-82B1-7B87D38DAD99}" type="presParOf" srcId="{257BA144-C224-429A-B0C5-491D007F6717}" destId="{89878002-DB4A-44C3-851C-2D33E984DC78}" srcOrd="1" destOrd="0" presId="urn:microsoft.com/office/officeart/2005/8/layout/chevron2"/>
    <dgm:cxn modelId="{2B2E947D-9588-419A-8F26-F0500F245B83}" type="presParOf" srcId="{257BA144-C224-429A-B0C5-491D007F6717}" destId="{E8374090-1BD1-4858-8220-B36303734B1E}" srcOrd="2" destOrd="0" presId="urn:microsoft.com/office/officeart/2005/8/layout/chevron2"/>
    <dgm:cxn modelId="{4C908C1B-89EC-4C65-A539-03C9108575ED}" type="presParOf" srcId="{E8374090-1BD1-4858-8220-B36303734B1E}" destId="{B7448F2B-4C9C-4A26-A7C5-71268B85EB61}" srcOrd="0" destOrd="0" presId="urn:microsoft.com/office/officeart/2005/8/layout/chevron2"/>
    <dgm:cxn modelId="{85B03C49-27E3-4256-AD5C-FC4702611945}" type="presParOf" srcId="{E8374090-1BD1-4858-8220-B36303734B1E}" destId="{834451A3-9536-43EA-B648-E9D669A133A8}" srcOrd="1" destOrd="0" presId="urn:microsoft.com/office/officeart/2005/8/layout/chevron2"/>
    <dgm:cxn modelId="{741C1A5E-6637-473B-96D0-84785EA5C453}" type="presParOf" srcId="{257BA144-C224-429A-B0C5-491D007F6717}" destId="{49869869-DA1A-4D0C-866C-97B45B732CCA}" srcOrd="3" destOrd="0" presId="urn:microsoft.com/office/officeart/2005/8/layout/chevron2"/>
    <dgm:cxn modelId="{338EF426-A52D-4DFD-8598-070CE16F5EDE}" type="presParOf" srcId="{257BA144-C224-429A-B0C5-491D007F6717}" destId="{AA714FB9-225D-47A0-89F4-4644D1C347E8}" srcOrd="4" destOrd="0" presId="urn:microsoft.com/office/officeart/2005/8/layout/chevron2"/>
    <dgm:cxn modelId="{D6D0421C-E3AA-4580-97CE-3DB6ADD2EFEF}" type="presParOf" srcId="{AA714FB9-225D-47A0-89F4-4644D1C347E8}" destId="{CF224E5B-35C8-4F71-AE98-64960229586E}" srcOrd="0" destOrd="0" presId="urn:microsoft.com/office/officeart/2005/8/layout/chevron2"/>
    <dgm:cxn modelId="{3EAE7912-007B-4CF3-8111-7F73EFCDF3FA}" type="presParOf" srcId="{AA714FB9-225D-47A0-89F4-4644D1C347E8}" destId="{41C52924-787D-417C-BDF8-D3EDF1B6D67E}" srcOrd="1" destOrd="0" presId="urn:microsoft.com/office/officeart/2005/8/layout/chevron2"/>
    <dgm:cxn modelId="{9B8209AD-7530-46AB-8B14-8BAF0B0DFB4F}" type="presParOf" srcId="{257BA144-C224-429A-B0C5-491D007F6717}" destId="{B6DFF0A6-47A1-4BE6-B21E-9E9735C30DEE}" srcOrd="5" destOrd="0" presId="urn:microsoft.com/office/officeart/2005/8/layout/chevron2"/>
    <dgm:cxn modelId="{B76C90D8-62ED-4BDF-B68C-8C3E7AECB512}" type="presParOf" srcId="{257BA144-C224-429A-B0C5-491D007F6717}" destId="{F39F163C-D4E1-47A1-93E5-B8996949D5D0}" srcOrd="6" destOrd="0" presId="urn:microsoft.com/office/officeart/2005/8/layout/chevron2"/>
    <dgm:cxn modelId="{DED7474E-DBE2-4BBA-8334-F7A3CBECA2F3}" type="presParOf" srcId="{F39F163C-D4E1-47A1-93E5-B8996949D5D0}" destId="{9CF77AD4-A77D-47AA-80C8-8CDBBA8EB238}" srcOrd="0" destOrd="0" presId="urn:microsoft.com/office/officeart/2005/8/layout/chevron2"/>
    <dgm:cxn modelId="{93B83439-4847-40C6-A56B-A8B58ABBCE6F}" type="presParOf" srcId="{F39F163C-D4E1-47A1-93E5-B8996949D5D0}" destId="{C552D67E-4AD4-4C99-888B-6E78EC73EE1A}" srcOrd="1" destOrd="0" presId="urn:microsoft.com/office/officeart/2005/8/layout/chevron2"/>
    <dgm:cxn modelId="{69B7312D-9C00-4849-885A-CEEAA9AAB815}" type="presParOf" srcId="{257BA144-C224-429A-B0C5-491D007F6717}" destId="{79780ACA-FDC6-419A-AA6A-F8A3CF0AC638}" srcOrd="7" destOrd="0" presId="urn:microsoft.com/office/officeart/2005/8/layout/chevron2"/>
    <dgm:cxn modelId="{A6BDEEA6-00A5-4DEE-BF2C-C2A165944D9A}" type="presParOf" srcId="{257BA144-C224-429A-B0C5-491D007F6717}" destId="{D8F89155-9208-4871-8253-3D7FB3D48C36}" srcOrd="8" destOrd="0" presId="urn:microsoft.com/office/officeart/2005/8/layout/chevron2"/>
    <dgm:cxn modelId="{54CA9EE5-DB47-4004-B6A5-E493091B8AA4}" type="presParOf" srcId="{D8F89155-9208-4871-8253-3D7FB3D48C36}" destId="{D4B7021F-63EC-4B11-9938-25E24266EAB9}" srcOrd="0" destOrd="0" presId="urn:microsoft.com/office/officeart/2005/8/layout/chevron2"/>
    <dgm:cxn modelId="{F371A41C-FD3A-4E44-B5BD-74CDDC487DC1}" type="presParOf" srcId="{D8F89155-9208-4871-8253-3D7FB3D48C36}" destId="{8D60981F-9414-481D-B6AE-03B19C14AB0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05A59-6CB1-4484-B9EA-2336813179B1}" type="doc">
      <dgm:prSet loTypeId="urn:microsoft.com/office/officeart/2005/8/layout/hList3" loCatId="list" qsTypeId="urn:microsoft.com/office/officeart/2005/8/quickstyle/3d3" qsCatId="3D" csTypeId="urn:microsoft.com/office/officeart/2005/8/colors/colorful1#30" csCatId="colorful" phldr="1"/>
      <dgm:spPr/>
      <dgm:t>
        <a:bodyPr/>
        <a:lstStyle/>
        <a:p>
          <a:endParaRPr lang="en-US"/>
        </a:p>
      </dgm:t>
    </dgm:pt>
    <dgm:pt modelId="{3C88BF94-74D1-432F-BAE3-A9B1BA258BAD}">
      <dgm:prSet phldrT="[Text]" custT="1">
        <dgm:style>
          <a:lnRef idx="2">
            <a:schemeClr val="accent5"/>
          </a:lnRef>
          <a:fillRef idx="1">
            <a:schemeClr val="lt1"/>
          </a:fillRef>
          <a:effectRef idx="0">
            <a:schemeClr val="accent5"/>
          </a:effectRef>
          <a:fontRef idx="minor">
            <a:schemeClr val="dk1"/>
          </a:fontRef>
        </dgm:style>
      </dgm:prSet>
      <dgm:spPr/>
      <dgm:t>
        <a:bodyPr/>
        <a:lstStyle/>
        <a:p>
          <a:pPr algn="just"/>
          <a:r>
            <a:rPr lang="en-US" sz="2600" dirty="0" err="1">
              <a:solidFill>
                <a:srgbClr val="0000FF"/>
              </a:solidFill>
              <a:latin typeface="Arial" panose="020B0604020202020204" pitchFamily="34" charset="0"/>
              <a:cs typeface="Arial" panose="020B0604020202020204" pitchFamily="34" charset="0"/>
            </a:rPr>
            <a:t>Là</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những</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phương</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diện</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mặt</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tác</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động</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chủ</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yếu</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của</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pháp</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luật</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phản</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ánh</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bản</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chất</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giai</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cấp</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và</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giá</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trị</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xã</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hội</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của</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pháp</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luật</a:t>
          </a:r>
          <a:endParaRPr lang="en-US" sz="2600" dirty="0">
            <a:solidFill>
              <a:srgbClr val="0000FF"/>
            </a:solidFill>
            <a:latin typeface="Arial" panose="020B0604020202020204" pitchFamily="34" charset="0"/>
            <a:cs typeface="Arial" panose="020B0604020202020204" pitchFamily="34" charset="0"/>
          </a:endParaRPr>
        </a:p>
      </dgm:t>
    </dgm:pt>
    <dgm:pt modelId="{26F8B5D0-3657-493A-8D60-4250AC4DA15F}" cxnId="{6C876A7E-34EB-4142-9E3A-6D5F067AC488}" type="parTrans">
      <dgm:prSet/>
      <dgm:spPr/>
      <dgm:t>
        <a:bodyPr/>
        <a:lstStyle/>
        <a:p>
          <a:endParaRPr lang="en-US"/>
        </a:p>
      </dgm:t>
    </dgm:pt>
    <dgm:pt modelId="{3E30899C-2874-4FEA-8249-D7DDCFE3F1C5}" cxnId="{6C876A7E-34EB-4142-9E3A-6D5F067AC488}" type="sibTrans">
      <dgm:prSet/>
      <dgm:spPr/>
      <dgm:t>
        <a:bodyPr/>
        <a:lstStyle/>
        <a:p>
          <a:endParaRPr lang="en-US"/>
        </a:p>
      </dgm:t>
    </dgm:pt>
    <dgm:pt modelId="{93FC41D6-2B29-473C-AC29-79AA9F00DA5F}">
      <dgm:prSet phldrT="[Text]">
        <dgm:style>
          <a:lnRef idx="2">
            <a:schemeClr val="accent2"/>
          </a:lnRef>
          <a:fillRef idx="1">
            <a:schemeClr val="lt1"/>
          </a:fillRef>
          <a:effectRef idx="0">
            <a:schemeClr val="accent2"/>
          </a:effectRef>
          <a:fontRef idx="minor">
            <a:schemeClr val="dk1"/>
          </a:fontRef>
        </dgm:style>
      </dgm:prSet>
      <dgm:spPr/>
      <dgm:t>
        <a:bodyPr/>
        <a:lstStyle/>
        <a:p>
          <a:pPr algn="l"/>
          <a:r>
            <a:rPr lang="en-US" i="1" dirty="0" err="1">
              <a:solidFill>
                <a:srgbClr val="FF0000"/>
              </a:solidFill>
              <a:latin typeface="Arial" panose="020B0604020202020204" pitchFamily="34" charset="0"/>
              <a:cs typeface="Arial" panose="020B0604020202020204" pitchFamily="34" charset="0"/>
            </a:rPr>
            <a:t>Chức</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năng</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điều</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chỉnh</a:t>
          </a:r>
          <a:endParaRPr lang="en-US" i="1" dirty="0">
            <a:solidFill>
              <a:srgbClr val="FF0000"/>
            </a:solidFill>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nhiệm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QHXH</a:t>
          </a:r>
        </a:p>
        <a:p>
          <a:pPr algn="l"/>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QHXH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p>
      </dgm:t>
    </dgm:pt>
    <dgm:pt modelId="{E3AD51FD-1A7B-4547-8F39-FEEBDE42F188}" cxnId="{E5BFF251-645C-4767-AE1F-DBAD53552506}" type="parTrans">
      <dgm:prSet/>
      <dgm:spPr/>
      <dgm:t>
        <a:bodyPr/>
        <a:lstStyle/>
        <a:p>
          <a:endParaRPr lang="en-US"/>
        </a:p>
      </dgm:t>
    </dgm:pt>
    <dgm:pt modelId="{9279D274-E7BC-4693-9043-2501AE825B17}" cxnId="{E5BFF251-645C-4767-AE1F-DBAD53552506}" type="sibTrans">
      <dgm:prSet/>
      <dgm:spPr/>
      <dgm:t>
        <a:bodyPr/>
        <a:lstStyle/>
        <a:p>
          <a:endParaRPr lang="en-US"/>
        </a:p>
      </dgm:t>
    </dgm:pt>
    <dgm:pt modelId="{8806F4E6-1444-4088-80AC-CF502FCD3208}">
      <dgm:prSet phldrT="[Text]">
        <dgm:style>
          <a:lnRef idx="2">
            <a:schemeClr val="accent2"/>
          </a:lnRef>
          <a:fillRef idx="1">
            <a:schemeClr val="lt1"/>
          </a:fillRef>
          <a:effectRef idx="0">
            <a:schemeClr val="accent2"/>
          </a:effectRef>
          <a:fontRef idx="minor">
            <a:schemeClr val="dk1"/>
          </a:fontRef>
        </dgm:style>
      </dgm:prSet>
      <dgm:spPr/>
      <dgm:t>
        <a:bodyPr/>
        <a:lstStyle/>
        <a:p>
          <a:pPr algn="l"/>
          <a:r>
            <a:rPr lang="en-US" i="1" dirty="0" err="1">
              <a:solidFill>
                <a:srgbClr val="FF0000"/>
              </a:solidFill>
              <a:latin typeface="Arial" panose="020B0604020202020204" pitchFamily="34" charset="0"/>
              <a:cs typeface="Arial" panose="020B0604020202020204" pitchFamily="34" charset="0"/>
            </a:rPr>
            <a:t>Chức</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năng</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bảo</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vệ</a:t>
          </a:r>
          <a:endParaRPr lang="en-US" i="1" dirty="0">
            <a:solidFill>
              <a:srgbClr val="FF0000"/>
            </a:solidFill>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nhằm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QHXH</a:t>
          </a:r>
        </a:p>
        <a:p>
          <a:pPr algn="l"/>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dgm:t>
    </dgm:pt>
    <dgm:pt modelId="{BA089B18-674A-4306-9275-BDC18947E930}" cxnId="{3408A7C5-490C-4314-9DD8-1C34379F881C}" type="parTrans">
      <dgm:prSet/>
      <dgm:spPr/>
      <dgm:t>
        <a:bodyPr/>
        <a:lstStyle/>
        <a:p>
          <a:endParaRPr lang="en-US"/>
        </a:p>
      </dgm:t>
    </dgm:pt>
    <dgm:pt modelId="{F2D03E32-3482-4DC6-8347-E71942EDE20B}" cxnId="{3408A7C5-490C-4314-9DD8-1C34379F881C}" type="sibTrans">
      <dgm:prSet/>
      <dgm:spPr/>
      <dgm:t>
        <a:bodyPr/>
        <a:lstStyle/>
        <a:p>
          <a:endParaRPr lang="en-US"/>
        </a:p>
      </dgm:t>
    </dgm:pt>
    <dgm:pt modelId="{EB4FC510-E554-4AF3-AD97-9CEC9A7A310D}">
      <dgm:prSet phldrT="[Text]">
        <dgm:style>
          <a:lnRef idx="2">
            <a:schemeClr val="accent2"/>
          </a:lnRef>
          <a:fillRef idx="1">
            <a:schemeClr val="lt1"/>
          </a:fillRef>
          <a:effectRef idx="0">
            <a:schemeClr val="accent2"/>
          </a:effectRef>
          <a:fontRef idx="minor">
            <a:schemeClr val="dk1"/>
          </a:fontRef>
        </dgm:style>
      </dgm:prSet>
      <dgm:spPr/>
      <dgm:t>
        <a:bodyPr/>
        <a:lstStyle/>
        <a:p>
          <a:pPr algn="l"/>
          <a:r>
            <a:rPr lang="en-US" i="1" dirty="0" err="1">
              <a:solidFill>
                <a:srgbClr val="FF0000"/>
              </a:solidFill>
              <a:latin typeface="Arial" panose="020B0604020202020204" pitchFamily="34" charset="0"/>
              <a:cs typeface="Arial" panose="020B0604020202020204" pitchFamily="34" charset="0"/>
            </a:rPr>
            <a:t>Chức</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năng</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giáo</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dục</a:t>
          </a:r>
          <a:endParaRPr lang="en-US" i="1" dirty="0">
            <a:solidFill>
              <a:srgbClr val="FF0000"/>
            </a:solidFill>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ý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QPPL</a:t>
          </a:r>
        </a:p>
        <a:p>
          <a:pPr algn="l"/>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dgm:t>
    </dgm:pt>
    <dgm:pt modelId="{9C1C3ED1-CB07-4194-90D2-83B40A6D67F6}" cxnId="{C995CD44-CDCD-476F-B104-B296E4BF7765}" type="parTrans">
      <dgm:prSet/>
      <dgm:spPr/>
      <dgm:t>
        <a:bodyPr/>
        <a:lstStyle/>
        <a:p>
          <a:endParaRPr lang="en-US"/>
        </a:p>
      </dgm:t>
    </dgm:pt>
    <dgm:pt modelId="{748CCA5F-1703-4BEF-8617-8CE785283FF6}" cxnId="{C995CD44-CDCD-476F-B104-B296E4BF7765}" type="sibTrans">
      <dgm:prSet/>
      <dgm:spPr/>
      <dgm:t>
        <a:bodyPr/>
        <a:lstStyle/>
        <a:p>
          <a:endParaRPr lang="en-US"/>
        </a:p>
      </dgm:t>
    </dgm:pt>
    <dgm:pt modelId="{5E247CDA-E744-422D-AFF6-A7AAF0089BBB}" type="pres">
      <dgm:prSet presAssocID="{B3105A59-6CB1-4484-B9EA-2336813179B1}" presName="composite" presStyleCnt="0">
        <dgm:presLayoutVars>
          <dgm:chMax val="1"/>
          <dgm:dir/>
          <dgm:resizeHandles val="exact"/>
        </dgm:presLayoutVars>
      </dgm:prSet>
      <dgm:spPr/>
      <dgm:t>
        <a:bodyPr/>
        <a:lstStyle/>
        <a:p>
          <a:endParaRPr lang="en-US"/>
        </a:p>
      </dgm:t>
    </dgm:pt>
    <dgm:pt modelId="{5E1038BD-8498-4D0E-B1B6-3E10A65B3B0C}" type="pres">
      <dgm:prSet presAssocID="{3C88BF94-74D1-432F-BAE3-A9B1BA258BAD}" presName="roof" presStyleLbl="dkBgShp" presStyleIdx="0" presStyleCnt="2"/>
      <dgm:spPr/>
      <dgm:t>
        <a:bodyPr/>
        <a:lstStyle/>
        <a:p>
          <a:endParaRPr lang="en-US"/>
        </a:p>
      </dgm:t>
    </dgm:pt>
    <dgm:pt modelId="{2F410CDD-3770-4DC5-AFF8-4E77DE3D5E14}" type="pres">
      <dgm:prSet presAssocID="{3C88BF94-74D1-432F-BAE3-A9B1BA258BAD}" presName="pillars" presStyleCnt="0"/>
      <dgm:spPr/>
    </dgm:pt>
    <dgm:pt modelId="{2A3468AA-CEF0-4AF4-8054-3C0EF9403B80}" type="pres">
      <dgm:prSet presAssocID="{3C88BF94-74D1-432F-BAE3-A9B1BA258BAD}" presName="pillar1" presStyleLbl="node1" presStyleIdx="0" presStyleCnt="3">
        <dgm:presLayoutVars>
          <dgm:bulletEnabled val="1"/>
        </dgm:presLayoutVars>
      </dgm:prSet>
      <dgm:spPr/>
      <dgm:t>
        <a:bodyPr/>
        <a:lstStyle/>
        <a:p>
          <a:endParaRPr lang="en-US"/>
        </a:p>
      </dgm:t>
    </dgm:pt>
    <dgm:pt modelId="{FEA6798E-1B3A-401D-88A9-115C4296B50E}" type="pres">
      <dgm:prSet presAssocID="{8806F4E6-1444-4088-80AC-CF502FCD3208}" presName="pillarX" presStyleLbl="node1" presStyleIdx="1" presStyleCnt="3">
        <dgm:presLayoutVars>
          <dgm:bulletEnabled val="1"/>
        </dgm:presLayoutVars>
      </dgm:prSet>
      <dgm:spPr/>
      <dgm:t>
        <a:bodyPr/>
        <a:lstStyle/>
        <a:p>
          <a:endParaRPr lang="en-US"/>
        </a:p>
      </dgm:t>
    </dgm:pt>
    <dgm:pt modelId="{7ACDDD3D-4C6E-4FEB-9ABF-396820530B51}" type="pres">
      <dgm:prSet presAssocID="{EB4FC510-E554-4AF3-AD97-9CEC9A7A310D}" presName="pillarX" presStyleLbl="node1" presStyleIdx="2" presStyleCnt="3">
        <dgm:presLayoutVars>
          <dgm:bulletEnabled val="1"/>
        </dgm:presLayoutVars>
      </dgm:prSet>
      <dgm:spPr/>
      <dgm:t>
        <a:bodyPr/>
        <a:lstStyle/>
        <a:p>
          <a:endParaRPr lang="en-US"/>
        </a:p>
      </dgm:t>
    </dgm:pt>
    <dgm:pt modelId="{B3D850FD-E3A0-43FC-80FA-94123586A08D}" type="pres">
      <dgm:prSet presAssocID="{3C88BF94-74D1-432F-BAE3-A9B1BA258BAD}" presName="base" presStyleLbl="dkBgShp" presStyleIdx="1" presStyleCnt="2" custFlipVert="1" custScaleY="66041"/>
      <dgm:spPr/>
    </dgm:pt>
  </dgm:ptLst>
  <dgm:cxnLst>
    <dgm:cxn modelId="{A0FC5EA4-3EFC-4CC3-8467-1C1BBAFA7B8C}" type="presOf" srcId="{3C88BF94-74D1-432F-BAE3-A9B1BA258BAD}" destId="{5E1038BD-8498-4D0E-B1B6-3E10A65B3B0C}" srcOrd="0" destOrd="0" presId="urn:microsoft.com/office/officeart/2005/8/layout/hList3"/>
    <dgm:cxn modelId="{C995CD44-CDCD-476F-B104-B296E4BF7765}" srcId="{3C88BF94-74D1-432F-BAE3-A9B1BA258BAD}" destId="{EB4FC510-E554-4AF3-AD97-9CEC9A7A310D}" srcOrd="2" destOrd="0" parTransId="{9C1C3ED1-CB07-4194-90D2-83B40A6D67F6}" sibTransId="{748CCA5F-1703-4BEF-8617-8CE785283FF6}"/>
    <dgm:cxn modelId="{6309B38E-8480-4E7B-B2EF-E12AD0B2C3EC}" type="presOf" srcId="{93FC41D6-2B29-473C-AC29-79AA9F00DA5F}" destId="{2A3468AA-CEF0-4AF4-8054-3C0EF9403B80}" srcOrd="0" destOrd="0" presId="urn:microsoft.com/office/officeart/2005/8/layout/hList3"/>
    <dgm:cxn modelId="{0FA0EE98-3BE9-4B02-B065-07F50AD8B01D}" type="presOf" srcId="{EB4FC510-E554-4AF3-AD97-9CEC9A7A310D}" destId="{7ACDDD3D-4C6E-4FEB-9ABF-396820530B51}" srcOrd="0" destOrd="0" presId="urn:microsoft.com/office/officeart/2005/8/layout/hList3"/>
    <dgm:cxn modelId="{C3AABBA7-54AB-4551-996C-FDFE7B1BBB5C}" type="presOf" srcId="{8806F4E6-1444-4088-80AC-CF502FCD3208}" destId="{FEA6798E-1B3A-401D-88A9-115C4296B50E}" srcOrd="0" destOrd="0" presId="urn:microsoft.com/office/officeart/2005/8/layout/hList3"/>
    <dgm:cxn modelId="{E5BFF251-645C-4767-AE1F-DBAD53552506}" srcId="{3C88BF94-74D1-432F-BAE3-A9B1BA258BAD}" destId="{93FC41D6-2B29-473C-AC29-79AA9F00DA5F}" srcOrd="0" destOrd="0" parTransId="{E3AD51FD-1A7B-4547-8F39-FEEBDE42F188}" sibTransId="{9279D274-E7BC-4693-9043-2501AE825B17}"/>
    <dgm:cxn modelId="{3408A7C5-490C-4314-9DD8-1C34379F881C}" srcId="{3C88BF94-74D1-432F-BAE3-A9B1BA258BAD}" destId="{8806F4E6-1444-4088-80AC-CF502FCD3208}" srcOrd="1" destOrd="0" parTransId="{BA089B18-674A-4306-9275-BDC18947E930}" sibTransId="{F2D03E32-3482-4DC6-8347-E71942EDE20B}"/>
    <dgm:cxn modelId="{6C876A7E-34EB-4142-9E3A-6D5F067AC488}" srcId="{B3105A59-6CB1-4484-B9EA-2336813179B1}" destId="{3C88BF94-74D1-432F-BAE3-A9B1BA258BAD}" srcOrd="0" destOrd="0" parTransId="{26F8B5D0-3657-493A-8D60-4250AC4DA15F}" sibTransId="{3E30899C-2874-4FEA-8249-D7DDCFE3F1C5}"/>
    <dgm:cxn modelId="{AB97E683-3751-4601-AA35-0349D9AFD543}" type="presOf" srcId="{B3105A59-6CB1-4484-B9EA-2336813179B1}" destId="{5E247CDA-E744-422D-AFF6-A7AAF0089BBB}" srcOrd="0" destOrd="0" presId="urn:microsoft.com/office/officeart/2005/8/layout/hList3"/>
    <dgm:cxn modelId="{419816A0-F25F-4179-BA81-EB2F837E95DE}" type="presParOf" srcId="{5E247CDA-E744-422D-AFF6-A7AAF0089BBB}" destId="{5E1038BD-8498-4D0E-B1B6-3E10A65B3B0C}" srcOrd="0" destOrd="0" presId="urn:microsoft.com/office/officeart/2005/8/layout/hList3"/>
    <dgm:cxn modelId="{90169D78-80B6-45BB-B96A-B8D2C188DA06}" type="presParOf" srcId="{5E247CDA-E744-422D-AFF6-A7AAF0089BBB}" destId="{2F410CDD-3770-4DC5-AFF8-4E77DE3D5E14}" srcOrd="1" destOrd="0" presId="urn:microsoft.com/office/officeart/2005/8/layout/hList3"/>
    <dgm:cxn modelId="{54DF6172-5AD4-4792-840C-BAA824F7902A}" type="presParOf" srcId="{2F410CDD-3770-4DC5-AFF8-4E77DE3D5E14}" destId="{2A3468AA-CEF0-4AF4-8054-3C0EF9403B80}" srcOrd="0" destOrd="0" presId="urn:microsoft.com/office/officeart/2005/8/layout/hList3"/>
    <dgm:cxn modelId="{DAEBC7CB-2CF0-4DEC-A98F-0DB5A9C746FA}" type="presParOf" srcId="{2F410CDD-3770-4DC5-AFF8-4E77DE3D5E14}" destId="{FEA6798E-1B3A-401D-88A9-115C4296B50E}" srcOrd="1" destOrd="0" presId="urn:microsoft.com/office/officeart/2005/8/layout/hList3"/>
    <dgm:cxn modelId="{C0CAAA5E-D2DC-401B-8A9C-1562F8224879}" type="presParOf" srcId="{2F410CDD-3770-4DC5-AFF8-4E77DE3D5E14}" destId="{7ACDDD3D-4C6E-4FEB-9ABF-396820530B51}" srcOrd="2" destOrd="0" presId="urn:microsoft.com/office/officeart/2005/8/layout/hList3"/>
    <dgm:cxn modelId="{353CE0D9-84E6-4695-8D51-8B2704E33F78}" type="presParOf" srcId="{5E247CDA-E744-422D-AFF6-A7AAF0089BBB}" destId="{B3D850FD-E3A0-43FC-80FA-94123586A08D}" srcOrd="2" destOrd="0" presId="urn:microsoft.com/office/officeart/2005/8/layout/h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77200" cy="4775200"/>
        <a:chOff x="0" y="0"/>
        <a:chExt cx="8077200" cy="4775200"/>
      </a:xfrm>
    </dsp:grpSpPr>
    <dsp:sp modelId="{C65161E2-BD4B-4096-9539-A8EE7D2C6DDD}">
      <dsp:nvSpPr>
        <dsp:cNvPr id="3" name="Rounded Rectangle 2"/>
        <dsp:cNvSpPr/>
      </dsp:nvSpPr>
      <dsp:spPr bwMode="white">
        <a:xfrm>
          <a:off x="0" y="0"/>
          <a:ext cx="6865620" cy="1432560"/>
        </a:xfrm>
        <a:prstGeom prst="roundRect">
          <a:avLst>
            <a:gd name="adj" fmla="val 10000"/>
          </a:avLst>
        </a:prstGeom>
        <a:sp3d prstMaterial="plastic">
          <a:bevelT w="127000" h="25400" prst="relaxedInset"/>
        </a:sp3d>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gn="just">
            <a:lnSpc>
              <a:spcPct val="100000"/>
            </a:lnSpc>
            <a:spcBef>
              <a:spcPct val="0"/>
            </a:spcBef>
            <a:spcAft>
              <a:spcPct val="35000"/>
            </a:spcAft>
          </a:pPr>
          <a:r>
            <a:rPr lang="en-US" b="1" i="1" u="sng" dirty="0">
              <a:solidFill>
                <a:schemeClr val="bg1"/>
              </a:solidFill>
              <a:latin typeface="+mn-lt"/>
              <a:cs typeface="Arial" panose="020B0604020202020204" pitchFamily="34" charset="0"/>
            </a:rPr>
            <a:t>LẦN 1:</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Chăn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nuôi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tách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khỏi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trồng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trọt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mầm</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mống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tư</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hữu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xuất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hiện</a:t>
          </a:r>
          <a:r>
            <a:rPr lang="en-US" b="1" i="1" dirty="0">
              <a:solidFill>
                <a:schemeClr val="bg1"/>
              </a:solidFill>
              <a:latin typeface="+mn-lt"/>
              <a:cs typeface="Arial" panose="020B0604020202020204" pitchFamily="34" charset="0"/>
            </a:rPr>
            <a:t>, XH </a:t>
          </a:r>
          <a:r>
            <a:rPr lang="en-US" b="1" i="1" dirty="0" err="1">
              <a:solidFill>
                <a:schemeClr val="bg1"/>
              </a:solidFill>
              <a:latin typeface="+mn-lt"/>
              <a:cs typeface="Arial" panose="020B0604020202020204" pitchFamily="34" charset="0"/>
            </a:rPr>
            <a:t>bắt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đầu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phân</a:t>
          </a:r>
          <a:r>
            <a:rPr lang="en-US" b="1" i="1" dirty="0">
              <a:solidFill>
                <a:schemeClr val="bg1"/>
              </a:solidFill>
              <a:latin typeface="+mn-lt"/>
              <a:cs typeface="Arial" panose="020B0604020202020204" pitchFamily="34" charset="0"/>
            </a:rPr>
            <a:t> chia </a:t>
          </a:r>
          <a:r>
            <a:rPr lang="en-US" b="1" i="1" dirty="0" err="1">
              <a:solidFill>
                <a:schemeClr val="bg1"/>
              </a:solidFill>
              <a:latin typeface="+mn-lt"/>
              <a:cs typeface="Arial" panose="020B0604020202020204" pitchFamily="34" charset="0"/>
            </a:rPr>
            <a:t>thành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người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giàu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và</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người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nghèo</a:t>
          </a:r>
          <a:endParaRPr lang="vi-VN" dirty="0">
            <a:solidFill>
              <a:schemeClr val="bg1"/>
            </a:solidFill>
          </a:endParaRPr>
        </a:p>
      </dsp:txBody>
      <dsp:txXfrm>
        <a:off x="0" y="0"/>
        <a:ext cx="6865620" cy="1432560"/>
      </dsp:txXfrm>
    </dsp:sp>
    <dsp:sp modelId="{5A4A8571-73F8-4215-A7A1-8B6A92A373DE}">
      <dsp:nvSpPr>
        <dsp:cNvPr id="4" name="Rounded Rectangle 3"/>
        <dsp:cNvSpPr/>
      </dsp:nvSpPr>
      <dsp:spPr bwMode="white">
        <a:xfrm>
          <a:off x="605790" y="1671320"/>
          <a:ext cx="6865620" cy="1432560"/>
        </a:xfrm>
        <a:prstGeom prst="roundRect">
          <a:avLst>
            <a:gd name="adj" fmla="val 10000"/>
          </a:avLst>
        </a:prstGeom>
        <a:solidFill>
          <a:srgbClr val="002060"/>
        </a:solidFill>
        <a:sp3d prstMaterial="plastic">
          <a:bevelT w="127000" h="25400" prst="relaxedInset"/>
        </a:sp3d>
      </dsp:spPr>
      <dsp:style>
        <a:lnRef idx="0">
          <a:schemeClr val="lt1"/>
        </a:lnRef>
        <a:fillRef idx="3">
          <a:schemeClr val="accent2">
            <a:hueOff val="2340000"/>
            <a:satOff val="-2940"/>
            <a:lumOff val="588"/>
            <a:alpha val="100000"/>
          </a:schemeClr>
        </a:fillRef>
        <a:effectRef idx="2">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gn="just">
            <a:lnSpc>
              <a:spcPct val="100000"/>
            </a:lnSpc>
            <a:spcBef>
              <a:spcPct val="0"/>
            </a:spcBef>
            <a:spcAft>
              <a:spcPct val="35000"/>
            </a:spcAft>
            <a:buFont typeface="Wingdings" panose="05000000000000000000" pitchFamily="2" charset="2"/>
            <a:buNone/>
          </a:pPr>
          <a:r>
            <a:rPr lang="en-US" b="1" u="sng" dirty="0">
              <a:solidFill>
                <a:schemeClr val="bg1"/>
              </a:solidFill>
              <a:latin typeface="Times New Roman" panose="02020603050405020304" pitchFamily="18" charset="0"/>
              <a:cs typeface="Arial" panose="020B0604020202020204" pitchFamily="34" charset="0"/>
            </a:rPr>
            <a:t>LẦN 2</a:t>
          </a:r>
          <a:r>
            <a:rPr lang="en-US" b="1" dirty="0">
              <a:solidFill>
                <a:schemeClr val="bg1"/>
              </a:solidFill>
              <a:latin typeface="Times New Roman" panose="02020603050405020304" pitchFamily="18" charset="0"/>
              <a:cs typeface="Arial" panose="020B0604020202020204" pitchFamily="34" charset="0"/>
            </a:rPr>
            <a:t>: </a:t>
          </a:r>
          <a:r>
            <a:rPr lang="en-US" b="1" i="1" dirty="0" err="1">
              <a:solidFill>
                <a:schemeClr val="bg1"/>
              </a:solidFill>
              <a:latin typeface="+mn-lt"/>
              <a:cs typeface="Arial" panose="020B0604020202020204" pitchFamily="34" charset="0"/>
            </a:rPr>
            <a:t>Ngành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tiểu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thủ</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công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nghiệp</a:t>
          </a:r>
          <a:r>
            <a:rPr lang="en-US" b="1" i="1" dirty="0">
              <a:solidFill>
                <a:schemeClr val="bg1"/>
              </a:solidFill>
              <a:latin typeface="+mn-lt"/>
              <a:cs typeface="Arial" panose="020B0604020202020204" pitchFamily="34" charset="0"/>
            </a:rPr>
            <a:t> ra </a:t>
          </a:r>
          <a:r>
            <a:rPr lang="en-US" b="1" i="1" dirty="0" err="1">
              <a:solidFill>
                <a:schemeClr val="bg1"/>
              </a:solidFill>
              <a:latin typeface="+mn-lt"/>
              <a:cs typeface="Arial" panose="020B0604020202020204" pitchFamily="34" charset="0"/>
            </a:rPr>
            <a:t>đời</a:t>
          </a:r>
          <a:r>
            <a:rPr lang="en-US" b="1" i="1" dirty="0">
              <a:solidFill>
                <a:schemeClr val="bg1"/>
              </a:solidFill>
              <a:latin typeface="+mn-lt"/>
              <a:cs typeface="Arial" panose="020B0604020202020204" pitchFamily="34" charset="0"/>
            </a:rPr>
            <a:t>, </a:t>
          </a:r>
          <a:endParaRPr lang="en-US" b="1" i="1" dirty="0">
            <a:solidFill>
              <a:schemeClr val="bg1"/>
            </a:solidFill>
            <a:latin typeface="+mn-lt"/>
            <a:cs typeface="Arial" panose="020B0604020202020204" pitchFamily="34" charset="0"/>
          </a:endParaRPr>
        </a:p>
        <a:p>
          <a:pPr lvl="0" algn="just">
            <a:lnSpc>
              <a:spcPct val="100000"/>
            </a:lnSpc>
            <a:spcBef>
              <a:spcPct val="0"/>
            </a:spcBef>
            <a:spcAft>
              <a:spcPct val="35000"/>
            </a:spcAft>
            <a:buFont typeface="Wingdings" panose="05000000000000000000" pitchFamily="2" charset="2"/>
            <a:buNone/>
          </a:pPr>
          <a:r>
            <a:rPr lang="en-US" b="1" i="1" dirty="0" err="1">
              <a:solidFill>
                <a:schemeClr val="bg1"/>
              </a:solidFill>
              <a:latin typeface="+mn-lt"/>
              <a:cs typeface="Arial" panose="020B0604020202020204" pitchFamily="34" charset="0"/>
            </a:rPr>
            <a:t>đẩy</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thêm</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một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bước</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sự</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phân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hóa</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giàu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nghèo</a:t>
          </a:r>
          <a:endParaRPr lang="en-US" b="1" i="1" dirty="0">
            <a:solidFill>
              <a:schemeClr val="bg1"/>
            </a:solidFill>
            <a:latin typeface="+mn-lt"/>
            <a:cs typeface="Arial" panose="020B0604020202020204" pitchFamily="34" charset="0"/>
          </a:endParaRPr>
        </a:p>
        <a:p>
          <a:pPr lvl="0" algn="just">
            <a:lnSpc>
              <a:spcPct val="100000"/>
            </a:lnSpc>
            <a:spcBef>
              <a:spcPct val="0"/>
            </a:spcBef>
            <a:spcAft>
              <a:spcPct val="35000"/>
            </a:spcAft>
            <a:buFont typeface="Wingdings" panose="05000000000000000000" pitchFamily="2" charset="2"/>
            <a:buNone/>
          </a:pPr>
          <a:r>
            <a:rPr lang="en-US" b="1" i="1" dirty="0" err="1">
              <a:solidFill>
                <a:schemeClr val="bg1"/>
              </a:solidFill>
              <a:latin typeface="+mn-lt"/>
              <a:cs typeface="Arial" panose="020B0604020202020204" pitchFamily="34" charset="0"/>
            </a:rPr>
            <a:t>Mâu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thuẫn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giữa</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các</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giai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cấp</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ngày</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càng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tăng</a:t>
          </a:r>
          <a:endParaRPr lang="vi-VN" dirty="0">
            <a:solidFill>
              <a:schemeClr val="bg1"/>
            </a:solidFill>
          </a:endParaRPr>
        </a:p>
      </dsp:txBody>
      <dsp:txXfrm>
        <a:off x="605790" y="1671320"/>
        <a:ext cx="6865620" cy="1432560"/>
      </dsp:txXfrm>
    </dsp:sp>
    <dsp:sp modelId="{BC73C033-42F5-4562-AA12-2240CA7110B1}">
      <dsp:nvSpPr>
        <dsp:cNvPr id="5" name="Rounded Rectangle 4"/>
        <dsp:cNvSpPr/>
      </dsp:nvSpPr>
      <dsp:spPr bwMode="white">
        <a:xfrm>
          <a:off x="1211580" y="3342640"/>
          <a:ext cx="6865620" cy="1432560"/>
        </a:xfrm>
        <a:prstGeom prst="roundRect">
          <a:avLst>
            <a:gd name="adj" fmla="val 10000"/>
          </a:avLst>
        </a:prstGeom>
        <a:solidFill>
          <a:schemeClr val="accent4">
            <a:lumMod val="50000"/>
          </a:schemeClr>
        </a:solidFill>
        <a:ln>
          <a:solidFill>
            <a:srgbClr val="99CCFF"/>
          </a:solidFill>
        </a:ln>
        <a:sp3d prstMaterial="plastic">
          <a:bevelT w="127000" h="25400" prst="relaxedInset"/>
        </a:sp3d>
      </dsp:spPr>
      <dsp:style>
        <a:lnRef idx="0">
          <a:schemeClr val="lt1"/>
        </a:lnRef>
        <a:fillRef idx="3">
          <a:schemeClr val="accent2">
            <a:hueOff val="4680000"/>
            <a:satOff val="-5881"/>
            <a:lumOff val="1176"/>
            <a:alpha val="100000"/>
          </a:schemeClr>
        </a:fillRef>
        <a:effectRef idx="2">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gn="ctr">
            <a:lnSpc>
              <a:spcPct val="100000"/>
            </a:lnSpc>
            <a:spcBef>
              <a:spcPct val="0"/>
            </a:spcBef>
            <a:spcAft>
              <a:spcPct val="35000"/>
            </a:spcAft>
          </a:pPr>
          <a:r>
            <a:rPr lang="en-US" b="1" u="sng" dirty="0">
              <a:solidFill>
                <a:schemeClr val="bg1"/>
              </a:solidFill>
              <a:latin typeface="Times New Roman" panose="02020603050405020304" pitchFamily="18" charset="0"/>
              <a:cs typeface="Arial" panose="020B0604020202020204" pitchFamily="34" charset="0"/>
            </a:rPr>
            <a:t>LẦN 3</a:t>
          </a:r>
          <a:r>
            <a:rPr lang="en-US" b="1" dirty="0">
              <a:solidFill>
                <a:schemeClr val="bg1"/>
              </a:solidFill>
              <a:latin typeface="Times New Roman" panose="02020603050405020304" pitchFamily="18" charset="0"/>
              <a:cs typeface="Arial" panose="020B0604020202020204" pitchFamily="34" charset="0"/>
            </a:rPr>
            <a:t>: </a:t>
          </a:r>
          <a:r>
            <a:rPr lang="en-US" b="1" i="1" dirty="0" err="1">
              <a:solidFill>
                <a:schemeClr val="bg1"/>
              </a:solidFill>
              <a:latin typeface="+mn-lt"/>
              <a:cs typeface="Arial" panose="020B0604020202020204" pitchFamily="34" charset="0"/>
            </a:rPr>
            <a:t>Ngành</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thương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nghiệp</a:t>
          </a:r>
          <a:r>
            <a:rPr lang="en-US" b="1" i="1" dirty="0">
              <a:solidFill>
                <a:schemeClr val="bg1"/>
              </a:solidFill>
              <a:latin typeface="+mn-lt"/>
              <a:cs typeface="Arial" panose="020B0604020202020204" pitchFamily="34" charset="0"/>
            </a:rPr>
            <a:t> ra </a:t>
          </a:r>
          <a:r>
            <a:rPr lang="en-US" b="1" i="1" dirty="0" err="1">
              <a:solidFill>
                <a:schemeClr val="bg1"/>
              </a:solidFill>
              <a:latin typeface="+mn-lt"/>
              <a:cs typeface="Arial" panose="020B0604020202020204" pitchFamily="34" charset="0"/>
            </a:rPr>
            <a:t>đời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mâu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thuẫn</a:t>
          </a:r>
          <a:r>
            <a:rPr lang="en-US" b="1" i="1" dirty="0">
              <a:solidFill>
                <a:schemeClr val="bg1"/>
              </a:solidFill>
              <a:latin typeface="+mn-lt"/>
              <a:cs typeface="Arial" panose="020B0604020202020204" pitchFamily="34" charset="0"/>
            </a:rPr>
            <a:t> </a:t>
          </a:r>
          <a:endParaRPr lang="en-US" b="1" i="1" dirty="0">
            <a:solidFill>
              <a:schemeClr val="bg1"/>
            </a:solidFill>
            <a:latin typeface="+mn-lt"/>
            <a:cs typeface="Arial" panose="020B0604020202020204" pitchFamily="34" charset="0"/>
          </a:endParaRPr>
        </a:p>
        <a:p>
          <a:pPr lvl="0" algn="just">
            <a:lnSpc>
              <a:spcPct val="100000"/>
            </a:lnSpc>
            <a:spcBef>
              <a:spcPct val="0"/>
            </a:spcBef>
            <a:spcAft>
              <a:spcPct val="35000"/>
            </a:spcAft>
          </a:pPr>
          <a:r>
            <a:rPr lang="en-US" b="1" i="1" dirty="0" err="1">
              <a:solidFill>
                <a:schemeClr val="bg1"/>
              </a:solidFill>
              <a:latin typeface="+mn-lt"/>
              <a:cs typeface="Arial" panose="020B0604020202020204" pitchFamily="34" charset="0"/>
            </a:rPr>
            <a:t>Giai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cấp</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càng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thêm</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sâu</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sắc</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Vật</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trao</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đổi</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trung</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gian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Là</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tiền</a:t>
          </a:r>
          <a:r>
            <a:rPr lang="en-US" b="1" i="1" dirty="0">
              <a:solidFill>
                <a:schemeClr val="bg1"/>
              </a:solidFill>
              <a:latin typeface="+mn-lt"/>
              <a:cs typeface="Arial" panose="020B0604020202020204" pitchFamily="34" charset="0"/>
            </a:rPr>
            <a:t> </a:t>
          </a:r>
          <a:r>
            <a:rPr lang="en-US" b="1" i="1" dirty="0" err="1">
              <a:solidFill>
                <a:schemeClr val="bg1"/>
              </a:solidFill>
              <a:latin typeface="+mn-lt"/>
              <a:cs typeface="Arial" panose="020B0604020202020204" pitchFamily="34" charset="0"/>
            </a:rPr>
            <a:t>đã</a:t>
          </a:r>
          <a:r>
            <a:rPr lang="en-US" b="1" i="1" dirty="0">
              <a:solidFill>
                <a:schemeClr val="bg1"/>
              </a:solidFill>
              <a:latin typeface="+mn-lt"/>
              <a:cs typeface="Arial" panose="020B0604020202020204" pitchFamily="34" charset="0"/>
            </a:rPr>
            <a:t>  ra </a:t>
          </a:r>
          <a:r>
            <a:rPr lang="en-US" b="1" i="1" dirty="0" err="1">
              <a:solidFill>
                <a:schemeClr val="bg1"/>
              </a:solidFill>
              <a:latin typeface="+mn-lt"/>
              <a:cs typeface="Arial" panose="020B0604020202020204" pitchFamily="34" charset="0"/>
            </a:rPr>
            <a:t>đời</a:t>
          </a:r>
          <a:endParaRPr lang="vi-VN" dirty="0">
            <a:solidFill>
              <a:schemeClr val="bg1"/>
            </a:solidFill>
          </a:endParaRPr>
        </a:p>
      </dsp:txBody>
      <dsp:txXfrm>
        <a:off x="1211580" y="3342640"/>
        <a:ext cx="6865620" cy="1432560"/>
      </dsp:txXfrm>
    </dsp:sp>
    <dsp:sp modelId="{B99A84B8-80E5-4AC5-B7A4-8D4F43CB2B1A}">
      <dsp:nvSpPr>
        <dsp:cNvPr id="6" name="Down Arrow 5"/>
        <dsp:cNvSpPr/>
      </dsp:nvSpPr>
      <dsp:spPr bwMode="white">
        <a:xfrm>
          <a:off x="5934456" y="1086358"/>
          <a:ext cx="931164" cy="931164"/>
        </a:xfrm>
        <a:prstGeom prst="downArrow">
          <a:avLst>
            <a:gd name="adj1" fmla="val 55000"/>
            <a:gd name="adj2" fmla="val 45000"/>
          </a:avLst>
        </a:prstGeom>
        <a:sp3d z="152400" extrusionH="63500" prstMaterial="dkEdge">
          <a:bevelT w="125400" h="36350" prst="relaxedInset"/>
          <a:contourClr>
            <a:schemeClr val="bg1"/>
          </a:contourClr>
        </a:sp3d>
      </dsp:spPr>
      <dsp:style>
        <a:lnRef idx="1">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0">
          <a:scrgbClr r="0" g="0" b="0"/>
        </a:effectRef>
        <a:fontRef idx="minor"/>
      </dsp:style>
      <dsp:txBody>
        <a:bodyPr lIns="49530" tIns="49530" rIns="49530" bIns="49530" anchor="ctr"/>
        <a:lstStyle>
          <a:lvl1pPr algn="ctr">
            <a:defRPr sz="39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gn="just">
            <a:lnSpc>
              <a:spcPct val="100000"/>
            </a:lnSpc>
            <a:spcBef>
              <a:spcPct val="0"/>
            </a:spcBef>
            <a:spcAft>
              <a:spcPct val="35000"/>
            </a:spcAft>
          </a:pPr>
          <a:endParaRPr lang="vi-VN">
            <a:solidFill>
              <a:schemeClr val="bg1"/>
            </a:solidFill>
          </a:endParaRPr>
        </a:p>
      </dsp:txBody>
      <dsp:txXfrm>
        <a:off x="5934456" y="1086358"/>
        <a:ext cx="931164" cy="931164"/>
      </dsp:txXfrm>
    </dsp:sp>
    <dsp:sp modelId="{7CF6FFAE-217A-40A4-913C-DD6F65468524}">
      <dsp:nvSpPr>
        <dsp:cNvPr id="7" name="Down Arrow 6"/>
        <dsp:cNvSpPr/>
      </dsp:nvSpPr>
      <dsp:spPr bwMode="white">
        <a:xfrm>
          <a:off x="6540246" y="2748128"/>
          <a:ext cx="931164" cy="931164"/>
        </a:xfrm>
        <a:prstGeom prst="downArrow">
          <a:avLst>
            <a:gd name="adj1" fmla="val 55000"/>
            <a:gd name="adj2" fmla="val 45000"/>
          </a:avLst>
        </a:prstGeom>
        <a:sp3d z="152400" extrusionH="63500" prstMaterial="dkEdge">
          <a:bevelT w="125400" h="36350" prst="relaxedInset"/>
          <a:contourClr>
            <a:schemeClr val="bg1"/>
          </a:contourClr>
        </a:sp3d>
      </dsp:spPr>
      <dsp:style>
        <a:lnRef idx="1">
          <a:schemeClr val="accent2">
            <a:tint val="40000"/>
            <a:alpha val="90000"/>
            <a:hueOff val="5040000"/>
            <a:satOff val="-2744"/>
            <a:lumOff val="0"/>
            <a:alpha val="90196"/>
          </a:schemeClr>
        </a:lnRef>
        <a:fillRef idx="1">
          <a:schemeClr val="accent2">
            <a:tint val="40000"/>
            <a:alpha val="90000"/>
            <a:hueOff val="5040000"/>
            <a:satOff val="-2744"/>
            <a:lumOff val="0"/>
            <a:alpha val="90196"/>
          </a:schemeClr>
        </a:fillRef>
        <a:effectRef idx="0">
          <a:scrgbClr r="0" g="0" b="0"/>
        </a:effectRef>
        <a:fontRef idx="minor"/>
      </dsp:style>
      <dsp:txBody>
        <a:bodyPr lIns="49530" tIns="49530" rIns="49530" bIns="49530" anchor="ctr"/>
        <a:lstStyle>
          <a:lvl1pPr algn="ctr">
            <a:defRPr sz="39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gn="just">
            <a:lnSpc>
              <a:spcPct val="100000"/>
            </a:lnSpc>
            <a:spcBef>
              <a:spcPct val="0"/>
            </a:spcBef>
            <a:spcAft>
              <a:spcPct val="35000"/>
            </a:spcAft>
          </a:pPr>
          <a:endParaRPr lang="vi-VN">
            <a:solidFill>
              <a:schemeClr val="bg1"/>
            </a:solidFill>
          </a:endParaRPr>
        </a:p>
      </dsp:txBody>
      <dsp:txXfrm>
        <a:off x="6540246" y="2748128"/>
        <a:ext cx="931164" cy="931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291137" cy="4525963"/>
        <a:chOff x="0" y="0"/>
        <a:chExt cx="7291137" cy="4525963"/>
      </a:xfrm>
    </dsp:grpSpPr>
    <dsp:sp modelId="{49BFF133-F034-41E9-B3CF-6FB0B9336146}">
      <dsp:nvSpPr>
        <dsp:cNvPr id="4" name="Pentagon 3"/>
        <dsp:cNvSpPr/>
      </dsp:nvSpPr>
      <dsp:spPr bwMode="white">
        <a:xfrm rot="10800000">
          <a:off x="2148462" y="0"/>
          <a:ext cx="4848606" cy="4525963"/>
        </a:xfrm>
        <a:prstGeom prst="homePlate">
          <a:avLst/>
        </a:prstGeom>
        <a:solidFill>
          <a:srgbClr val="0000FF"/>
        </a:solidFill>
      </dsp:spPr>
      <dsp:style>
        <a:lnRef idx="2">
          <a:schemeClr val="lt1"/>
        </a:lnRef>
        <a:fillRef idx="1">
          <a:schemeClr val="accent1"/>
        </a:fillRef>
        <a:effectRef idx="0">
          <a:scrgbClr r="0" g="0" b="0"/>
        </a:effectRef>
        <a:fontRef idx="minor">
          <a:schemeClr val="lt1"/>
        </a:fontRef>
      </dsp:style>
      <dsp:txBody>
        <a:bodyPr rot="10800000" lIns="1995823" tIns="80010" rIns="149352"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gn="just">
            <a:lnSpc>
              <a:spcPct val="100000"/>
            </a:lnSpc>
            <a:spcBef>
              <a:spcPct val="0"/>
            </a:spcBef>
            <a:spcAft>
              <a:spcPct val="35000"/>
            </a:spcAft>
            <a:buFontTx/>
            <a:buNone/>
          </a:pPr>
          <a:r>
            <a:rPr lang="vi-VN" altLang="vi-VN" dirty="0">
              <a:latin typeface="Arial" panose="020B0604020202020204" pitchFamily="34" charset="0"/>
            </a:rPr>
            <a:t>Chủ tịch nước là người đứng đầu Nhà nước, thay mặt nước Cộng hòa xã hội chủ nghĩa Việt Nam về đối nội và đối ngoại</a:t>
          </a:r>
          <a:r>
            <a:rPr lang="en-US" altLang="vi-VN" dirty="0">
              <a:latin typeface="Arial" panose="020B0604020202020204" pitchFamily="34" charset="0"/>
            </a:rPr>
            <a:t> (Đ.86 HP 2013)</a:t>
          </a:r>
          <a:endParaRPr lang="vi-VN" dirty="0"/>
        </a:p>
      </dsp:txBody>
      <dsp:txXfrm rot="10800000">
        <a:off x="2148462" y="0"/>
        <a:ext cx="4848606" cy="4525963"/>
      </dsp:txXfrm>
    </dsp:sp>
    <dsp:sp modelId="{C14B43F0-DF01-471C-B8A5-20E1973383AF}">
      <dsp:nvSpPr>
        <dsp:cNvPr id="3" name="Oval 2"/>
        <dsp:cNvSpPr/>
      </dsp:nvSpPr>
      <dsp:spPr bwMode="white">
        <a:xfrm>
          <a:off x="0" y="0"/>
          <a:ext cx="4525963" cy="4525963"/>
        </a:xfrm>
        <a:prstGeom prst="ellipse">
          <a:avLst/>
        </a:prstGeom>
        <a:blipFill>
          <a:blip r:embed="rId1">
            <a:extLst>
              <a:ext uri="{28A0092B-C50C-407E-A947-70E740481C1C}">
                <a14:useLocalDpi xmlns:a14="http://schemas.microsoft.com/office/drawing/2010/main" val="0"/>
              </a:ext>
            </a:extLst>
          </a:blip>
          <a:srcRect/>
          <a:stretch>
            <a:fillRect l="-39000" r="-39000"/>
          </a:stretch>
        </a:blipFill>
      </dsp:spPr>
      <dsp:style>
        <a:lnRef idx="2">
          <a:schemeClr val="lt1"/>
        </a:lnRef>
        <a:fillRef idx="1">
          <a:schemeClr val="accent1">
            <a:tint val="50000"/>
          </a:schemeClr>
        </a:fillRef>
        <a:effectRef idx="0">
          <a:scrgbClr r="0" g="0" b="0"/>
        </a:effectRef>
        <a:fontRef idx="minor"/>
      </dsp:style>
      <dsp:txXfrm>
        <a:off x="0" y="0"/>
        <a:ext cx="4525963" cy="4525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53400" cy="5131223"/>
        <a:chOff x="0" y="0"/>
        <a:chExt cx="8153400" cy="5131223"/>
      </a:xfrm>
    </dsp:grpSpPr>
    <dsp:sp modelId="{B900EFB2-A6E8-4C63-8BA0-3B99CD61DDDB}">
      <dsp:nvSpPr>
        <dsp:cNvPr id="3" name="Chevron 2"/>
        <dsp:cNvSpPr/>
      </dsp:nvSpPr>
      <dsp:spPr bwMode="white">
        <a:xfrm rot="5400000">
          <a:off x="-167965" y="167965"/>
          <a:ext cx="1119764" cy="783835"/>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dirty="0"/>
            <a:t>1</a:t>
          </a:r>
          <a:endParaRPr lang="vi-VN" sz="3200" dirty="0"/>
        </a:p>
      </dsp:txBody>
      <dsp:txXfrm rot="5400000">
        <a:off x="-167965" y="167965"/>
        <a:ext cx="1119764" cy="783835"/>
      </dsp:txXfrm>
    </dsp:sp>
    <dsp:sp modelId="{C8AF304C-BEAA-48F7-8187-714E14F17148}">
      <dsp:nvSpPr>
        <dsp:cNvPr id="4" name="Round Same Side Corner Rectangle 3"/>
        <dsp:cNvSpPr/>
      </dsp:nvSpPr>
      <dsp:spPr bwMode="white">
        <a:xfrm rot="5400000">
          <a:off x="4104694" y="-3220540"/>
          <a:ext cx="727847" cy="7369565"/>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vi-VN" b="0" i="0" dirty="0">
              <a:solidFill>
                <a:schemeClr val="dk1"/>
              </a:solidFill>
              <a:latin typeface="+mj-lt"/>
            </a:rPr>
            <a:t>Nguyên tắc Đảng cộng sản Việt Nam lãnh đạo Nhà nước và xã hội (Đ4 HP 2013)</a:t>
          </a:r>
          <a:endParaRPr lang="vi-VN" b="0" dirty="0">
            <a:solidFill>
              <a:schemeClr val="dk1"/>
            </a:solidFill>
            <a:latin typeface="+mj-lt"/>
          </a:endParaRPr>
        </a:p>
      </dsp:txBody>
      <dsp:txXfrm rot="5400000">
        <a:off x="4104694" y="-3220540"/>
        <a:ext cx="727847" cy="7369565"/>
      </dsp:txXfrm>
    </dsp:sp>
    <dsp:sp modelId="{B7448F2B-4C9C-4A26-A7C5-71268B85EB61}">
      <dsp:nvSpPr>
        <dsp:cNvPr id="5" name="Chevron 4"/>
        <dsp:cNvSpPr/>
      </dsp:nvSpPr>
      <dsp:spPr bwMode="white">
        <a:xfrm rot="5400000">
          <a:off x="-167965" y="1170829"/>
          <a:ext cx="1119764" cy="783835"/>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dirty="0"/>
            <a:t>2</a:t>
          </a:r>
          <a:endParaRPr lang="vi-VN" sz="3200" dirty="0"/>
        </a:p>
      </dsp:txBody>
      <dsp:txXfrm rot="5400000">
        <a:off x="-167965" y="1170829"/>
        <a:ext cx="1119764" cy="783835"/>
      </dsp:txXfrm>
    </dsp:sp>
    <dsp:sp modelId="{834451A3-9536-43EA-B648-E9D669A133A8}">
      <dsp:nvSpPr>
        <dsp:cNvPr id="6" name="Round Same Side Corner Rectangle 5"/>
        <dsp:cNvSpPr/>
      </dsp:nvSpPr>
      <dsp:spPr bwMode="white">
        <a:xfrm rot="5400000">
          <a:off x="4104694" y="-2317994"/>
          <a:ext cx="727847" cy="7369565"/>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63576" tIns="14605" rIns="14605" bIns="14605"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marL="228600" lvl="1" indent="-228600">
            <a:lnSpc>
              <a:spcPct val="100000"/>
            </a:lnSpc>
            <a:spcBef>
              <a:spcPct val="0"/>
            </a:spcBef>
            <a:spcAft>
              <a:spcPct val="15000"/>
            </a:spcAft>
            <a:buChar char="•"/>
          </a:pPr>
          <a:r>
            <a:rPr lang="vi-VN" sz="2300" b="0" i="0" dirty="0">
              <a:solidFill>
                <a:schemeClr val="dk1"/>
              </a:solidFill>
              <a:latin typeface="+mj-lt"/>
            </a:rPr>
            <a:t>Nguyên tắc tất cả quyền lực Nhà nước thuộc về Nhân dân (Đ2 HP 2013)</a:t>
          </a:r>
          <a:endParaRPr lang="vi-VN" sz="2300" b="0" dirty="0">
            <a:solidFill>
              <a:schemeClr val="dk1"/>
            </a:solidFill>
            <a:latin typeface="+mj-lt"/>
          </a:endParaRPr>
        </a:p>
      </dsp:txBody>
      <dsp:txXfrm rot="5400000">
        <a:off x="4104694" y="-2317994"/>
        <a:ext cx="727847" cy="7369565"/>
      </dsp:txXfrm>
    </dsp:sp>
    <dsp:sp modelId="{CF224E5B-35C8-4F71-AE98-64960229586E}">
      <dsp:nvSpPr>
        <dsp:cNvPr id="7" name="Chevron 6"/>
        <dsp:cNvSpPr/>
      </dsp:nvSpPr>
      <dsp:spPr bwMode="white">
        <a:xfrm rot="5400000">
          <a:off x="-167965" y="2173694"/>
          <a:ext cx="1119764" cy="783835"/>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dirty="0"/>
            <a:t>3</a:t>
          </a:r>
          <a:endParaRPr lang="vi-VN" sz="3200" dirty="0"/>
        </a:p>
      </dsp:txBody>
      <dsp:txXfrm rot="5400000">
        <a:off x="-167965" y="2173694"/>
        <a:ext cx="1119764" cy="783835"/>
      </dsp:txXfrm>
    </dsp:sp>
    <dsp:sp modelId="{41C52924-787D-417C-BDF8-D3EDF1B6D67E}">
      <dsp:nvSpPr>
        <dsp:cNvPr id="8" name="Round Same Side Corner Rectangle 7"/>
        <dsp:cNvSpPr/>
      </dsp:nvSpPr>
      <dsp:spPr bwMode="white">
        <a:xfrm rot="5400000">
          <a:off x="4104694" y="-1315130"/>
          <a:ext cx="727847" cy="7369565"/>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vi-VN" b="0" i="0" dirty="0">
              <a:solidFill>
                <a:schemeClr val="dk1"/>
              </a:solidFill>
              <a:latin typeface="+mj-lt"/>
            </a:rPr>
            <a:t>Nguyên tắc bình đẳng, đoàn kết và giúp đỡ giữa các dân tộc (Đ5 HP 2013)</a:t>
          </a:r>
          <a:endParaRPr lang="vi-VN" b="0" dirty="0">
            <a:solidFill>
              <a:schemeClr val="dk1"/>
            </a:solidFill>
            <a:latin typeface="+mj-lt"/>
          </a:endParaRPr>
        </a:p>
      </dsp:txBody>
      <dsp:txXfrm rot="5400000">
        <a:off x="4104694" y="-1315130"/>
        <a:ext cx="727847" cy="7369565"/>
      </dsp:txXfrm>
    </dsp:sp>
    <dsp:sp modelId="{9CF77AD4-A77D-47AA-80C8-8CDBBA8EB238}">
      <dsp:nvSpPr>
        <dsp:cNvPr id="9" name="Chevron 8"/>
        <dsp:cNvSpPr/>
      </dsp:nvSpPr>
      <dsp:spPr bwMode="white">
        <a:xfrm rot="5400000">
          <a:off x="-167965" y="3176559"/>
          <a:ext cx="1119764" cy="783835"/>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dirty="0"/>
            <a:t>4</a:t>
          </a:r>
          <a:endParaRPr lang="vi-VN" sz="3200" dirty="0"/>
        </a:p>
      </dsp:txBody>
      <dsp:txXfrm rot="5400000">
        <a:off x="-167965" y="3176559"/>
        <a:ext cx="1119764" cy="783835"/>
      </dsp:txXfrm>
    </dsp:sp>
    <dsp:sp modelId="{C552D67E-4AD4-4C99-888B-6E78EC73EE1A}">
      <dsp:nvSpPr>
        <dsp:cNvPr id="10" name="Round Same Side Corner Rectangle 9"/>
        <dsp:cNvSpPr/>
      </dsp:nvSpPr>
      <dsp:spPr bwMode="white">
        <a:xfrm rot="5400000">
          <a:off x="4104694" y="-312265"/>
          <a:ext cx="727847" cy="7369565"/>
        </a:xfrm>
        <a:prstGeom prst="round2SameRect">
          <a:avLst/>
        </a:prstGeom>
        <a:sp3d contourW="19050" prstMaterial="metal">
          <a:bevelT w="88900" h="203200"/>
          <a:bevelB w="165100" h="254000"/>
        </a:sp3d>
      </dsp:spPr>
      <dsp:style>
        <a:lnRef idx="2">
          <a:schemeClr val="accent5"/>
        </a:lnRef>
        <a:fillRef idx="1">
          <a:schemeClr val="lt1"/>
        </a:fillRef>
        <a:effectRef idx="0">
          <a:schemeClr val="accent5"/>
        </a:effectRef>
        <a:fontRef idx="minor">
          <a:schemeClr val="dk1"/>
        </a:fontRef>
      </dsp:style>
      <dsp:txBody>
        <a:bodyPr rot="-5400000"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vi-VN" b="0" i="0" dirty="0">
              <a:solidFill>
                <a:schemeClr val="dk1"/>
              </a:solidFill>
              <a:latin typeface="+mj-lt"/>
            </a:rPr>
            <a:t>Nguyên tắc tập trung dân chủ (Đ6 HP 2013)</a:t>
          </a:r>
          <a:endParaRPr lang="vi-VN" b="0" dirty="0">
            <a:solidFill>
              <a:schemeClr val="dk1"/>
            </a:solidFill>
            <a:latin typeface="+mj-lt"/>
          </a:endParaRPr>
        </a:p>
      </dsp:txBody>
      <dsp:txXfrm rot="5400000">
        <a:off x="4104694" y="-312265"/>
        <a:ext cx="727847" cy="7369565"/>
      </dsp:txXfrm>
    </dsp:sp>
    <dsp:sp modelId="{D4B7021F-63EC-4B11-9938-25E24266EAB9}">
      <dsp:nvSpPr>
        <dsp:cNvPr id="11" name="Chevron 10"/>
        <dsp:cNvSpPr/>
      </dsp:nvSpPr>
      <dsp:spPr bwMode="white">
        <a:xfrm rot="5400000">
          <a:off x="-167965" y="4179424"/>
          <a:ext cx="1119764" cy="783835"/>
        </a:xfrm>
        <a:prstGeom prst="chevron">
          <a:avLst/>
        </a:prstGeom>
        <a:sp3d contourW="19050" prstMaterial="metal">
          <a:bevelT w="88900" h="203200"/>
          <a:bevelB w="165100" h="254000"/>
        </a:sp3d>
      </dsp:spPr>
      <dsp:style>
        <a:lnRef idx="0">
          <a:schemeClr val="accent6"/>
        </a:lnRef>
        <a:fillRef idx="1">
          <a:schemeClr val="accent6"/>
        </a:fillRef>
        <a:effectRef idx="2">
          <a:scrgbClr r="0" g="0" b="0"/>
        </a:effectRef>
        <a:fontRef idx="minor">
          <a:schemeClr val="lt1"/>
        </a:fontRef>
      </dsp:style>
      <dsp:txBody>
        <a:bodyPr rot="-5400000"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dirty="0"/>
            <a:t>5</a:t>
          </a:r>
          <a:endParaRPr lang="vi-VN" sz="3200" dirty="0"/>
        </a:p>
      </dsp:txBody>
      <dsp:txXfrm rot="5400000">
        <a:off x="-167965" y="4179424"/>
        <a:ext cx="1119764" cy="783835"/>
      </dsp:txXfrm>
    </dsp:sp>
    <dsp:sp modelId="{8D60981F-9414-481D-B6AE-03B19C14AB06}">
      <dsp:nvSpPr>
        <dsp:cNvPr id="12" name="Round Same Side Corner Rectangle 11"/>
        <dsp:cNvSpPr/>
      </dsp:nvSpPr>
      <dsp:spPr bwMode="white">
        <a:xfrm rot="5400000">
          <a:off x="4104694" y="690600"/>
          <a:ext cx="727847" cy="7369565"/>
        </a:xfrm>
        <a:prstGeom prst="round2Same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rot="-5400000"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vi-VN" b="0" i="0" dirty="0">
              <a:solidFill>
                <a:schemeClr val="dk1"/>
              </a:solidFill>
              <a:latin typeface="+mj-lt"/>
            </a:rPr>
            <a:t>Nguyên tắc pháp chế xã hội chủ nghĩa (Đ8 HP 2013)</a:t>
          </a:r>
          <a:endParaRPr lang="vi-VN" b="0" dirty="0">
            <a:solidFill>
              <a:schemeClr val="dk1"/>
            </a:solidFill>
            <a:latin typeface="+mj-lt"/>
          </a:endParaRPr>
        </a:p>
      </dsp:txBody>
      <dsp:txXfrm rot="5400000">
        <a:off x="4104694" y="690600"/>
        <a:ext cx="727847" cy="736956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58200" cy="5003799"/>
        <a:chOff x="0" y="0"/>
        <a:chExt cx="8458200" cy="5003799"/>
      </a:xfrm>
    </dsp:grpSpPr>
    <dsp:sp modelId="{5E1038BD-8498-4D0E-B1B6-3E10A65B3B0C}">
      <dsp:nvSpPr>
        <dsp:cNvPr id="3" name="Rectangles 2"/>
        <dsp:cNvSpPr/>
      </dsp:nvSpPr>
      <dsp:spPr bwMode="white">
        <a:xfrm>
          <a:off x="0" y="0"/>
          <a:ext cx="8458200" cy="1501140"/>
        </a:xfrm>
        <a:prstGeom prst="rect">
          <a:avLst/>
        </a:prstGeom>
        <a:sp3d contourW="12700" prstMaterial="flat">
          <a:bevelT w="100800" h="154000"/>
          <a:bevelB w="152400"/>
        </a:sp3d>
      </dsp:spPr>
      <dsp:style>
        <a:lnRef idx="2">
          <a:schemeClr val="accent5"/>
        </a:lnRef>
        <a:fillRef idx="1">
          <a:schemeClr val="lt1"/>
        </a:fillRef>
        <a:effectRef idx="0">
          <a:schemeClr val="accent5"/>
        </a:effectRef>
        <a:fontRef idx="minor">
          <a:schemeClr val="dk1"/>
        </a:fontRef>
      </dsp:style>
      <dsp:txBody>
        <a:bodyPr lIns="99060" tIns="99060" rIns="99060" bIns="990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just">
            <a:lnSpc>
              <a:spcPct val="100000"/>
            </a:lnSpc>
            <a:spcBef>
              <a:spcPct val="0"/>
            </a:spcBef>
            <a:spcAft>
              <a:spcPct val="35000"/>
            </a:spcAft>
          </a:pPr>
          <a:r>
            <a:rPr lang="en-US" sz="2600" dirty="0" err="1">
              <a:solidFill>
                <a:srgbClr val="0000FF"/>
              </a:solidFill>
              <a:latin typeface="Arial" panose="020B0604020202020204" pitchFamily="34" charset="0"/>
              <a:cs typeface="Arial" panose="020B0604020202020204" pitchFamily="34" charset="0"/>
            </a:rPr>
            <a:t>Là</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những</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phương</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diện</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mặt</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tác</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động</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chủ</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yếu</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của</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pháp</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luật</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phản</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ánh</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bản</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chất</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giai</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cấp</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và</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giá</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trị</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xã</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hội</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của</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pháp</a:t>
          </a:r>
          <a:r>
            <a:rPr lang="en-US" sz="2600" dirty="0">
              <a:solidFill>
                <a:srgbClr val="0000FF"/>
              </a:solidFill>
              <a:latin typeface="Arial" panose="020B0604020202020204" pitchFamily="34" charset="0"/>
              <a:cs typeface="Arial" panose="020B0604020202020204" pitchFamily="34" charset="0"/>
            </a:rPr>
            <a:t> </a:t>
          </a:r>
          <a:r>
            <a:rPr lang="en-US" sz="2600" dirty="0" err="1">
              <a:solidFill>
                <a:srgbClr val="0000FF"/>
              </a:solidFill>
              <a:latin typeface="Arial" panose="020B0604020202020204" pitchFamily="34" charset="0"/>
              <a:cs typeface="Arial" panose="020B0604020202020204" pitchFamily="34" charset="0"/>
            </a:rPr>
            <a:t>luật</a:t>
          </a:r>
          <a:endParaRPr lang="en-US" sz="2600" dirty="0">
            <a:solidFill>
              <a:srgbClr val="0000FF"/>
            </a:solidFill>
            <a:latin typeface="Arial" panose="020B0604020202020204" pitchFamily="34" charset="0"/>
            <a:cs typeface="Arial" panose="020B0604020202020204" pitchFamily="34" charset="0"/>
          </a:endParaRPr>
        </a:p>
      </dsp:txBody>
      <dsp:txXfrm>
        <a:off x="0" y="0"/>
        <a:ext cx="8458200" cy="1501140"/>
      </dsp:txXfrm>
    </dsp:sp>
    <dsp:sp modelId="{2A3468AA-CEF0-4AF4-8054-3C0EF9403B80}">
      <dsp:nvSpPr>
        <dsp:cNvPr id="4" name="Rectangles 3"/>
        <dsp:cNvSpPr/>
      </dsp:nvSpPr>
      <dsp:spPr bwMode="white">
        <a:xfrm>
          <a:off x="0" y="1501140"/>
          <a:ext cx="2819400" cy="3152393"/>
        </a:xfrm>
        <a:prstGeom prst="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lIns="76200" tIns="76200" rIns="76200" bIns="762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gn="l">
            <a:lnSpc>
              <a:spcPct val="100000"/>
            </a:lnSpc>
            <a:spcBef>
              <a:spcPct val="0"/>
            </a:spcBef>
            <a:spcAft>
              <a:spcPct val="35000"/>
            </a:spcAft>
          </a:pPr>
          <a:r>
            <a:rPr lang="en-US" i="1" dirty="0" err="1">
              <a:solidFill>
                <a:srgbClr val="FF0000"/>
              </a:solidFill>
              <a:latin typeface="Arial" panose="020B0604020202020204" pitchFamily="34" charset="0"/>
              <a:cs typeface="Arial" panose="020B0604020202020204" pitchFamily="34" charset="0"/>
            </a:rPr>
            <a:t>Chức</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năng</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điều</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chỉnh</a:t>
          </a:r>
          <a:endParaRPr lang="en-US" i="1" dirty="0">
            <a:solidFill>
              <a:srgbClr val="FF0000"/>
            </a:solidFill>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nhiệm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QHXH</a:t>
          </a:r>
          <a:endParaRPr lang="en-US"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QHXH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p>
      </dsp:txBody>
      <dsp:txXfrm>
        <a:off x="0" y="1501140"/>
        <a:ext cx="2819400" cy="3152393"/>
      </dsp:txXfrm>
    </dsp:sp>
    <dsp:sp modelId="{FEA6798E-1B3A-401D-88A9-115C4296B50E}">
      <dsp:nvSpPr>
        <dsp:cNvPr id="5" name="Rectangles 4"/>
        <dsp:cNvSpPr/>
      </dsp:nvSpPr>
      <dsp:spPr bwMode="white">
        <a:xfrm>
          <a:off x="2819400" y="1501140"/>
          <a:ext cx="2819400" cy="3152393"/>
        </a:xfrm>
        <a:prstGeom prst="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lIns="76200" tIns="76200" rIns="76200" bIns="762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gn="l">
            <a:lnSpc>
              <a:spcPct val="100000"/>
            </a:lnSpc>
            <a:spcBef>
              <a:spcPct val="0"/>
            </a:spcBef>
            <a:spcAft>
              <a:spcPct val="35000"/>
            </a:spcAft>
          </a:pPr>
          <a:r>
            <a:rPr lang="en-US" i="1" dirty="0" err="1">
              <a:solidFill>
                <a:srgbClr val="FF0000"/>
              </a:solidFill>
              <a:latin typeface="Arial" panose="020B0604020202020204" pitchFamily="34" charset="0"/>
              <a:cs typeface="Arial" panose="020B0604020202020204" pitchFamily="34" charset="0"/>
            </a:rPr>
            <a:t>Chức</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năng</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bảo</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vệ</a:t>
          </a:r>
          <a:endParaRPr lang="en-US" i="1" dirty="0">
            <a:solidFill>
              <a:srgbClr val="FF0000"/>
            </a:solidFill>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nhằm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QHXH</a:t>
          </a:r>
          <a:endParaRPr lang="en-US"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endParaRPr lang="en-US"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endParaRPr lang="en-US"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endParaRPr lang="en-US" dirty="0">
            <a:latin typeface="Arial" panose="020B0604020202020204" pitchFamily="34" charset="0"/>
            <a:cs typeface="Arial" panose="020B0604020202020204" pitchFamily="34" charset="0"/>
          </a:endParaRPr>
        </a:p>
      </dsp:txBody>
      <dsp:txXfrm>
        <a:off x="2819400" y="1501140"/>
        <a:ext cx="2819400" cy="3152393"/>
      </dsp:txXfrm>
    </dsp:sp>
    <dsp:sp modelId="{7ACDDD3D-4C6E-4FEB-9ABF-396820530B51}">
      <dsp:nvSpPr>
        <dsp:cNvPr id="6" name="Rectangles 5"/>
        <dsp:cNvSpPr/>
      </dsp:nvSpPr>
      <dsp:spPr bwMode="white">
        <a:xfrm>
          <a:off x="5638800" y="1501140"/>
          <a:ext cx="2819400" cy="3152393"/>
        </a:xfrm>
        <a:prstGeom prst="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lIns="76200" tIns="76200" rIns="76200" bIns="762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gn="l">
            <a:lnSpc>
              <a:spcPct val="100000"/>
            </a:lnSpc>
            <a:spcBef>
              <a:spcPct val="0"/>
            </a:spcBef>
            <a:spcAft>
              <a:spcPct val="35000"/>
            </a:spcAft>
          </a:pPr>
          <a:r>
            <a:rPr lang="en-US" i="1" dirty="0" err="1">
              <a:solidFill>
                <a:srgbClr val="FF0000"/>
              </a:solidFill>
              <a:latin typeface="Arial" panose="020B0604020202020204" pitchFamily="34" charset="0"/>
              <a:cs typeface="Arial" panose="020B0604020202020204" pitchFamily="34" charset="0"/>
            </a:rPr>
            <a:t>Chức</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năng</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giáo</a:t>
          </a:r>
          <a:r>
            <a:rPr lang="en-US" i="1" dirty="0">
              <a:solidFill>
                <a:srgbClr val="FF0000"/>
              </a:solidFill>
              <a:latin typeface="Arial" panose="020B0604020202020204" pitchFamily="34" charset="0"/>
              <a:cs typeface="Arial" panose="020B0604020202020204" pitchFamily="34" charset="0"/>
            </a:rPr>
            <a:t> </a:t>
          </a:r>
          <a:r>
            <a:rPr lang="en-US" i="1" dirty="0" err="1">
              <a:solidFill>
                <a:srgbClr val="FF0000"/>
              </a:solidFill>
              <a:latin typeface="Arial" panose="020B0604020202020204" pitchFamily="34" charset="0"/>
              <a:cs typeface="Arial" panose="020B0604020202020204" pitchFamily="34" charset="0"/>
            </a:rPr>
            <a:t>dục</a:t>
          </a:r>
          <a:endParaRPr lang="en-US" i="1" dirty="0">
            <a:solidFill>
              <a:srgbClr val="FF0000"/>
            </a:solidFill>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ý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QPPL</a:t>
          </a:r>
          <a:endParaRPr lang="en-US"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endParaRPr lang="en-US"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endParaRPr lang="en-US" dirty="0">
            <a:latin typeface="Arial" panose="020B0604020202020204" pitchFamily="34" charset="0"/>
            <a:cs typeface="Arial" panose="020B0604020202020204" pitchFamily="34" charset="0"/>
          </a:endParaRPr>
        </a:p>
      </dsp:txBody>
      <dsp:txXfrm>
        <a:off x="5638800" y="1501140"/>
        <a:ext cx="2819400" cy="3152393"/>
      </dsp:txXfrm>
    </dsp:sp>
    <dsp:sp modelId="{B3D850FD-E3A0-43FC-80FA-94123586A08D}">
      <dsp:nvSpPr>
        <dsp:cNvPr id="7" name="Rectangles 6"/>
        <dsp:cNvSpPr/>
      </dsp:nvSpPr>
      <dsp:spPr bwMode="white">
        <a:xfrm flipV="1">
          <a:off x="0" y="4653533"/>
          <a:ext cx="8458200" cy="350266"/>
        </a:xfrm>
        <a:prstGeom prst="rect">
          <a:avLst/>
        </a:prstGeom>
        <a:sp3d contourW="12700" prstMaterial="flat">
          <a:bevelT w="100800" h="154000"/>
          <a:bevelB w="152400"/>
        </a:sp3d>
      </dsp:spPr>
      <dsp:style>
        <a:lnRef idx="0">
          <a:schemeClr val="dk1"/>
        </a:lnRef>
        <a:fillRef idx="1">
          <a:schemeClr val="accent2">
            <a:shade val="90000"/>
          </a:schemeClr>
        </a:fillRef>
        <a:effectRef idx="0">
          <a:scrgbClr r="0" g="0" b="0"/>
        </a:effectRef>
        <a:fontRef idx="minor"/>
      </dsp:style>
      <dsp:txXfrm flipV="1">
        <a:off x="0" y="4653533"/>
        <a:ext cx="8458200" cy="35026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6"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Click to edit Master text styles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Second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Third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Fourth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Fifth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vi-VN" sz="1200" strike="noStrike" noProof="1" dirty="0">
                <a:latin typeface="Arial" panose="020B0604020202020204" pitchFamily="34" charset="0"/>
                <a:ea typeface="+mn-ea"/>
                <a:cs typeface="+mn-cs"/>
              </a:rPr>
            </a:fld>
            <a:endParaRPr lang="en-US" altLang="vi-V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Slide Image Placeholder 1"/>
          <p:cNvSpPr>
            <a:spLocks noGrp="1" noRot="1" noChangeAspect="1" noTextEdit="1"/>
          </p:cNvSpPr>
          <p:nvPr>
            <p:ph type="sldImg"/>
          </p:nvPr>
        </p:nvSpPr>
        <p:spPr>
          <a:ln/>
        </p:spPr>
      </p:sp>
      <p:sp>
        <p:nvSpPr>
          <p:cNvPr id="10242"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1024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Slide Image Placeholder 1"/>
          <p:cNvSpPr>
            <a:spLocks noGrp="1" noRot="1" noChangeAspect="1" noTextEdit="1"/>
          </p:cNvSpPr>
          <p:nvPr>
            <p:ph type="sldImg"/>
          </p:nvPr>
        </p:nvSpPr>
        <p:spPr>
          <a:ln/>
        </p:spPr>
      </p:sp>
      <p:sp>
        <p:nvSpPr>
          <p:cNvPr id="37890" name="Notes Placeholder 2"/>
          <p:cNvSpPr>
            <a:spLocks noGrp="1"/>
          </p:cNvSpPr>
          <p:nvPr>
            <p:ph type="body"/>
          </p:nvPr>
        </p:nvSpPr>
        <p:spPr>
          <a:ln/>
        </p:spPr>
        <p:txBody>
          <a:bodyPr wrap="square" lIns="91440" tIns="45720" rIns="91440" bIns="45720" anchor="t" anchorCtr="0"/>
          <a:p>
            <a:pPr lvl="0" eaLnBrk="1" hangingPunct="1">
              <a:spcBef>
                <a:spcPct val="0"/>
              </a:spcBef>
            </a:pPr>
            <a:endParaRPr lang="vi-VN" altLang="vi-VN" dirty="0">
              <a:latin typeface="Calibri" panose="020F0502020204030204" pitchFamily="34" charset="0"/>
            </a:endParaRPr>
          </a:p>
        </p:txBody>
      </p:sp>
      <p:sp>
        <p:nvSpPr>
          <p:cNvPr id="3789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4403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46082" name="Rectangle 2"/>
          <p:cNvSpPr>
            <a:spLocks noGrp="1" noRot="1" noChangeAspect="1" noTextEdit="1"/>
          </p:cNvSpPr>
          <p:nvPr>
            <p:ph type="sldImg"/>
          </p:nvPr>
        </p:nvSpPr>
        <p:spPr>
          <a:ln/>
        </p:spPr>
      </p:sp>
      <p:sp>
        <p:nvSpPr>
          <p:cNvPr id="46083"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48130" name="Rectangle 2"/>
          <p:cNvSpPr>
            <a:spLocks noRot="1" noTextEdit="1"/>
          </p:cNvSpPr>
          <p:nvPr>
            <p:ph type="sldImg"/>
          </p:nvPr>
        </p:nvSpPr>
        <p:spPr>
          <a:ln/>
        </p:spPr>
      </p:sp>
      <p:sp>
        <p:nvSpPr>
          <p:cNvPr id="48131"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vi-VN" sz="1200" dirty="0"/>
            </a:fld>
            <a:endParaRPr lang="en-US" altLang="vi-VN" sz="1200" dirty="0"/>
          </a:p>
        </p:txBody>
      </p:sp>
      <p:sp>
        <p:nvSpPr>
          <p:cNvPr id="52226" name="Rectangle 2"/>
          <p:cNvSpPr>
            <a:spLocks noRot="1" noTextEdit="1"/>
          </p:cNvSpPr>
          <p:nvPr>
            <p:ph type="sldImg"/>
          </p:nvPr>
        </p:nvSpPr>
        <p:spPr>
          <a:ln/>
        </p:spPr>
      </p:sp>
      <p:sp>
        <p:nvSpPr>
          <p:cNvPr id="52227"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54274" name="Rectangle 2"/>
          <p:cNvSpPr>
            <a:spLocks noRot="1" noTextEdit="1"/>
          </p:cNvSpPr>
          <p:nvPr>
            <p:ph type="sldImg"/>
          </p:nvPr>
        </p:nvSpPr>
        <p:spPr>
          <a:ln/>
        </p:spPr>
      </p:sp>
      <p:sp>
        <p:nvSpPr>
          <p:cNvPr id="54275"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56322" name="Rectangle 2"/>
          <p:cNvSpPr>
            <a:spLocks noGrp="1" noRot="1" noChangeAspect="1" noTextEdit="1"/>
          </p:cNvSpPr>
          <p:nvPr>
            <p:ph type="sldImg"/>
          </p:nvPr>
        </p:nvSpPr>
        <p:spPr>
          <a:ln/>
        </p:spPr>
      </p:sp>
      <p:sp>
        <p:nvSpPr>
          <p:cNvPr id="56323" name="Rectangle 3"/>
          <p:cNvSpPr>
            <a:spLocks noGrp="1"/>
          </p:cNvSpPr>
          <p:nvPr>
            <p:ph type="body"/>
          </p:nvPr>
        </p:nvSpPr>
        <p:spPr>
          <a:ln/>
        </p:spPr>
        <p:txBody>
          <a:bodyPr wrap="square" lIns="91440" tIns="45720" rIns="91440" bIns="45720" anchor="t" anchorCtr="0"/>
          <a:p>
            <a:pPr lvl="0" eaLnBrk="1" hangingPunct="1"/>
            <a:endParaRPr lang="vi-VN" altLang="vi-V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58370" name="Rectangle 2"/>
          <p:cNvSpPr>
            <a:spLocks noRot="1" noTextEdit="1"/>
          </p:cNvSpPr>
          <p:nvPr>
            <p:ph type="sldImg"/>
          </p:nvPr>
        </p:nvSpPr>
        <p:spPr>
          <a:ln/>
        </p:spPr>
      </p:sp>
      <p:sp>
        <p:nvSpPr>
          <p:cNvPr id="58371"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noRot="1" noChangeAspect="1" noTextEdit="1"/>
          </p:cNvSpPr>
          <p:nvPr>
            <p:ph type="sldImg"/>
          </p:nvPr>
        </p:nvSpPr>
        <p:spPr>
          <a:ln/>
        </p:spPr>
      </p:sp>
      <p:sp>
        <p:nvSpPr>
          <p:cNvPr id="6041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noRot="1" noChangeAspect="1" noTextEdit="1"/>
          </p:cNvSpPr>
          <p:nvPr>
            <p:ph type="sldImg"/>
          </p:nvPr>
        </p:nvSpPr>
        <p:spPr>
          <a:ln/>
        </p:spPr>
      </p:sp>
      <p:sp>
        <p:nvSpPr>
          <p:cNvPr id="6246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15362" name="Rectangle 2"/>
          <p:cNvSpPr>
            <a:spLocks noRot="1" noTextEdit="1"/>
          </p:cNvSpPr>
          <p:nvPr>
            <p:ph type="sldImg"/>
          </p:nvPr>
        </p:nvSpPr>
        <p:spPr>
          <a:ln/>
        </p:spPr>
      </p:sp>
      <p:sp>
        <p:nvSpPr>
          <p:cNvPr id="15363"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vi-VN" sz="1200" dirty="0"/>
            </a:fld>
            <a:endParaRPr lang="en-US" altLang="vi-VN" sz="1200" dirty="0"/>
          </a:p>
        </p:txBody>
      </p:sp>
      <p:sp>
        <p:nvSpPr>
          <p:cNvPr id="64514" name="Rectangle 2"/>
          <p:cNvSpPr>
            <a:spLocks noRot="1" noTextEdit="1"/>
          </p:cNvSpPr>
          <p:nvPr>
            <p:ph type="sldImg"/>
          </p:nvPr>
        </p:nvSpPr>
        <p:spPr>
          <a:ln/>
        </p:spPr>
      </p:sp>
      <p:sp>
        <p:nvSpPr>
          <p:cNvPr id="64515"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noRot="1" noChangeAspect="1" noTextEdit="1"/>
          </p:cNvSpPr>
          <p:nvPr>
            <p:ph type="sldImg"/>
          </p:nvPr>
        </p:nvSpPr>
        <p:spPr>
          <a:ln/>
        </p:spPr>
      </p:sp>
      <p:sp>
        <p:nvSpPr>
          <p:cNvPr id="7577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90114" name="Rectangle 2"/>
          <p:cNvSpPr>
            <a:spLocks noRot="1" noTextEdit="1"/>
          </p:cNvSpPr>
          <p:nvPr>
            <p:ph type="sldImg"/>
          </p:nvPr>
        </p:nvSpPr>
        <p:spPr>
          <a:ln/>
        </p:spPr>
      </p:sp>
      <p:sp>
        <p:nvSpPr>
          <p:cNvPr id="90115"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92162" name="Rectangle 2"/>
          <p:cNvSpPr>
            <a:spLocks noRot="1" noTextEdit="1"/>
          </p:cNvSpPr>
          <p:nvPr>
            <p:ph type="sldImg"/>
          </p:nvPr>
        </p:nvSpPr>
        <p:spPr>
          <a:ln/>
        </p:spPr>
      </p:sp>
      <p:sp>
        <p:nvSpPr>
          <p:cNvPr id="92163"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94210" name="Rectangle 2"/>
          <p:cNvSpPr>
            <a:spLocks noRot="1" noTextEdit="1"/>
          </p:cNvSpPr>
          <p:nvPr>
            <p:ph type="sldImg"/>
          </p:nvPr>
        </p:nvSpPr>
        <p:spPr>
          <a:ln/>
        </p:spPr>
      </p:sp>
      <p:sp>
        <p:nvSpPr>
          <p:cNvPr id="94211"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96258" name="Rectangle 2"/>
          <p:cNvSpPr>
            <a:spLocks noRot="1" noTextEdit="1"/>
          </p:cNvSpPr>
          <p:nvPr>
            <p:ph type="sldImg"/>
          </p:nvPr>
        </p:nvSpPr>
        <p:spPr>
          <a:ln/>
        </p:spPr>
      </p:sp>
      <p:sp>
        <p:nvSpPr>
          <p:cNvPr id="96259"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98306" name="Rectangle 2"/>
          <p:cNvSpPr>
            <a:spLocks noRot="1" noTextEdit="1"/>
          </p:cNvSpPr>
          <p:nvPr>
            <p:ph type="sldImg"/>
          </p:nvPr>
        </p:nvSpPr>
        <p:spPr>
          <a:ln/>
        </p:spPr>
      </p:sp>
      <p:sp>
        <p:nvSpPr>
          <p:cNvPr id="98307"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100354" name="Rectangle 2"/>
          <p:cNvSpPr>
            <a:spLocks noRot="1" noTextEdit="1"/>
          </p:cNvSpPr>
          <p:nvPr>
            <p:ph type="sldImg"/>
          </p:nvPr>
        </p:nvSpPr>
        <p:spPr>
          <a:ln/>
        </p:spPr>
      </p:sp>
      <p:sp>
        <p:nvSpPr>
          <p:cNvPr id="100355"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102402" name="Rectangle 2"/>
          <p:cNvSpPr>
            <a:spLocks noRot="1" noTextEdit="1"/>
          </p:cNvSpPr>
          <p:nvPr>
            <p:ph type="sldImg"/>
          </p:nvPr>
        </p:nvSpPr>
        <p:spPr>
          <a:ln/>
        </p:spPr>
      </p:sp>
      <p:sp>
        <p:nvSpPr>
          <p:cNvPr id="102403"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Slide Image Placeholder 1"/>
          <p:cNvSpPr>
            <a:spLocks noGrp="1" noRot="1" noChangeAspect="1" noTextEdit="1"/>
          </p:cNvSpPr>
          <p:nvPr>
            <p:ph type="sldImg"/>
          </p:nvPr>
        </p:nvSpPr>
        <p:spPr>
          <a:ln/>
        </p:spPr>
      </p:sp>
      <p:sp>
        <p:nvSpPr>
          <p:cNvPr id="105474" name="Notes Placeholder 2"/>
          <p:cNvSpPr>
            <a:spLocks noGrp="1"/>
          </p:cNvSpPr>
          <p:nvPr>
            <p:ph type="body"/>
          </p:nvPr>
        </p:nvSpPr>
        <p:spPr>
          <a:ln/>
        </p:spPr>
        <p:txBody>
          <a:bodyPr wrap="square" lIns="91440" tIns="45720" rIns="91440" bIns="45720" anchor="t" anchorCtr="0"/>
          <a:p>
            <a:pPr lvl="0" eaLnBrk="1" hangingPunct="1">
              <a:spcBef>
                <a:spcPct val="0"/>
              </a:spcBef>
            </a:pPr>
            <a:endParaRPr lang="vi-VN" altLang="vi-VN" dirty="0">
              <a:latin typeface="Calibri" panose="020F0502020204030204" pitchFamily="34" charset="0"/>
            </a:endParaRPr>
          </a:p>
        </p:txBody>
      </p:sp>
      <p:sp>
        <p:nvSpPr>
          <p:cNvPr id="10547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Slide Image Placeholder 1"/>
          <p:cNvSpPr>
            <a:spLocks noGrp="1" noRot="1" noChangeAspect="1" noTextEdit="1"/>
          </p:cNvSpPr>
          <p:nvPr>
            <p:ph type="sldImg"/>
          </p:nvPr>
        </p:nvSpPr>
        <p:spPr>
          <a:ln/>
        </p:spPr>
      </p:sp>
      <p:sp>
        <p:nvSpPr>
          <p:cNvPr id="17410" name="Notes Placeholder 2"/>
          <p:cNvSpPr>
            <a:spLocks noGrp="1"/>
          </p:cNvSpPr>
          <p:nvPr>
            <p:ph type="body"/>
          </p:nvPr>
        </p:nvSpPr>
        <p:spPr>
          <a:ln/>
        </p:spPr>
        <p:txBody>
          <a:bodyPr wrap="square" lIns="91440" tIns="45720" rIns="91440" bIns="45720" anchor="t" anchorCtr="0"/>
          <a:p>
            <a:pPr lvl="0" eaLnBrk="1" hangingPunct="1">
              <a:spcBef>
                <a:spcPct val="0"/>
              </a:spcBef>
            </a:pPr>
            <a:endParaRPr lang="vi-VN" altLang="vi-VN" dirty="0">
              <a:latin typeface="Calibri" panose="020F0502020204030204" pitchFamily="34" charset="0"/>
            </a:endParaRPr>
          </a:p>
        </p:txBody>
      </p:sp>
      <p:sp>
        <p:nvSpPr>
          <p:cNvPr id="1741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2"/>
          <p:cNvSpPr>
            <a:spLocks noGrp="1" noRot="1" noChangeAspect="1" noTextEdit="1"/>
          </p:cNvSpPr>
          <p:nvPr>
            <p:ph type="sldImg"/>
          </p:nvPr>
        </p:nvSpPr>
        <p:spPr>
          <a:ln/>
        </p:spPr>
      </p:sp>
      <p:sp>
        <p:nvSpPr>
          <p:cNvPr id="10752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112642" name="Rectangle 2"/>
          <p:cNvSpPr>
            <a:spLocks noRot="1" noTextEdit="1"/>
          </p:cNvSpPr>
          <p:nvPr>
            <p:ph type="sldImg"/>
          </p:nvPr>
        </p:nvSpPr>
        <p:spPr>
          <a:ln/>
        </p:spPr>
      </p:sp>
      <p:sp>
        <p:nvSpPr>
          <p:cNvPr id="112643"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2"/>
          <p:cNvSpPr>
            <a:spLocks noGrp="1" noRot="1" noChangeAspect="1" noTextEdit="1"/>
          </p:cNvSpPr>
          <p:nvPr>
            <p:ph type="sldImg"/>
          </p:nvPr>
        </p:nvSpPr>
        <p:spPr>
          <a:ln/>
        </p:spPr>
      </p:sp>
      <p:sp>
        <p:nvSpPr>
          <p:cNvPr id="11673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p:nvPr>
        </p:nvSpPr>
        <p:spPr>
          <a:ln/>
        </p:spPr>
        <p:txBody>
          <a:bodyPr wrap="square" lIns="91440" tIns="45720" rIns="91440" bIns="45720" anchor="t" anchorCtr="0"/>
          <a:p>
            <a:pPr lvl="0" eaLnBrk="1" hangingPunct="1">
              <a:spcBef>
                <a:spcPct val="0"/>
              </a:spcBef>
            </a:pPr>
            <a:endParaRPr lang="vi-VN" altLang="vi-VN" dirty="0">
              <a:latin typeface="Calibri" panose="020F0502020204030204" pitchFamily="34" charset="0"/>
            </a:endParaRPr>
          </a:p>
        </p:txBody>
      </p:sp>
      <p:sp>
        <p:nvSpPr>
          <p:cNvPr id="1945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p:nvPr>
        </p:nvSpPr>
        <p:spPr>
          <a:ln/>
        </p:spPr>
        <p:txBody>
          <a:bodyPr wrap="square" lIns="91440" tIns="45720" rIns="91440" bIns="45720" anchor="t" anchorCtr="0"/>
          <a:p>
            <a:pPr lvl="0" eaLnBrk="1" hangingPunct="1">
              <a:spcBef>
                <a:spcPct val="0"/>
              </a:spcBef>
            </a:pPr>
            <a:endParaRPr lang="vi-VN" altLang="vi-VN" dirty="0">
              <a:latin typeface="Calibri" panose="020F0502020204030204" pitchFamily="34" charset="0"/>
            </a:endParaRPr>
          </a:p>
        </p:txBody>
      </p:sp>
      <p:sp>
        <p:nvSpPr>
          <p:cNvPr id="2253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24578" name="Rectangle 2"/>
          <p:cNvSpPr>
            <a:spLocks noRot="1" noTextEdit="1"/>
          </p:cNvSpPr>
          <p:nvPr>
            <p:ph type="sldImg"/>
          </p:nvPr>
        </p:nvSpPr>
        <p:spPr>
          <a:ln/>
        </p:spPr>
      </p:sp>
      <p:sp>
        <p:nvSpPr>
          <p:cNvPr id="24579"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26626" name="Rectangle 2"/>
          <p:cNvSpPr>
            <a:spLocks noRot="1" noTextEdit="1"/>
          </p:cNvSpPr>
          <p:nvPr>
            <p:ph type="sldImg"/>
          </p:nvPr>
        </p:nvSpPr>
        <p:spPr>
          <a:ln/>
        </p:spPr>
      </p:sp>
      <p:sp>
        <p:nvSpPr>
          <p:cNvPr id="26627"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p:nvPr>
        </p:nvSpPr>
        <p:spPr>
          <a:ln/>
        </p:spPr>
        <p:txBody>
          <a:bodyPr wrap="square" lIns="91440" tIns="45720" rIns="91440" bIns="45720" anchor="t" anchorCtr="0"/>
          <a:p>
            <a:pPr lvl="0"/>
            <a:endParaRPr lang="vi-VN" altLang="vi-VN" dirty="0"/>
          </a:p>
        </p:txBody>
      </p:sp>
      <p:sp>
        <p:nvSpPr>
          <p:cNvPr id="2867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vi-VN" sz="1200" dirty="0"/>
            </a:fld>
            <a:endParaRPr lang="en-US" altLang="vi-VN" sz="1200" dirty="0"/>
          </a:p>
        </p:txBody>
      </p:sp>
      <p:sp>
        <p:nvSpPr>
          <p:cNvPr id="33794" name="Rectangle 2"/>
          <p:cNvSpPr>
            <a:spLocks noRot="1" noTextEdit="1"/>
          </p:cNvSpPr>
          <p:nvPr>
            <p:ph type="sldImg"/>
          </p:nvPr>
        </p:nvSpPr>
        <p:spPr>
          <a:ln/>
        </p:spPr>
      </p:sp>
      <p:sp>
        <p:nvSpPr>
          <p:cNvPr id="33795" name="Rectangle 3"/>
          <p:cNvSpPr>
            <a:spLocks noGrp="1"/>
          </p:cNvSpPr>
          <p:nvPr>
            <p:ph type="body"/>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Picture with Caption">
    <p:bg>
      <p:bgPr>
        <a:solidFill>
          <a:schemeClr val="bg1"/>
        </a:solidFill>
        <a:effectLst/>
      </p:bgPr>
    </p:bg>
    <p:spTree>
      <p:nvGrpSpPr>
        <p:cNvPr id="1" name=""/>
        <p:cNvGrpSpPr/>
        <p:nvPr/>
      </p:nvGrpSpPr>
      <p:grpSpPr>
        <a:xfrm>
          <a:off x="0" y="0"/>
          <a:ext cx="0" cy="0"/>
          <a:chOff x="0" y="0"/>
          <a:chExt cx="0" cy="0"/>
        </a:xfrm>
      </p:grpSpPr>
      <p:pic>
        <p:nvPicPr>
          <p:cNvPr id="2050" name="그림 1"/>
          <p:cNvPicPr>
            <a:picLocks noChangeAspect="1"/>
          </p:cNvPicPr>
          <p:nvPr/>
        </p:nvPicPr>
        <p:blipFill>
          <a:blip r:embed="rId2"/>
          <a:stretch>
            <a:fillRect/>
          </a:stretch>
        </p:blipFill>
        <p:spPr>
          <a:xfrm>
            <a:off x="720725" y="2181225"/>
            <a:ext cx="4216400" cy="3081338"/>
          </a:xfrm>
          <a:prstGeom prst="rect">
            <a:avLst/>
          </a:prstGeom>
          <a:noFill/>
          <a:ln w="9525">
            <a:noFill/>
          </a:ln>
        </p:spPr>
      </p:pic>
      <p:sp>
        <p:nvSpPr>
          <p:cNvPr id="8" name="Rectangle 7"/>
          <p:cNvSpPr/>
          <p:nvPr/>
        </p:nvSpPr>
        <p:spPr>
          <a:xfrm>
            <a:off x="0" y="0"/>
            <a:ext cx="9109075" cy="1152525"/>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fontAlgn="base">
              <a:buNone/>
            </a:pPr>
            <a:endParaRPr lang="ko-KR" altLang="en-US" sz="4800" b="1" strike="noStrike" noProof="1" dirty="0">
              <a:solidFill>
                <a:srgbClr val="FFFFFF"/>
              </a:solidFill>
              <a:latin typeface="Arial" panose="020B0604020202020204" pitchFamily="34" charset="0"/>
              <a:ea typeface="Malgun Gothic" panose="020B0503020000020004" pitchFamily="34" charset="-127"/>
            </a:endParaRPr>
          </a:p>
        </p:txBody>
      </p:sp>
      <p:pic>
        <p:nvPicPr>
          <p:cNvPr id="2052" name="Picture 2"/>
          <p:cNvPicPr>
            <a:picLocks noChangeAspect="1"/>
          </p:cNvPicPr>
          <p:nvPr userDrawn="1"/>
        </p:nvPicPr>
        <p:blipFill>
          <a:blip r:embed="rId3"/>
          <a:stretch>
            <a:fillRect/>
          </a:stretch>
        </p:blipFill>
        <p:spPr>
          <a:xfrm>
            <a:off x="8523288" y="141288"/>
            <a:ext cx="476250" cy="947737"/>
          </a:xfrm>
          <a:prstGeom prst="rect">
            <a:avLst/>
          </a:prstGeom>
          <a:noFill/>
          <a:ln w="9525">
            <a:noFill/>
          </a:ln>
        </p:spPr>
      </p:pic>
      <p:sp>
        <p:nvSpPr>
          <p:cNvPr id="9" name="Picture Placeholder 2"/>
          <p:cNvSpPr>
            <a:spLocks noGrp="1"/>
          </p:cNvSpPr>
          <p:nvPr>
            <p:ph type="pic" idx="1"/>
          </p:nvPr>
        </p:nvSpPr>
        <p:spPr>
          <a:xfrm>
            <a:off x="1357764" y="2308197"/>
            <a:ext cx="2952328" cy="2540985"/>
          </a:xfrm>
          <a:prstGeom prst="rect">
            <a:avLst/>
          </a:prstGeom>
          <a:solidFill>
            <a:schemeClr val="bg1">
              <a:lumMod val="95000"/>
            </a:schemeClr>
          </a:solidFill>
        </p:spPr>
        <p:txBody>
          <a:bodyPr vert="horz" wrap="square" lIns="121917" tIns="60958" rIns="121917" bIns="60958" numCol="1" anchor="ctr" anchorCtr="0" compatLnSpc="1"/>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ko-KR" sz="1600" b="0" i="0" u="none" strike="noStrike" kern="1200" cap="none" spc="0" normalizeH="0" baseline="0" noProof="0">
                <a:ln>
                  <a:noFill/>
                </a:ln>
                <a:solidFill>
                  <a:schemeClr val="tx1">
                    <a:lumMod val="75000"/>
                    <a:lumOff val="25000"/>
                  </a:schemeClr>
                </a:solidFill>
                <a:effectLst/>
                <a:uLnTx/>
                <a:uFillTx/>
                <a:latin typeface="+mn-lt"/>
                <a:ea typeface="+mn-ea"/>
                <a:cs typeface="Arial" panose="020B0604020202020204" pitchFamily="34" charset="0"/>
              </a:rPr>
              <a:t>Click icon to add picture</a:t>
            </a:r>
            <a:endParaRPr kumimoji="0" lang="ko-KR" altLang="en-US" sz="1600" b="0" i="0" u="none" strike="noStrike" kern="1200" cap="none" spc="0" normalizeH="0" baseline="0" noProof="0" dirty="0">
              <a:ln>
                <a:noFill/>
              </a:ln>
              <a:solidFill>
                <a:schemeClr val="tx1">
                  <a:lumMod val="75000"/>
                  <a:lumOff val="25000"/>
                </a:schemeClr>
              </a:solidFill>
              <a:effectLst/>
              <a:uLnTx/>
              <a:uFillTx/>
              <a:latin typeface="+mn-lt"/>
              <a:ea typeface="+mn-ea"/>
              <a:cs typeface="Arial" panose="020B0604020202020204" pitchFamily="34" charset="0"/>
            </a:endParaRPr>
          </a:p>
        </p:txBody>
      </p:sp>
      <p:sp>
        <p:nvSpPr>
          <p:cNvPr id="11" name="Title 1"/>
          <p:cNvSpPr>
            <a:spLocks noGrp="1"/>
          </p:cNvSpPr>
          <p:nvPr>
            <p:ph type="title"/>
          </p:nvPr>
        </p:nvSpPr>
        <p:spPr>
          <a:xfrm>
            <a:off x="0" y="34315"/>
            <a:ext cx="9144000" cy="1035373"/>
          </a:xfrm>
          <a:prstGeom prst="rect">
            <a:avLst/>
          </a:prstGeom>
        </p:spPr>
        <p:txBody>
          <a:bodyPr lIns="121917" tIns="60958" rIns="121917" bIns="60958"/>
          <a:lstStyle>
            <a:lvl1pPr algn="l">
              <a:defRPr sz="4800" b="1" baseline="0">
                <a:solidFill>
                  <a:schemeClr val="tx1">
                    <a:lumMod val="75000"/>
                    <a:lumOff val="25000"/>
                  </a:schemeClr>
                </a:solidFill>
                <a:latin typeface="+mj-lt"/>
                <a:cs typeface="Arial" panose="020B0604020202020204" pitchFamily="34" charset="0"/>
              </a:defRPr>
            </a:lvl1pPr>
          </a:lstStyle>
          <a:p>
            <a:pPr fontAlgn="base"/>
            <a:r>
              <a:rPr lang="en-US" altLang="ko-KR" strike="noStrike" noProof="1"/>
              <a:t>Click to edit Master title style</a:t>
            </a:r>
            <a:endParaRPr lang="ko-KR" altLang="en-US" strike="noStrike" noProof="1" dirty="0"/>
          </a:p>
        </p:txBody>
      </p:sp>
      <p:sp>
        <p:nvSpPr>
          <p:cNvPr id="2" name="Date Placeholder 1"/>
          <p:cNvSpPr>
            <a:spLocks noGrp="1"/>
          </p:cNvSpPr>
          <p:nvPr>
            <p:ph type="dt" sz="half" idx="10"/>
          </p:nvPr>
        </p:nvSpPr>
        <p:spPr>
          <a:xfrm>
            <a:off x="457200" y="6356350"/>
            <a:ext cx="2133600" cy="365125"/>
          </a:xfrm>
          <a:prstGeom prst="rect">
            <a:avLst/>
          </a:prstGeom>
        </p:spPr>
        <p:txBody>
          <a:bodyPr vert="horz" lIns="91440" tIns="45720" rIns="91440" bIns="45720" rtlCol="0"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vert="horz" lIns="91440" tIns="45720" rIns="91440" bIns="45720" rtlCol="0"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lang="en-US" altLang="vi-VN" dirty="0"/>
              <a:t>Click to edit Master title style</a:t>
            </a:r>
            <a:endParaRPr lang="en-US" altLang="vi-VN" dirty="0"/>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anchor="t" anchorCtr="0"/>
          <a:p>
            <a:pPr lvl="0"/>
            <a:r>
              <a:rPr lang="en-US" altLang="vi-VN" dirty="0"/>
              <a:t>Click to edit Master text styles</a:t>
            </a:r>
            <a:endParaRPr lang="en-US" altLang="vi-VN" dirty="0"/>
          </a:p>
          <a:p>
            <a:pPr lvl="1"/>
            <a:r>
              <a:rPr lang="en-US" altLang="vi-VN" dirty="0"/>
              <a:t>Second level</a:t>
            </a:r>
            <a:endParaRPr lang="en-US" altLang="vi-VN" dirty="0"/>
          </a:p>
          <a:p>
            <a:pPr lvl="2"/>
            <a:r>
              <a:rPr lang="en-US" altLang="vi-VN" dirty="0"/>
              <a:t>Third level</a:t>
            </a:r>
            <a:endParaRPr lang="en-US" altLang="vi-VN" dirty="0"/>
          </a:p>
          <a:p>
            <a:pPr lvl="3"/>
            <a:r>
              <a:rPr lang="en-US" altLang="vi-VN" dirty="0"/>
              <a:t>Fourth level</a:t>
            </a:r>
            <a:endParaRPr lang="en-US" altLang="vi-VN" dirty="0"/>
          </a:p>
          <a:p>
            <a:pPr lvl="4"/>
            <a:r>
              <a:rPr lang="en-US" altLang="vi-VN" dirty="0"/>
              <a:t>Fifth level</a:t>
            </a:r>
            <a:endParaRPr lang="en-US" altLang="vi-V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hyperlink" Target="http://images.google.com.vn/imgres?imgurl=http://www.bacninh.gov.vn/Uploaded/phuong/C.jpg&amp;imgrefurl=http://www.bacninh.gov.vn/Story/XaHoiPhatTrien/HoatDongCongDong/2006/5/3173.html&amp;h=200&amp;w=150&amp;sz=7&amp;hl=vi&amp;start=2&amp;usg=__VBx_OCPDeXSe8eYAcmHVJ2biBU4=&amp;tbnid=z_GmKU8kU9p0JM:&amp;tbnh=104&amp;tbnw=78&amp;prev=/images%3Fq%3DC.MAC%26gbv%3D2%26hl%3Dvi%26sa%3DG" TargetMode="Externa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jpe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GIF"/></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jpe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55.GIF"/><Relationship Id="rId2" Type="http://schemas.openxmlformats.org/officeDocument/2006/relationships/image" Target="../media/image54.jpe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jpeg"/><Relationship Id="rId1" Type="http://schemas.openxmlformats.org/officeDocument/2006/relationships/image" Target="../media/image57.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0.jpeg"/><Relationship Id="rId3" Type="http://schemas.openxmlformats.org/officeDocument/2006/relationships/image" Target="../media/image57.jpeg"/><Relationship Id="rId2" Type="http://schemas.openxmlformats.org/officeDocument/2006/relationships/image" Target="../media/image59.jpe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9.jpeg"/><Relationship Id="rId2" Type="http://schemas.openxmlformats.org/officeDocument/2006/relationships/image" Target="../media/image61.jpeg"/><Relationship Id="rId1" Type="http://schemas.openxmlformats.org/officeDocument/2006/relationships/image" Target="../media/image3.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image" Target="../media/image6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jpe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18.jpeg"/><Relationship Id="rId3" Type="http://schemas.openxmlformats.org/officeDocument/2006/relationships/hyperlink" Target="http://images.google.com.vn/imgres?imgurl=http://www.bacninh.gov.vn/Uploaded/phuong/C.jpg&amp;imgrefurl=http://www.bacninh.gov.vn/Story/XaHoiPhatTrien/HoatDongCongDong/2006/5/3173.html&amp;h=200&amp;w=150&amp;sz=7&amp;hl=vi&amp;start=2&amp;usg=__VBx_OCPDeXSe8eYAcmHVJ2biBU4=&amp;tbnid=z_GmKU8kU9p0JM:&amp;tbnh=104&amp;tbnw=78&amp;prev=/images%3Fq%3DC.MAC%26gbv%3D2%26hl%3Dvi%26sa%3DG" TargetMode="External"/><Relationship Id="rId2" Type="http://schemas.openxmlformats.org/officeDocument/2006/relationships/image" Target="../media/image17.jpeg"/><Relationship Id="rId1" Type="http://schemas.openxmlformats.org/officeDocument/2006/relationships/image" Target="../media/image3.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67.jpeg"/><Relationship Id="rId1" Type="http://schemas.openxmlformats.org/officeDocument/2006/relationships/image" Target="../media/image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5.jpeg"/><Relationship Id="rId1" Type="http://schemas.openxmlformats.org/officeDocument/2006/relationships/image" Target="../media/image14.jpe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image" Target="../media/image3.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jpe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hyperlink" Target="http://images.google.com.vn/imgres?imgurl=http://www.bacninh.gov.vn/Uploaded/phuong/C.jpg&amp;imgrefurl=http://www.bacninh.gov.vn/Story/XaHoiPhatTrien/HoatDongCongDong/2006/5/3173.html&amp;h=200&amp;w=150&amp;sz=7&amp;hl=vi&amp;start=2&amp;usg=__VBx_OCPDeXSe8eYAcmHVJ2biBU4=&amp;tbnid=z_GmKU8kU9p0JM:&amp;tbnh=104&amp;tbnw=78&amp;prev=/images%3Fq%3DC.MAC%26gbv%3D2%26hl%3Dvi%26sa%3DG" TargetMode="External"/><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Rectangle 2"/>
          <p:cNvSpPr/>
          <p:nvPr/>
        </p:nvSpPr>
        <p:spPr>
          <a:xfrm>
            <a:off x="1268211" y="762000"/>
            <a:ext cx="6607578" cy="477054"/>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500" b="1" i="0" u="none" strike="noStrike" kern="1200" cap="none" spc="0" normalizeH="0" baseline="0" noProof="0" dirty="0">
                <a:ln w="22225">
                  <a:solidFill>
                    <a:schemeClr val="accent2"/>
                  </a:solidFill>
                  <a:prstDash val="solid"/>
                </a:ln>
                <a:solidFill>
                  <a:srgbClr val="FF0066"/>
                </a:solidFill>
                <a:effectLst/>
                <a:uLnTx/>
                <a:uFillTx/>
                <a:latin typeface="Times New Roman" panose="02020603050405020304" pitchFamily="18" charset="0"/>
                <a:ea typeface="+mn-ea"/>
                <a:cs typeface="Times New Roman" panose="02020603050405020304" pitchFamily="18" charset="0"/>
              </a:rPr>
              <a:t>I. NHỮNG VẤN ĐỀ CHUNG VỀ NHÀ NƯỚC</a:t>
            </a:r>
            <a:endParaRPr kumimoji="0" lang="vi-VN" sz="2500" b="1" i="0" u="none" strike="noStrike" kern="1200" cap="none" spc="0" normalizeH="0" baseline="0" noProof="0" dirty="0">
              <a:ln w="22225">
                <a:solidFill>
                  <a:schemeClr val="accent2"/>
                </a:solidFill>
                <a:prstDash val="solid"/>
              </a:ln>
              <a:solidFill>
                <a:srgbClr val="FF0066"/>
              </a:solidFill>
              <a:effectLst/>
              <a:uLnTx/>
              <a:uFillTx/>
              <a:latin typeface="Arial" panose="020B0604020202020204" pitchFamily="34" charset="0"/>
              <a:ea typeface="+mn-ea"/>
              <a:cs typeface="Arial" panose="020B0604020202020204" pitchFamily="34" charset="0"/>
            </a:endParaRPr>
          </a:p>
        </p:txBody>
      </p:sp>
      <p:sp>
        <p:nvSpPr>
          <p:cNvPr id="10" name="Text Box 8"/>
          <p:cNvSpPr txBox="1"/>
          <p:nvPr/>
        </p:nvSpPr>
        <p:spPr>
          <a:xfrm>
            <a:off x="1300163" y="1752600"/>
            <a:ext cx="6848475" cy="4273550"/>
          </a:xfrm>
          <a:prstGeom prst="rect">
            <a:avLst/>
          </a:prstGeom>
          <a:noFill/>
          <a:ln w="9525">
            <a:noFill/>
          </a:ln>
        </p:spPr>
        <p:txBody>
          <a:bodyPr anchor="t" anchorCtr="0">
            <a:spAutoFit/>
          </a:bodyPr>
          <a:p>
            <a:pPr marL="609600" indent="-609600" eaLnBrk="0" hangingPunct="0">
              <a:lnSpc>
                <a:spcPct val="150000"/>
              </a:lnSpc>
              <a:spcBef>
                <a:spcPct val="50000"/>
              </a:spcBef>
            </a:pPr>
            <a:r>
              <a:rPr lang="en-US" altLang="vi-VN" sz="2400" b="1" dirty="0">
                <a:solidFill>
                  <a:srgbClr val="C00000"/>
                </a:solidFill>
                <a:latin typeface="Times New Roman" panose="02020603050405020304" pitchFamily="18" charset="0"/>
              </a:rPr>
              <a:t>1.  Nguồn gốc của Nh</a:t>
            </a:r>
            <a:r>
              <a:rPr lang="en-US" altLang="vi-VN" sz="2400" b="1" dirty="0">
                <a:solidFill>
                  <a:srgbClr val="C00000"/>
                </a:solidFill>
                <a:latin typeface="Times New Roman" panose="02020603050405020304" pitchFamily="18" charset="0"/>
                <a:ea typeface="Times New Roman" panose="02020603050405020304" pitchFamily="18" charset="0"/>
              </a:rPr>
              <a:t>à</a:t>
            </a:r>
            <a:r>
              <a:rPr lang="en-US" altLang="vi-VN" sz="2400" b="1" dirty="0">
                <a:solidFill>
                  <a:srgbClr val="C00000"/>
                </a:solidFill>
                <a:latin typeface="Times New Roman" panose="02020603050405020304" pitchFamily="18" charset="0"/>
              </a:rPr>
              <a:t> nước</a:t>
            </a:r>
            <a:endParaRPr lang="en-US" altLang="vi-VN" sz="2400" b="1" dirty="0">
              <a:solidFill>
                <a:srgbClr val="C00000"/>
              </a:solidFill>
              <a:latin typeface="Times New Roman" panose="02020603050405020304" pitchFamily="18" charset="0"/>
            </a:endParaRPr>
          </a:p>
          <a:p>
            <a:pPr marL="609600" indent="-609600" eaLnBrk="0" hangingPunct="0">
              <a:lnSpc>
                <a:spcPct val="150000"/>
              </a:lnSpc>
              <a:spcBef>
                <a:spcPct val="50000"/>
              </a:spcBef>
            </a:pPr>
            <a:r>
              <a:rPr lang="en-US" altLang="vi-VN" sz="2400" b="1" dirty="0">
                <a:solidFill>
                  <a:srgbClr val="C00000"/>
                </a:solidFill>
                <a:latin typeface="Times New Roman" panose="02020603050405020304" pitchFamily="18" charset="0"/>
              </a:rPr>
              <a:t>2. Bản chất của Nh</a:t>
            </a:r>
            <a:r>
              <a:rPr lang="en-US" altLang="vi-VN" sz="2400" b="1" dirty="0">
                <a:solidFill>
                  <a:srgbClr val="C00000"/>
                </a:solidFill>
                <a:latin typeface="Times New Roman" panose="02020603050405020304" pitchFamily="18" charset="0"/>
                <a:ea typeface="Times New Roman" panose="02020603050405020304" pitchFamily="18" charset="0"/>
              </a:rPr>
              <a:t>à</a:t>
            </a:r>
            <a:r>
              <a:rPr lang="en-US" altLang="vi-VN" sz="2400" b="1" dirty="0">
                <a:solidFill>
                  <a:srgbClr val="C00000"/>
                </a:solidFill>
                <a:latin typeface="Times New Roman" panose="02020603050405020304" pitchFamily="18" charset="0"/>
              </a:rPr>
              <a:t> nước</a:t>
            </a:r>
            <a:endParaRPr lang="en-US" altLang="vi-VN" sz="2400" b="1" dirty="0">
              <a:solidFill>
                <a:srgbClr val="C00000"/>
              </a:solidFill>
              <a:latin typeface="Times New Roman" panose="02020603050405020304" pitchFamily="18" charset="0"/>
            </a:endParaRPr>
          </a:p>
          <a:p>
            <a:pPr marL="609600" indent="-609600" eaLnBrk="0" hangingPunct="0">
              <a:lnSpc>
                <a:spcPct val="150000"/>
              </a:lnSpc>
              <a:spcBef>
                <a:spcPct val="50000"/>
              </a:spcBef>
            </a:pPr>
            <a:r>
              <a:rPr lang="en-US" altLang="vi-VN" sz="2400" b="1" dirty="0">
                <a:solidFill>
                  <a:srgbClr val="C00000"/>
                </a:solidFill>
                <a:latin typeface="Times New Roman" panose="02020603050405020304" pitchFamily="18" charset="0"/>
              </a:rPr>
              <a:t>3. Đặc trưng của Nh</a:t>
            </a:r>
            <a:r>
              <a:rPr lang="en-US" altLang="vi-VN" sz="2400" b="1" dirty="0">
                <a:solidFill>
                  <a:srgbClr val="C00000"/>
                </a:solidFill>
                <a:latin typeface="Times New Roman" panose="02020603050405020304" pitchFamily="18" charset="0"/>
                <a:ea typeface="Times New Roman" panose="02020603050405020304" pitchFamily="18" charset="0"/>
              </a:rPr>
              <a:t>à</a:t>
            </a:r>
            <a:r>
              <a:rPr lang="en-US" altLang="vi-VN" sz="2400" b="1" dirty="0">
                <a:solidFill>
                  <a:srgbClr val="C00000"/>
                </a:solidFill>
                <a:latin typeface="Times New Roman" panose="02020603050405020304" pitchFamily="18" charset="0"/>
              </a:rPr>
              <a:t> nước</a:t>
            </a:r>
            <a:endParaRPr lang="en-US" altLang="vi-VN" sz="2400" b="1" dirty="0">
              <a:solidFill>
                <a:srgbClr val="C00000"/>
              </a:solidFill>
              <a:latin typeface="Times New Roman" panose="02020603050405020304" pitchFamily="18" charset="0"/>
            </a:endParaRPr>
          </a:p>
          <a:p>
            <a:pPr marL="609600" indent="-609600" eaLnBrk="0" hangingPunct="0">
              <a:lnSpc>
                <a:spcPct val="150000"/>
              </a:lnSpc>
              <a:spcBef>
                <a:spcPct val="50000"/>
              </a:spcBef>
            </a:pPr>
            <a:r>
              <a:rPr lang="en-US" altLang="vi-VN" sz="2400" b="1" dirty="0">
                <a:solidFill>
                  <a:srgbClr val="C00000"/>
                </a:solidFill>
                <a:latin typeface="Times New Roman" panose="02020603050405020304" pitchFamily="18" charset="0"/>
              </a:rPr>
              <a:t>4. Chức năng của Nh</a:t>
            </a:r>
            <a:r>
              <a:rPr lang="en-US" altLang="vi-VN" sz="2400" b="1" dirty="0">
                <a:solidFill>
                  <a:srgbClr val="C00000"/>
                </a:solidFill>
                <a:latin typeface="Times New Roman" panose="02020603050405020304" pitchFamily="18" charset="0"/>
                <a:ea typeface="Times New Roman" panose="02020603050405020304" pitchFamily="18" charset="0"/>
              </a:rPr>
              <a:t>à</a:t>
            </a:r>
            <a:r>
              <a:rPr lang="en-US" altLang="vi-VN" sz="2400" b="1" dirty="0">
                <a:solidFill>
                  <a:srgbClr val="C00000"/>
                </a:solidFill>
                <a:latin typeface="Times New Roman" panose="02020603050405020304" pitchFamily="18" charset="0"/>
              </a:rPr>
              <a:t> nước</a:t>
            </a:r>
            <a:endParaRPr lang="en-US" altLang="vi-VN" sz="2400" b="1" dirty="0">
              <a:solidFill>
                <a:srgbClr val="C00000"/>
              </a:solidFill>
              <a:latin typeface="Times New Roman" panose="02020603050405020304" pitchFamily="18" charset="0"/>
            </a:endParaRPr>
          </a:p>
          <a:p>
            <a:pPr marL="609600" indent="-609600" eaLnBrk="0" hangingPunct="0">
              <a:lnSpc>
                <a:spcPct val="150000"/>
              </a:lnSpc>
              <a:spcBef>
                <a:spcPct val="50000"/>
              </a:spcBef>
            </a:pPr>
            <a:r>
              <a:rPr lang="en-US" altLang="vi-VN" sz="2400" b="1" dirty="0">
                <a:solidFill>
                  <a:srgbClr val="C00000"/>
                </a:solidFill>
                <a:latin typeface="Times New Roman" panose="02020603050405020304" pitchFamily="18" charset="0"/>
              </a:rPr>
              <a:t>5. Kiểu Nh</a:t>
            </a:r>
            <a:r>
              <a:rPr lang="en-US" altLang="vi-VN" sz="2400" b="1" dirty="0">
                <a:solidFill>
                  <a:srgbClr val="C00000"/>
                </a:solidFill>
                <a:latin typeface="Times New Roman" panose="02020603050405020304" pitchFamily="18" charset="0"/>
                <a:ea typeface="Times New Roman" panose="02020603050405020304" pitchFamily="18" charset="0"/>
              </a:rPr>
              <a:t>à</a:t>
            </a:r>
            <a:r>
              <a:rPr lang="en-US" altLang="vi-VN" sz="2400" b="1" dirty="0">
                <a:solidFill>
                  <a:srgbClr val="C00000"/>
                </a:solidFill>
                <a:latin typeface="Times New Roman" panose="02020603050405020304" pitchFamily="18" charset="0"/>
              </a:rPr>
              <a:t> nước</a:t>
            </a:r>
            <a:endParaRPr lang="en-US" altLang="vi-VN" sz="2400" b="1" dirty="0">
              <a:solidFill>
                <a:srgbClr val="C00000"/>
              </a:solidFill>
              <a:latin typeface="Times New Roman" panose="02020603050405020304" pitchFamily="18" charset="0"/>
            </a:endParaRPr>
          </a:p>
          <a:p>
            <a:pPr marL="609600" indent="-609600" eaLnBrk="0" hangingPunct="0">
              <a:lnSpc>
                <a:spcPct val="150000"/>
              </a:lnSpc>
              <a:spcBef>
                <a:spcPct val="50000"/>
              </a:spcBef>
            </a:pPr>
            <a:endParaRPr lang="en-US" altLang="vi-VN" sz="2400" b="1" dirty="0">
              <a:solidFill>
                <a:srgbClr val="C00000"/>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433" name="Group 9"/>
          <p:cNvGrpSpPr/>
          <p:nvPr/>
        </p:nvGrpSpPr>
        <p:grpSpPr>
          <a:xfrm>
            <a:off x="0" y="0"/>
            <a:ext cx="9067800" cy="6705600"/>
            <a:chOff x="76200" y="0"/>
            <a:chExt cx="9067800" cy="6858000"/>
          </a:xfrm>
        </p:grpSpPr>
        <p:pic>
          <p:nvPicPr>
            <p:cNvPr id="18434" name="Picture 2"/>
            <p:cNvPicPr>
              <a:picLocks noChangeAspect="1"/>
            </p:cNvPicPr>
            <p:nvPr/>
          </p:nvPicPr>
          <p:blipFill>
            <a:blip r:embed="rId1"/>
            <a:stretch>
              <a:fillRect/>
            </a:stretch>
          </p:blipFill>
          <p:spPr>
            <a:xfrm>
              <a:off x="8004100" y="0"/>
              <a:ext cx="1139899" cy="639690"/>
            </a:xfrm>
            <a:prstGeom prst="rect">
              <a:avLst/>
            </a:prstGeom>
            <a:noFill/>
            <a:ln w="9525">
              <a:noFill/>
            </a:ln>
          </p:spPr>
        </p:pic>
        <p:pic>
          <p:nvPicPr>
            <p:cNvPr id="18435" name="Picture 11"/>
            <p:cNvPicPr>
              <a:picLocks noChangeAspect="1"/>
            </p:cNvPicPr>
            <p:nvPr/>
          </p:nvPicPr>
          <p:blipFill>
            <a:blip r:embed="rId2"/>
            <a:stretch>
              <a:fillRect/>
            </a:stretch>
          </p:blipFill>
          <p:spPr>
            <a:xfrm>
              <a:off x="8229600" y="6344856"/>
              <a:ext cx="914400" cy="513144"/>
            </a:xfrm>
            <a:prstGeom prst="rect">
              <a:avLst/>
            </a:prstGeom>
            <a:noFill/>
            <a:ln w="9525">
              <a:noFill/>
            </a:ln>
          </p:spPr>
        </p:pic>
        <p:pic>
          <p:nvPicPr>
            <p:cNvPr id="18436" name="Picture 2"/>
            <p:cNvPicPr>
              <a:picLocks noChangeAspect="1"/>
            </p:cNvPicPr>
            <p:nvPr/>
          </p:nvPicPr>
          <p:blipFill>
            <a:blip r:embed="rId1"/>
            <a:stretch>
              <a:fillRect/>
            </a:stretch>
          </p:blipFill>
          <p:spPr>
            <a:xfrm>
              <a:off x="188765" y="1"/>
              <a:ext cx="1182835" cy="693957"/>
            </a:xfrm>
            <a:prstGeom prst="rect">
              <a:avLst/>
            </a:prstGeom>
            <a:noFill/>
            <a:ln w="9525">
              <a:noFill/>
            </a:ln>
          </p:spPr>
        </p:pic>
        <p:pic>
          <p:nvPicPr>
            <p:cNvPr id="18437" name="Picture 2"/>
            <p:cNvPicPr>
              <a:picLocks noChangeAspect="1"/>
            </p:cNvPicPr>
            <p:nvPr/>
          </p:nvPicPr>
          <p:blipFill>
            <a:blip r:embed="rId1"/>
            <a:stretch>
              <a:fillRect/>
            </a:stretch>
          </p:blipFill>
          <p:spPr>
            <a:xfrm>
              <a:off x="76200" y="6321530"/>
              <a:ext cx="914400" cy="536470"/>
            </a:xfrm>
            <a:prstGeom prst="rect">
              <a:avLst/>
            </a:prstGeom>
            <a:noFill/>
            <a:ln w="9525">
              <a:noFill/>
            </a:ln>
          </p:spPr>
        </p:pic>
        <p:cxnSp>
          <p:nvCxnSpPr>
            <p:cNvPr id="15" name="Straight Connector 14"/>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6" name="Straight Connector 15"/>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7" name="Straight Connector 16"/>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18" name="Straight Connector 17"/>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75"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4" name="Title 1"/>
          <p:cNvSpPr>
            <a:spLocks noGrp="1"/>
          </p:cNvSpPr>
          <p:nvPr>
            <p:ph type="title"/>
          </p:nvPr>
        </p:nvSpPr>
        <p:spPr bwMode="auto">
          <a:xfrm>
            <a:off x="1358900" y="152400"/>
            <a:ext cx="6553200" cy="685800"/>
          </a:xfrm>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600" b="1" i="0" u="none" strike="noStrike" kern="1200" cap="none" spc="0" normalizeH="0" baseline="0" noProof="0" dirty="0">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b) Quan </a:t>
            </a:r>
            <a:r>
              <a:rPr kumimoji="0" lang="en-US" sz="2600" b="1" i="0" u="none" strike="noStrike" kern="1200" cap="none" spc="0" normalizeH="0" baseline="0" noProof="0" dirty="0" err="1">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điểm</a:t>
            </a:r>
            <a:r>
              <a:rPr kumimoji="0" lang="en-US" sz="2600" b="1" i="0" u="none" strike="noStrike" kern="1200" cap="none" spc="0" normalizeH="0" baseline="0" noProof="0" dirty="0">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600" b="1" i="0" u="none" strike="noStrike" kern="1200" cap="none" spc="0" normalizeH="0" baseline="0" noProof="0" dirty="0" err="1">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của</a:t>
            </a:r>
            <a:r>
              <a:rPr kumimoji="0" lang="en-US" sz="2600" b="1" i="0" u="none" strike="noStrike" kern="1200" cap="none" spc="0" normalizeH="0" baseline="0" noProof="0" dirty="0">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600" b="1" i="0" u="none" strike="noStrike" kern="1200" cap="none" spc="0" normalizeH="0" baseline="0" noProof="0" dirty="0" err="1">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chủ</a:t>
            </a:r>
            <a:r>
              <a:rPr kumimoji="0" lang="en-US" sz="2600" b="1" i="0" u="none" strike="noStrike" kern="1200" cap="none" spc="0" normalizeH="0" baseline="0" noProof="0" dirty="0">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600" b="1" i="0" u="none" strike="noStrike" kern="1200" cap="none" spc="0" normalizeH="0" baseline="0" noProof="0" dirty="0" err="1">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nghĩa</a:t>
            </a:r>
            <a:r>
              <a:rPr kumimoji="0" lang="en-US" sz="2600" b="1" i="0" u="none" strike="noStrike" kern="1200" cap="none" spc="0" normalizeH="0" baseline="0" noProof="0" dirty="0">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Mac-</a:t>
            </a:r>
            <a:r>
              <a:rPr kumimoji="0" lang="en-US" sz="2600" b="1" i="0" u="none" strike="noStrike" kern="1200" cap="none" spc="0" normalizeH="0" baseline="0" noProof="0" dirty="0" err="1">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Lênin</a:t>
            </a:r>
            <a:endParaRPr kumimoji="0" lang="en-US" sz="2600" b="1" i="0" u="none" strike="noStrike" kern="1200" cap="none" spc="0" normalizeH="0" baseline="0" noProof="0" dirty="0">
              <a:ln>
                <a:noFill/>
              </a:ln>
              <a:solidFill>
                <a:srgbClr val="FF0000"/>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endParaRPr>
          </a:p>
        </p:txBody>
      </p:sp>
      <p:sp>
        <p:nvSpPr>
          <p:cNvPr id="26" name="AutoShape 21"/>
          <p:cNvSpPr>
            <a:spLocks noChangeArrowheads="1"/>
          </p:cNvSpPr>
          <p:nvPr/>
        </p:nvSpPr>
        <p:spPr bwMode="auto">
          <a:xfrm>
            <a:off x="-3352800" y="822325"/>
            <a:ext cx="3352800" cy="762000"/>
          </a:xfrm>
          <a:prstGeom prst="roundRect">
            <a:avLst>
              <a:gd name="adj" fmla="val 50000"/>
            </a:avLst>
          </a:prstGeom>
          <a:solidFill>
            <a:srgbClr val="0000FF"/>
          </a:solidFill>
        </p:spPr>
        <p:style>
          <a:lnRef idx="0">
            <a:schemeClr val="accent2"/>
          </a:lnRef>
          <a:fillRef idx="3">
            <a:schemeClr val="accent2"/>
          </a:fillRef>
          <a:effectRef idx="3">
            <a:schemeClr val="accent2"/>
          </a:effectRef>
          <a:fontRef idx="minor">
            <a:schemeClr val="lt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200" b="1" i="0" u="none" strike="noStrike" kern="1200" cap="none" spc="0" normalizeH="0" baseline="0" noProof="1" dirty="0">
                <a:solidFill>
                  <a:schemeClr val="bg2"/>
                </a:solidFill>
                <a:latin typeface="Arial" panose="020B0604020202020204" pitchFamily="34" charset="0"/>
                <a:ea typeface="+mn-ea"/>
                <a:cs typeface="+mn-cs"/>
              </a:rPr>
              <a:t>Thời kỳ tiền nhà nước</a:t>
            </a:r>
            <a:endParaRPr kumimoji="0" sz="2200" b="1" i="0" u="none" strike="noStrike" kern="1200" cap="none" spc="0" normalizeH="0" baseline="0" noProof="1" dirty="0">
              <a:solidFill>
                <a:schemeClr val="bg2"/>
              </a:solidFill>
              <a:latin typeface="Arial" panose="020B0604020202020204" pitchFamily="34" charset="0"/>
              <a:ea typeface="+mn-ea"/>
              <a:cs typeface="+mn-cs"/>
            </a:endParaRPr>
          </a:p>
        </p:txBody>
      </p:sp>
      <p:sp>
        <p:nvSpPr>
          <p:cNvPr id="27" name="AutoShape 7"/>
          <p:cNvSpPr>
            <a:spLocks noChangeArrowheads="1"/>
          </p:cNvSpPr>
          <p:nvPr/>
        </p:nvSpPr>
        <p:spPr bwMode="auto">
          <a:xfrm rot="-5400000">
            <a:off x="-266700" y="2133600"/>
            <a:ext cx="4648200" cy="3657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6">
              <a:lumMod val="20000"/>
              <a:lumOff val="80000"/>
            </a:schemeClr>
          </a:solidFill>
          <a:ln>
            <a:noFill/>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8" name="Text Box 8"/>
          <p:cNvSpPr txBox="1"/>
          <p:nvPr/>
        </p:nvSpPr>
        <p:spPr>
          <a:xfrm>
            <a:off x="381000" y="2667000"/>
            <a:ext cx="3124200" cy="2554288"/>
          </a:xfrm>
          <a:prstGeom prst="rect">
            <a:avLst/>
          </a:prstGeom>
          <a:noFill/>
          <a:ln w="9525">
            <a:noFill/>
          </a:ln>
        </p:spPr>
        <p:txBody>
          <a:bodyPr lIns="0" rIns="0" anchor="t" anchorCtr="0">
            <a:spAutoFit/>
          </a:bodyPr>
          <a:p>
            <a:pPr marL="371475" indent="-371475" eaLnBrk="0" hangingPunct="0"/>
            <a:r>
              <a:rPr lang="en-US" altLang="vi-VN" sz="2000" dirty="0">
                <a:solidFill>
                  <a:srgbClr val="0000FF"/>
                </a:solidFill>
                <a:latin typeface="Arial" panose="020B0604020202020204" pitchFamily="34" charset="0"/>
              </a:rPr>
              <a:t>(i) Cơ sở tồn tại: nền kinh tế tự nhiên, không có sở hữu</a:t>
            </a:r>
            <a:endParaRPr lang="en-US" altLang="vi-VN" sz="2000" dirty="0">
              <a:solidFill>
                <a:srgbClr val="0000FF"/>
              </a:solidFill>
              <a:latin typeface="Arial" panose="020B0604020202020204" pitchFamily="34" charset="0"/>
            </a:endParaRPr>
          </a:p>
          <a:p>
            <a:pPr marL="371475" indent="-371475" eaLnBrk="0" hangingPunct="0"/>
            <a:r>
              <a:rPr lang="en-US" altLang="vi-VN" sz="2000" dirty="0">
                <a:solidFill>
                  <a:srgbClr val="0000FF"/>
                </a:solidFill>
                <a:latin typeface="Arial" panose="020B0604020202020204" pitchFamily="34" charset="0"/>
              </a:rPr>
              <a:t>(ii) Cấu trúc xã hội: không có giai cấp, không có bóc lột</a:t>
            </a:r>
            <a:endParaRPr lang="en-US" altLang="vi-VN" sz="2000" dirty="0">
              <a:solidFill>
                <a:srgbClr val="0000FF"/>
              </a:solidFill>
              <a:latin typeface="Arial" panose="020B0604020202020204" pitchFamily="34" charset="0"/>
            </a:endParaRPr>
          </a:p>
          <a:p>
            <a:pPr marL="371475" indent="-371475" eaLnBrk="0" hangingPunct="0"/>
            <a:r>
              <a:rPr lang="en-US" altLang="vi-VN" sz="2000" dirty="0">
                <a:solidFill>
                  <a:srgbClr val="0000FF"/>
                </a:solidFill>
                <a:latin typeface="Arial" panose="020B0604020202020204" pitchFamily="34" charset="0"/>
              </a:rPr>
              <a:t>(i</a:t>
            </a:r>
            <a:r>
              <a:rPr lang="vi-VN" altLang="vi-VN" sz="2000" dirty="0">
                <a:solidFill>
                  <a:srgbClr val="0000FF"/>
                </a:solidFill>
                <a:latin typeface="Arial" panose="020B0604020202020204" pitchFamily="34" charset="0"/>
              </a:rPr>
              <a:t>ii</a:t>
            </a:r>
            <a:r>
              <a:rPr lang="en-US" altLang="vi-VN" sz="2000" dirty="0">
                <a:solidFill>
                  <a:srgbClr val="0000FF"/>
                </a:solidFill>
                <a:latin typeface="Arial" panose="020B0604020202020204" pitchFamily="34" charset="0"/>
              </a:rPr>
              <a:t>) Hình thức tổ chức XH: bộ lạc, thị tộc</a:t>
            </a:r>
            <a:endParaRPr lang="en-US" altLang="vi-VN" sz="2000" dirty="0">
              <a:solidFill>
                <a:srgbClr val="0000FF"/>
              </a:solidFill>
              <a:latin typeface="Arial" panose="020B0604020202020204" pitchFamily="34" charset="0"/>
            </a:endParaRPr>
          </a:p>
        </p:txBody>
      </p:sp>
      <p:sp>
        <p:nvSpPr>
          <p:cNvPr id="29" name="AutoShape 21"/>
          <p:cNvSpPr>
            <a:spLocks noChangeArrowheads="1"/>
          </p:cNvSpPr>
          <p:nvPr/>
        </p:nvSpPr>
        <p:spPr bwMode="auto">
          <a:xfrm>
            <a:off x="9210675" y="822325"/>
            <a:ext cx="3683000" cy="762000"/>
          </a:xfrm>
          <a:prstGeom prst="roundRect">
            <a:avLst>
              <a:gd name="adj" fmla="val 50000"/>
            </a:avLst>
          </a:prstGeom>
          <a:solidFill>
            <a:srgbClr val="0000FF"/>
          </a:solidFill>
        </p:spPr>
        <p:style>
          <a:lnRef idx="0">
            <a:schemeClr val="accent2"/>
          </a:lnRef>
          <a:fillRef idx="3">
            <a:schemeClr val="accent2"/>
          </a:fillRef>
          <a:effectRef idx="3">
            <a:schemeClr val="accent2"/>
          </a:effectRef>
          <a:fontRef idx="minor">
            <a:schemeClr val="lt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200" b="1" i="0" u="none" strike="noStrike" kern="1200" cap="none" spc="0" normalizeH="0" baseline="0" noProof="1" dirty="0">
                <a:solidFill>
                  <a:schemeClr val="bg2"/>
                </a:solidFill>
                <a:latin typeface="Arial" panose="020B0604020202020204" pitchFamily="34" charset="0"/>
                <a:ea typeface="+mn-ea"/>
                <a:cs typeface="+mn-cs"/>
              </a:rPr>
              <a:t>3 lần phân công LĐ</a:t>
            </a:r>
            <a:endParaRPr kumimoji="0" sz="2200" b="1" i="0" u="none" strike="noStrike" kern="1200" cap="none" spc="0" normalizeH="0" baseline="0" noProof="1" dirty="0">
              <a:solidFill>
                <a:schemeClr val="bg2"/>
              </a:solidFill>
              <a:latin typeface="Arial" panose="020B0604020202020204" pitchFamily="34" charset="0"/>
              <a:ea typeface="+mn-ea"/>
              <a:cs typeface="+mn-cs"/>
            </a:endParaRPr>
          </a:p>
        </p:txBody>
      </p:sp>
      <p:sp>
        <p:nvSpPr>
          <p:cNvPr id="30" name="AutoShape 12"/>
          <p:cNvSpPr>
            <a:spLocks noChangeArrowheads="1"/>
          </p:cNvSpPr>
          <p:nvPr/>
        </p:nvSpPr>
        <p:spPr bwMode="auto">
          <a:xfrm rot="5400000">
            <a:off x="4914900" y="2171700"/>
            <a:ext cx="4648200" cy="3657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6">
              <a:lumMod val="20000"/>
              <a:lumOff val="80000"/>
            </a:schemeClr>
          </a:solidFill>
          <a:ln>
            <a:noFill/>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1" name="Text Box 13"/>
          <p:cNvSpPr txBox="1"/>
          <p:nvPr/>
        </p:nvSpPr>
        <p:spPr>
          <a:xfrm>
            <a:off x="5410200" y="3059113"/>
            <a:ext cx="3810000" cy="1631950"/>
          </a:xfrm>
          <a:prstGeom prst="rect">
            <a:avLst/>
          </a:prstGeom>
          <a:noFill/>
          <a:ln w="9525">
            <a:noFill/>
          </a:ln>
        </p:spPr>
        <p:txBody>
          <a:bodyPr lIns="0" rIns="0" anchor="t" anchorCtr="0">
            <a:spAutoFit/>
          </a:bodyPr>
          <a:p>
            <a:pPr eaLnBrk="0" hangingPunct="0">
              <a:spcBef>
                <a:spcPct val="50000"/>
              </a:spcBef>
            </a:pPr>
            <a:r>
              <a:rPr lang="en-US" altLang="vi-VN" sz="2000" dirty="0">
                <a:solidFill>
                  <a:srgbClr val="0000FF"/>
                </a:solidFill>
                <a:latin typeface="Arial" panose="020B0604020202020204" pitchFamily="34" charset="0"/>
              </a:rPr>
              <a:t>(1) Chăn nuôi tách khỏi trồng trọt</a:t>
            </a:r>
            <a:endParaRPr lang="en-US" altLang="vi-VN" sz="2000" dirty="0">
              <a:solidFill>
                <a:srgbClr val="0000FF"/>
              </a:solidFill>
              <a:latin typeface="Arial" panose="020B0604020202020204" pitchFamily="34" charset="0"/>
            </a:endParaRPr>
          </a:p>
          <a:p>
            <a:pPr eaLnBrk="0" hangingPunct="0">
              <a:spcBef>
                <a:spcPct val="50000"/>
              </a:spcBef>
            </a:pPr>
            <a:r>
              <a:rPr lang="en-US" altLang="vi-VN" sz="2000" dirty="0">
                <a:solidFill>
                  <a:srgbClr val="0000FF"/>
                </a:solidFill>
                <a:latin typeface="Arial" panose="020B0604020202020204" pitchFamily="34" charset="0"/>
              </a:rPr>
              <a:t>(2) Thủ công nghiệp tách khỏi nông nghiệp</a:t>
            </a:r>
            <a:endParaRPr lang="en-US" altLang="vi-VN" sz="2000" dirty="0">
              <a:solidFill>
                <a:srgbClr val="0000FF"/>
              </a:solidFill>
              <a:latin typeface="Arial" panose="020B0604020202020204" pitchFamily="34" charset="0"/>
            </a:endParaRPr>
          </a:p>
          <a:p>
            <a:pPr eaLnBrk="0" hangingPunct="0">
              <a:spcBef>
                <a:spcPct val="50000"/>
              </a:spcBef>
            </a:pPr>
            <a:r>
              <a:rPr lang="en-US" altLang="vi-VN" sz="2000" dirty="0">
                <a:solidFill>
                  <a:srgbClr val="0000FF"/>
                </a:solidFill>
                <a:latin typeface="Arial" panose="020B0604020202020204" pitchFamily="34" charset="0"/>
              </a:rPr>
              <a:t>(3) Thương nghiệp xuất hiện</a:t>
            </a:r>
            <a:endParaRPr lang="en-US" altLang="vi-VN" sz="2000" dirty="0">
              <a:solidFill>
                <a:srgbClr val="0000FF"/>
              </a:solidFill>
              <a:latin typeface="Arial" panose="020B0604020202020204" pitchFamily="34" charset="0"/>
            </a:endParaRPr>
          </a:p>
        </p:txBody>
      </p:sp>
      <p:sp>
        <p:nvSpPr>
          <p:cNvPr id="32" name="Text Box 14"/>
          <p:cNvSpPr txBox="1"/>
          <p:nvPr/>
        </p:nvSpPr>
        <p:spPr>
          <a:xfrm>
            <a:off x="3581400" y="1997075"/>
            <a:ext cx="2209800" cy="822325"/>
          </a:xfrm>
          <a:prstGeom prst="rect">
            <a:avLst/>
          </a:prstGeom>
          <a:solidFill>
            <a:schemeClr val="bg1"/>
          </a:solidFill>
          <a:ln w="9525">
            <a:noFill/>
          </a:ln>
        </p:spPr>
        <p:txBody>
          <a:bodyPr anchor="t" anchorCtr="0">
            <a:spAutoFit/>
          </a:bodyPr>
          <a:p>
            <a:pPr algn="ctr" eaLnBrk="0" hangingPunct="0">
              <a:spcBef>
                <a:spcPct val="50000"/>
              </a:spcBef>
            </a:pPr>
            <a:r>
              <a:rPr lang="en-US" altLang="vi-VN" sz="2400" b="1" i="1" dirty="0">
                <a:solidFill>
                  <a:srgbClr val="FF0000"/>
                </a:solidFill>
                <a:latin typeface="Arial" panose="020B0604020202020204" pitchFamily="34" charset="0"/>
              </a:rPr>
              <a:t>Nền kinh tế tự nhiên</a:t>
            </a:r>
            <a:endParaRPr lang="en-US" altLang="vi-VN" sz="2400" b="1" i="1" dirty="0">
              <a:solidFill>
                <a:srgbClr val="FF0000"/>
              </a:solidFill>
              <a:latin typeface="Arial" panose="020B0604020202020204" pitchFamily="34" charset="0"/>
            </a:endParaRPr>
          </a:p>
        </p:txBody>
      </p:sp>
      <p:sp>
        <p:nvSpPr>
          <p:cNvPr id="33" name="Text Box 15"/>
          <p:cNvSpPr txBox="1"/>
          <p:nvPr/>
        </p:nvSpPr>
        <p:spPr>
          <a:xfrm>
            <a:off x="3581400" y="5121275"/>
            <a:ext cx="2209800" cy="822325"/>
          </a:xfrm>
          <a:prstGeom prst="rect">
            <a:avLst/>
          </a:prstGeom>
          <a:solidFill>
            <a:schemeClr val="bg1"/>
          </a:solidFill>
          <a:ln w="9525">
            <a:noFill/>
          </a:ln>
        </p:spPr>
        <p:txBody>
          <a:bodyPr anchor="t" anchorCtr="0">
            <a:spAutoFit/>
          </a:bodyPr>
          <a:p>
            <a:pPr algn="ctr" eaLnBrk="0" hangingPunct="0">
              <a:spcBef>
                <a:spcPct val="50000"/>
              </a:spcBef>
            </a:pPr>
            <a:r>
              <a:rPr lang="en-US" altLang="vi-VN" sz="2400" b="1" i="1" dirty="0">
                <a:solidFill>
                  <a:srgbClr val="FF0000"/>
                </a:solidFill>
                <a:latin typeface="Arial" panose="020B0604020202020204" pitchFamily="34" charset="0"/>
              </a:rPr>
              <a:t>Nền kinh tế Sản xuất</a:t>
            </a:r>
            <a:endParaRPr lang="en-US" altLang="vi-VN" sz="2400" b="1" i="1" dirty="0">
              <a:solidFill>
                <a:srgbClr val="FF0000"/>
              </a:solidFill>
              <a:latin typeface="Arial" panose="020B0604020202020204" pitchFamily="34" charset="0"/>
            </a:endParaRPr>
          </a:p>
        </p:txBody>
      </p:sp>
      <p:sp>
        <p:nvSpPr>
          <p:cNvPr id="34" name="AutoShape 16"/>
          <p:cNvSpPr/>
          <p:nvPr/>
        </p:nvSpPr>
        <p:spPr>
          <a:xfrm>
            <a:off x="4114800" y="2895600"/>
            <a:ext cx="914400" cy="2057400"/>
          </a:xfrm>
          <a:prstGeom prst="downArrow">
            <a:avLst>
              <a:gd name="adj1" fmla="val 50000"/>
              <a:gd name="adj2" fmla="val 56250"/>
            </a:avLst>
          </a:prstGeom>
          <a:solidFill>
            <a:srgbClr val="FFFF00"/>
          </a:solidFill>
          <a:ln w="28575" cap="flat" cmpd="sng">
            <a:solidFill>
              <a:schemeClr val="tx1"/>
            </a:solidFill>
            <a:prstDash val="solid"/>
            <a:miter/>
            <a:headEnd type="none" w="med" len="med"/>
            <a:tailEnd type="none" w="med" len="med"/>
          </a:ln>
        </p:spPr>
        <p:txBody>
          <a:bodyPr wrap="none" anchor="ctr" anchorCtr="0"/>
          <a:p>
            <a:endParaRPr lang="vi-VN" altLang="vi-VN" dirty="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4.44444E-6 L 0.38333 4.44444E-6 " pathEditMode="relative" rAng="0" ptsTypes="AA">
                                      <p:cBhvr>
                                        <p:cTn id="6" dur="2000" fill="hold"/>
                                        <p:tgtEl>
                                          <p:spTgt spid="26"/>
                                        </p:tgtEl>
                                        <p:attrNameLst>
                                          <p:attrName>ppt_x</p:attrName>
                                          <p:attrName>ppt_y</p:attrName>
                                        </p:attrNameLst>
                                      </p:cBhvr>
                                      <p:rCtr x="19200" y="0"/>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linds(horizontal)">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3.33333E-6 -4.56647E-6 L -0.41666 0.00139 " pathEditMode="relative" rAng="0" ptsTypes="AA">
                                      <p:cBhvr>
                                        <p:cTn id="18" dur="2000" fill="hold"/>
                                        <p:tgtEl>
                                          <p:spTgt spid="29"/>
                                        </p:tgtEl>
                                        <p:attrNameLst>
                                          <p:attrName>ppt_x</p:attrName>
                                          <p:attrName>ppt_y</p:attrName>
                                        </p:attrNameLst>
                                      </p:cBhvr>
                                      <p:rCtr x="-20800" y="100"/>
                                    </p:animMotion>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linds(horizontal)">
                                      <p:cBhvr>
                                        <p:cTn id="23" dur="500"/>
                                        <p:tgtEl>
                                          <p:spTgt spid="31"/>
                                        </p:tgtEl>
                                      </p:cBhvr>
                                    </p:animEffect>
                                  </p:childTnLst>
                                </p:cTn>
                              </p:par>
                              <p:par>
                                <p:cTn id="24" presetID="3" presetClass="entr" presetSubtype="1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linds(horizont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aphicFrame>
        <p:nvGraphicFramePr>
          <p:cNvPr id="4" name="Diagram 3"/>
          <p:cNvGraphicFramePr/>
          <p:nvPr/>
        </p:nvGraphicFramePr>
        <p:xfrm>
          <a:off x="838200" y="1219200"/>
          <a:ext cx="8077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483" name="Rectangle 35"/>
          <p:cNvSpPr/>
          <p:nvPr/>
        </p:nvSpPr>
        <p:spPr>
          <a:xfrm>
            <a:off x="609600" y="0"/>
            <a:ext cx="8953500" cy="830263"/>
          </a:xfrm>
          <a:prstGeom prst="rect">
            <a:avLst/>
          </a:prstGeom>
          <a:noFill/>
          <a:ln w="9525">
            <a:noFill/>
          </a:ln>
        </p:spPr>
        <p:txBody>
          <a:bodyPr anchor="t" anchorCtr="0">
            <a:spAutoFit/>
          </a:bodyPr>
          <a:p>
            <a:pPr algn="ctr"/>
            <a:r>
              <a:rPr lang="en-US" altLang="vi-VN" sz="2400" b="1" i="1" dirty="0">
                <a:solidFill>
                  <a:srgbClr val="FF0000"/>
                </a:solidFill>
                <a:latin typeface="Arial" panose="020B0604020202020204" pitchFamily="34" charset="0"/>
              </a:rPr>
              <a:t>Sự phân hóa giai cấp trong XH loài ng</a:t>
            </a:r>
            <a:r>
              <a:rPr lang="vi-VN" altLang="vi-VN" sz="2400" b="1" i="1" dirty="0">
                <a:solidFill>
                  <a:srgbClr val="FF0000"/>
                </a:solidFill>
                <a:latin typeface="Arial" panose="020B0604020202020204" pitchFamily="34" charset="0"/>
              </a:rPr>
              <a:t>ư</a:t>
            </a:r>
            <a:r>
              <a:rPr lang="en-US" altLang="vi-VN" sz="2400" b="1" i="1" dirty="0">
                <a:solidFill>
                  <a:srgbClr val="FF0000"/>
                </a:solidFill>
                <a:latin typeface="Arial" panose="020B0604020202020204" pitchFamily="34" charset="0"/>
              </a:rPr>
              <a:t>ời </a:t>
            </a:r>
            <a:endParaRPr lang="en-US" altLang="vi-VN" sz="2400" b="1" i="1" dirty="0">
              <a:solidFill>
                <a:srgbClr val="FF0000"/>
              </a:solidFill>
              <a:latin typeface="Arial" panose="020B0604020202020204" pitchFamily="34" charset="0"/>
            </a:endParaRPr>
          </a:p>
          <a:p>
            <a:pPr algn="ctr"/>
            <a:r>
              <a:rPr lang="en-US" altLang="vi-VN" sz="2400" b="1" i="1" dirty="0">
                <a:solidFill>
                  <a:srgbClr val="FF0000"/>
                </a:solidFill>
                <a:latin typeface="Arial" panose="020B0604020202020204" pitchFamily="34" charset="0"/>
              </a:rPr>
              <a:t>được đánh dấu bởi 3 lần phân công lao động</a:t>
            </a:r>
            <a:endParaRPr lang="en-US" altLang="vi-VN" sz="2400" b="1" i="1" dirty="0">
              <a:solidFill>
                <a:srgbClr val="FF0000"/>
              </a:solidFill>
              <a:latin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 name="AutoShape 14"/>
          <p:cNvSpPr>
            <a:spLocks noChangeArrowheads="1"/>
          </p:cNvSpPr>
          <p:nvPr/>
        </p:nvSpPr>
        <p:spPr bwMode="auto">
          <a:xfrm>
            <a:off x="381000" y="914400"/>
            <a:ext cx="2743200" cy="1250950"/>
          </a:xfrm>
          <a:prstGeom prst="rightArrow">
            <a:avLst>
              <a:gd name="adj1" fmla="val 95296"/>
              <a:gd name="adj2" fmla="val 58883"/>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0" name="Text Box 15"/>
          <p:cNvSpPr txBox="1"/>
          <p:nvPr/>
        </p:nvSpPr>
        <p:spPr>
          <a:xfrm>
            <a:off x="381000" y="1250950"/>
            <a:ext cx="2590800" cy="457200"/>
          </a:xfrm>
          <a:prstGeom prst="rect">
            <a:avLst/>
          </a:prstGeom>
          <a:noFill/>
          <a:ln w="9525">
            <a:noFill/>
          </a:ln>
        </p:spPr>
        <p:txBody>
          <a:bodyPr anchor="t" anchorCtr="0">
            <a:spAutoFit/>
          </a:bodyPr>
          <a:p>
            <a:pPr eaLnBrk="0" hangingPunct="0">
              <a:spcBef>
                <a:spcPct val="50000"/>
              </a:spcBef>
            </a:pPr>
            <a:r>
              <a:rPr lang="en-US" altLang="vi-VN" sz="2400" dirty="0">
                <a:solidFill>
                  <a:schemeClr val="tx2"/>
                </a:solidFill>
                <a:latin typeface="Arial" panose="020B0604020202020204" pitchFamily="34" charset="0"/>
              </a:rPr>
              <a:t>Nền KT sản xuất</a:t>
            </a:r>
            <a:endParaRPr lang="en-US" altLang="vi-VN" sz="2400" dirty="0">
              <a:solidFill>
                <a:schemeClr val="tx2"/>
              </a:solidFill>
              <a:latin typeface="Arial" panose="020B0604020202020204" pitchFamily="34" charset="0"/>
            </a:endParaRPr>
          </a:p>
        </p:txBody>
      </p:sp>
      <p:sp>
        <p:nvSpPr>
          <p:cNvPr id="21" name="AutoShape 16"/>
          <p:cNvSpPr>
            <a:spLocks noChangeArrowheads="1"/>
          </p:cNvSpPr>
          <p:nvPr/>
        </p:nvSpPr>
        <p:spPr bwMode="auto">
          <a:xfrm>
            <a:off x="3276600" y="914400"/>
            <a:ext cx="2743200" cy="1250950"/>
          </a:xfrm>
          <a:prstGeom prst="rightArrow">
            <a:avLst>
              <a:gd name="adj1" fmla="val 96778"/>
              <a:gd name="adj2" fmla="val 56213"/>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2" name="Text Box 17"/>
          <p:cNvSpPr txBox="1"/>
          <p:nvPr/>
        </p:nvSpPr>
        <p:spPr>
          <a:xfrm>
            <a:off x="3276600" y="1250950"/>
            <a:ext cx="2514600" cy="457200"/>
          </a:xfrm>
          <a:prstGeom prst="rect">
            <a:avLst/>
          </a:prstGeom>
          <a:noFill/>
          <a:ln w="9525">
            <a:noFill/>
          </a:ln>
        </p:spPr>
        <p:txBody>
          <a:bodyPr anchor="t" anchorCtr="0">
            <a:spAutoFit/>
          </a:bodyPr>
          <a:p>
            <a:pPr eaLnBrk="0" hangingPunct="0">
              <a:spcBef>
                <a:spcPct val="50000"/>
              </a:spcBef>
            </a:pPr>
            <a:r>
              <a:rPr lang="en-US" altLang="vi-VN" sz="2400" dirty="0">
                <a:solidFill>
                  <a:srgbClr val="FF33CC"/>
                </a:solidFill>
                <a:latin typeface="Arial" panose="020B0604020202020204" pitchFamily="34" charset="0"/>
              </a:rPr>
              <a:t>Chế độ tư hữu</a:t>
            </a:r>
            <a:endParaRPr lang="en-US" altLang="vi-VN" sz="2400" dirty="0">
              <a:solidFill>
                <a:srgbClr val="FF33CC"/>
              </a:solidFill>
              <a:latin typeface="Arial" panose="020B0604020202020204" pitchFamily="34" charset="0"/>
            </a:endParaRPr>
          </a:p>
        </p:txBody>
      </p:sp>
      <p:sp>
        <p:nvSpPr>
          <p:cNvPr id="23" name="AutoShape 18"/>
          <p:cNvSpPr>
            <a:spLocks noChangeArrowheads="1"/>
          </p:cNvSpPr>
          <p:nvPr/>
        </p:nvSpPr>
        <p:spPr bwMode="auto">
          <a:xfrm>
            <a:off x="6172200" y="914400"/>
            <a:ext cx="2743200" cy="1250950"/>
          </a:xfrm>
          <a:prstGeom prst="rightArrow">
            <a:avLst>
              <a:gd name="adj1" fmla="val 96639"/>
              <a:gd name="adj2" fmla="val 65858"/>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4" name="Text Box 19"/>
          <p:cNvSpPr txBox="1"/>
          <p:nvPr/>
        </p:nvSpPr>
        <p:spPr>
          <a:xfrm>
            <a:off x="6253163" y="1257300"/>
            <a:ext cx="2590800" cy="457200"/>
          </a:xfrm>
          <a:prstGeom prst="rect">
            <a:avLst/>
          </a:prstGeom>
          <a:noFill/>
          <a:ln w="9525">
            <a:noFill/>
          </a:ln>
        </p:spPr>
        <p:txBody>
          <a:bodyPr anchor="t" anchorCtr="0">
            <a:spAutoFit/>
          </a:bodyPr>
          <a:p>
            <a:pPr eaLnBrk="0" hangingPunct="0">
              <a:spcBef>
                <a:spcPct val="50000"/>
              </a:spcBef>
            </a:pPr>
            <a:r>
              <a:rPr lang="en-US" altLang="vi-VN" sz="2400" dirty="0">
                <a:solidFill>
                  <a:srgbClr val="339933"/>
                </a:solidFill>
                <a:latin typeface="Arial" panose="020B0604020202020204" pitchFamily="34" charset="0"/>
              </a:rPr>
              <a:t>Xung đột giai cấp</a:t>
            </a:r>
            <a:endParaRPr lang="en-US" altLang="vi-VN" sz="2400" dirty="0">
              <a:solidFill>
                <a:srgbClr val="339933"/>
              </a:solidFill>
              <a:latin typeface="Arial" panose="020B0604020202020204" pitchFamily="34" charset="0"/>
            </a:endParaRPr>
          </a:p>
        </p:txBody>
      </p:sp>
      <p:sp>
        <p:nvSpPr>
          <p:cNvPr id="25" name="AutoShape 20"/>
          <p:cNvSpPr>
            <a:spLocks noChangeArrowheads="1"/>
          </p:cNvSpPr>
          <p:nvPr/>
        </p:nvSpPr>
        <p:spPr bwMode="auto">
          <a:xfrm>
            <a:off x="381000" y="2241550"/>
            <a:ext cx="8458200" cy="1447800"/>
          </a:xfrm>
          <a:prstGeom prst="upArrowCallout">
            <a:avLst>
              <a:gd name="adj1" fmla="val 157899"/>
              <a:gd name="adj2" fmla="val 157899"/>
              <a:gd name="adj3" fmla="val 16667"/>
              <a:gd name="adj4" fmla="val 66667"/>
            </a:avLst>
          </a:prstGeom>
        </p:spPr>
        <p:style>
          <a:lnRef idx="2">
            <a:schemeClr val="accent5"/>
          </a:lnRef>
          <a:fillRef idx="1">
            <a:schemeClr val="lt1"/>
          </a:fillRef>
          <a:effectRef idx="0">
            <a:schemeClr val="accent5"/>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Text Box 21"/>
          <p:cNvSpPr txBox="1"/>
          <p:nvPr/>
        </p:nvSpPr>
        <p:spPr>
          <a:xfrm>
            <a:off x="76200" y="2851150"/>
            <a:ext cx="8839200" cy="457200"/>
          </a:xfrm>
          <a:prstGeom prst="rect">
            <a:avLst/>
          </a:prstGeom>
          <a:noFill/>
          <a:ln w="9525">
            <a:noFill/>
          </a:ln>
        </p:spPr>
        <p:txBody>
          <a:bodyPr anchor="t" anchorCtr="0">
            <a:spAutoFit/>
          </a:bodyPr>
          <a:p>
            <a:pPr algn="ctr" eaLnBrk="0" hangingPunct="0">
              <a:spcBef>
                <a:spcPct val="50000"/>
              </a:spcBef>
            </a:pPr>
            <a:r>
              <a:rPr lang="en-US" altLang="vi-VN" sz="2400" dirty="0">
                <a:latin typeface="Arial" panose="020B0604020202020204" pitchFamily="34" charset="0"/>
              </a:rPr>
              <a:t>Chế độ CSNT hoàn toàn bất lực trước nền kinh tế sản xuất</a:t>
            </a:r>
            <a:endParaRPr lang="en-US" altLang="vi-VN" sz="2400" dirty="0">
              <a:latin typeface="Arial" panose="020B0604020202020204" pitchFamily="34" charset="0"/>
            </a:endParaRPr>
          </a:p>
        </p:txBody>
      </p:sp>
      <p:sp>
        <p:nvSpPr>
          <p:cNvPr id="27" name="Oval 22"/>
          <p:cNvSpPr>
            <a:spLocks noChangeArrowheads="1"/>
          </p:cNvSpPr>
          <p:nvPr/>
        </p:nvSpPr>
        <p:spPr bwMode="auto">
          <a:xfrm>
            <a:off x="2286000" y="4527550"/>
            <a:ext cx="4572000" cy="1219200"/>
          </a:xfrm>
          <a:prstGeom prst="ellipse">
            <a:avLst/>
          </a:prstGeom>
        </p:spPr>
        <p:style>
          <a:lnRef idx="2">
            <a:schemeClr val="accent3"/>
          </a:lnRef>
          <a:fillRef idx="1">
            <a:schemeClr val="lt1"/>
          </a:fillRef>
          <a:effectRef idx="0">
            <a:schemeClr val="accent3"/>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ts val="600"/>
              </a:spcBef>
              <a:spcAft>
                <a:spcPct val="0"/>
              </a:spcAft>
              <a:buClrTx/>
              <a:buSzTx/>
              <a:buFontTx/>
              <a:buNone/>
            </a:pPr>
            <a:r>
              <a:rPr kumimoji="0" lang="en-US" altLang="vi-VN" sz="2500" b="1" i="1" u="none" strike="noStrike" kern="1200" cap="none" spc="0" normalizeH="0" baseline="0" noProof="1" dirty="0">
                <a:solidFill>
                  <a:srgbClr val="FF0000"/>
                </a:solidFill>
                <a:latin typeface="Arial" panose="020B0604020202020204" pitchFamily="34" charset="0"/>
                <a:ea typeface="+mn-ea"/>
                <a:cs typeface="+mn-cs"/>
              </a:rPr>
              <a:t>Nguyên nhân </a:t>
            </a:r>
            <a:endParaRPr kumimoji="0" lang="en-US" altLang="vi-VN" sz="2500" b="1" i="1" u="none" strike="noStrike" kern="1200" cap="none" spc="0" normalizeH="0" baseline="0" noProof="1" dirty="0">
              <a:solidFill>
                <a:srgbClr val="FF0000"/>
              </a:solidFill>
              <a:latin typeface="Arial" panose="020B0604020202020204" pitchFamily="34" charset="0"/>
              <a:ea typeface="+mn-ea"/>
              <a:cs typeface="+mn-cs"/>
            </a:endParaRPr>
          </a:p>
          <a:p>
            <a:pPr marL="0" marR="0" lvl="0" indent="0" algn="ctr" defTabSz="914400" rtl="0" eaLnBrk="0" fontAlgn="base" latinLnBrk="0" hangingPunct="0">
              <a:lnSpc>
                <a:spcPct val="100000"/>
              </a:lnSpc>
              <a:spcBef>
                <a:spcPts val="600"/>
              </a:spcBef>
              <a:spcAft>
                <a:spcPct val="0"/>
              </a:spcAft>
              <a:buClrTx/>
              <a:buSzTx/>
              <a:buFontTx/>
              <a:buNone/>
            </a:pPr>
            <a:r>
              <a:rPr kumimoji="0" lang="en-US" altLang="vi-VN" sz="2500" b="1" i="1" u="none" strike="noStrike" kern="1200" cap="none" spc="0" normalizeH="0" baseline="0" noProof="1" dirty="0">
                <a:solidFill>
                  <a:srgbClr val="FF0000"/>
                </a:solidFill>
                <a:latin typeface="Arial" panose="020B0604020202020204" pitchFamily="34" charset="0"/>
                <a:ea typeface="+mn-ea"/>
                <a:cs typeface="+mn-cs"/>
              </a:rPr>
              <a:t>ra đời của NN</a:t>
            </a:r>
            <a:endParaRPr kumimoji="0" lang="en-US" altLang="vi-VN" sz="2500" b="1" i="1" u="none" strike="noStrike" kern="1200" cap="none" spc="0" normalizeH="0" baseline="0" noProof="1" dirty="0">
              <a:solidFill>
                <a:srgbClr val="FF0000"/>
              </a:solidFill>
              <a:latin typeface="Arial" panose="020B0604020202020204" pitchFamily="34" charset="0"/>
              <a:ea typeface="+mn-ea"/>
              <a:cs typeface="+mn-cs"/>
            </a:endParaRPr>
          </a:p>
        </p:txBody>
      </p:sp>
      <p:sp>
        <p:nvSpPr>
          <p:cNvPr id="28" name="AutoShape 23"/>
          <p:cNvSpPr/>
          <p:nvPr/>
        </p:nvSpPr>
        <p:spPr>
          <a:xfrm>
            <a:off x="3733800" y="3765550"/>
            <a:ext cx="2133600" cy="685800"/>
          </a:xfrm>
          <a:prstGeom prst="downArrow">
            <a:avLst>
              <a:gd name="adj1" fmla="val 50000"/>
              <a:gd name="adj2" fmla="val 25000"/>
            </a:avLst>
          </a:prstGeom>
          <a:solidFill>
            <a:schemeClr val="hlink"/>
          </a:solidFill>
          <a:ln w="9525" cap="flat" cmpd="sng">
            <a:solidFill>
              <a:schemeClr val="bg1"/>
            </a:solidFill>
            <a:prstDash val="solid"/>
            <a:miter/>
            <a:headEnd type="none" w="med" len="med"/>
            <a:tailEnd type="none" w="med" len="med"/>
          </a:ln>
        </p:spPr>
        <p:txBody>
          <a:bodyPr wrap="none" anchor="ctr" anchorCtr="0"/>
          <a:p>
            <a:pPr algn="ctr"/>
            <a:endParaRPr lang="vi-VN" altLang="vi-VN" dirty="0">
              <a:latin typeface="Arial" panose="020B0604020202020204" pitchFamily="34" charset="0"/>
            </a:endParaRPr>
          </a:p>
        </p:txBody>
      </p:sp>
      <p:sp>
        <p:nvSpPr>
          <p:cNvPr id="29" name="AutoShape 24"/>
          <p:cNvSpPr>
            <a:spLocks noChangeArrowheads="1"/>
          </p:cNvSpPr>
          <p:nvPr/>
        </p:nvSpPr>
        <p:spPr bwMode="auto">
          <a:xfrm>
            <a:off x="304800" y="4222750"/>
            <a:ext cx="1981200" cy="1692275"/>
          </a:xfrm>
          <a:prstGeom prst="rightArrow">
            <a:avLst>
              <a:gd name="adj1" fmla="val 98176"/>
              <a:gd name="adj2" fmla="val 25880"/>
            </a:avLst>
          </a:prstGeom>
        </p:spPr>
        <p:style>
          <a:lnRef idx="2">
            <a:schemeClr val="accent3"/>
          </a:lnRef>
          <a:fillRef idx="1">
            <a:schemeClr val="lt1"/>
          </a:fillRef>
          <a:effectRef idx="0">
            <a:schemeClr val="accent3"/>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66"/>
              </a:solidFill>
              <a:effectLst/>
              <a:uLnTx/>
              <a:uFillTx/>
              <a:latin typeface="+mn-lt"/>
              <a:ea typeface="+mn-ea"/>
              <a:cs typeface="+mn-cs"/>
            </a:endParaRPr>
          </a:p>
        </p:txBody>
      </p:sp>
      <p:sp>
        <p:nvSpPr>
          <p:cNvPr id="30" name="Text Box 25"/>
          <p:cNvSpPr txBox="1"/>
          <p:nvPr/>
        </p:nvSpPr>
        <p:spPr>
          <a:xfrm>
            <a:off x="304800" y="4559300"/>
            <a:ext cx="1981200" cy="1200150"/>
          </a:xfrm>
          <a:prstGeom prst="rect">
            <a:avLst/>
          </a:prstGeom>
          <a:noFill/>
          <a:ln w="9525">
            <a:noFill/>
          </a:ln>
        </p:spPr>
        <p:txBody>
          <a:bodyPr anchor="t" anchorCtr="0">
            <a:spAutoFit/>
          </a:bodyPr>
          <a:p>
            <a:pPr eaLnBrk="0" hangingPunct="0">
              <a:spcBef>
                <a:spcPct val="50000"/>
              </a:spcBef>
            </a:pPr>
            <a:r>
              <a:rPr lang="en-US" altLang="vi-VN" sz="2400" b="1" dirty="0">
                <a:solidFill>
                  <a:srgbClr val="0000FF"/>
                </a:solidFill>
                <a:latin typeface="Arial" panose="020B0604020202020204" pitchFamily="34" charset="0"/>
              </a:rPr>
              <a:t>Về KT: chế độ tư hữu ra đời</a:t>
            </a:r>
            <a:endParaRPr lang="en-US" altLang="vi-VN" sz="2400" b="1" dirty="0">
              <a:solidFill>
                <a:srgbClr val="0000FF"/>
              </a:solidFill>
              <a:latin typeface="Arial" panose="020B0604020202020204" pitchFamily="34" charset="0"/>
            </a:endParaRPr>
          </a:p>
        </p:txBody>
      </p:sp>
      <p:sp>
        <p:nvSpPr>
          <p:cNvPr id="31" name="AutoShape 26"/>
          <p:cNvSpPr>
            <a:spLocks noChangeArrowheads="1"/>
          </p:cNvSpPr>
          <p:nvPr/>
        </p:nvSpPr>
        <p:spPr bwMode="auto">
          <a:xfrm>
            <a:off x="6858000" y="4214813"/>
            <a:ext cx="2057400" cy="1804988"/>
          </a:xfrm>
          <a:prstGeom prst="leftArrow">
            <a:avLst>
              <a:gd name="adj1" fmla="val 100000"/>
              <a:gd name="adj2" fmla="val 34917"/>
            </a:avLst>
          </a:prstGeom>
        </p:spPr>
        <p:style>
          <a:lnRef idx="2">
            <a:schemeClr val="accent3"/>
          </a:lnRef>
          <a:fillRef idx="1">
            <a:schemeClr val="lt1"/>
          </a:fillRef>
          <a:effectRef idx="0">
            <a:schemeClr val="accent3"/>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32" name="Text Box 27"/>
          <p:cNvSpPr txBox="1"/>
          <p:nvPr/>
        </p:nvSpPr>
        <p:spPr>
          <a:xfrm>
            <a:off x="7467600" y="4214813"/>
            <a:ext cx="1371600" cy="1708150"/>
          </a:xfrm>
          <a:prstGeom prst="rect">
            <a:avLst/>
          </a:prstGeom>
          <a:noFill/>
          <a:ln w="9525">
            <a:noFill/>
          </a:ln>
        </p:spPr>
        <p:txBody>
          <a:bodyPr anchor="t" anchorCtr="0">
            <a:spAutoFit/>
          </a:bodyPr>
          <a:p>
            <a:pPr eaLnBrk="0" hangingPunct="0">
              <a:spcBef>
                <a:spcPct val="50000"/>
              </a:spcBef>
            </a:pPr>
            <a:r>
              <a:rPr lang="en-US" altLang="vi-VN" sz="2100" b="1" dirty="0">
                <a:solidFill>
                  <a:srgbClr val="0000FF"/>
                </a:solidFill>
                <a:latin typeface="Arial" panose="020B0604020202020204" pitchFamily="34" charset="0"/>
              </a:rPr>
              <a:t>Về XH: Phân hóa và xung đột giai cấp</a:t>
            </a:r>
            <a:endParaRPr lang="en-US" altLang="vi-VN" sz="2100" b="1" dirty="0">
              <a:solidFill>
                <a:srgbClr val="0000FF"/>
              </a:solidFill>
              <a:latin typeface="Arial" panose="020B0604020202020204" pitchFamily="34" charset="0"/>
            </a:endParaRPr>
          </a:p>
        </p:txBody>
      </p:sp>
      <p:sp>
        <p:nvSpPr>
          <p:cNvPr id="21520" name="Text Box 5"/>
          <p:cNvSpPr txBox="1"/>
          <p:nvPr/>
        </p:nvSpPr>
        <p:spPr>
          <a:xfrm>
            <a:off x="419100" y="152400"/>
            <a:ext cx="8343900" cy="477838"/>
          </a:xfrm>
          <a:prstGeom prst="rect">
            <a:avLst/>
          </a:prstGeom>
          <a:noFill/>
          <a:ln w="9525">
            <a:noFill/>
          </a:ln>
        </p:spPr>
        <p:txBody>
          <a:bodyPr anchor="t" anchorCtr="0">
            <a:spAutoFit/>
          </a:bodyPr>
          <a:p>
            <a:pPr>
              <a:spcBef>
                <a:spcPct val="50000"/>
              </a:spcBef>
            </a:pPr>
            <a:r>
              <a:rPr lang="en-US" altLang="vi-VN" sz="2500" b="1" dirty="0">
                <a:solidFill>
                  <a:srgbClr val="FF0000"/>
                </a:solidFill>
                <a:latin typeface="Times New Roman" panose="02020603050405020304" pitchFamily="18" charset="0"/>
              </a:rPr>
              <a:t>b.2 Sự phân hoá giai cấp trong xã hội v</a:t>
            </a:r>
            <a:r>
              <a:rPr lang="en-US" altLang="vi-VN" sz="2500" b="1" dirty="0">
                <a:solidFill>
                  <a:srgbClr val="FF0000"/>
                </a:solidFill>
                <a:latin typeface="Times New Roman" panose="02020603050405020304" pitchFamily="18" charset="0"/>
                <a:ea typeface="Times New Roman" panose="02020603050405020304" pitchFamily="18" charset="0"/>
              </a:rPr>
              <a:t>à</a:t>
            </a:r>
            <a:r>
              <a:rPr lang="en-US" altLang="vi-VN" sz="2500" b="1" dirty="0">
                <a:solidFill>
                  <a:srgbClr val="FF0000"/>
                </a:solidFill>
                <a:latin typeface="Times New Roman" panose="02020603050405020304" pitchFamily="18" charset="0"/>
              </a:rPr>
              <a:t> nh</a:t>
            </a:r>
            <a:r>
              <a:rPr lang="en-US" altLang="vi-VN" sz="2500" b="1" dirty="0">
                <a:solidFill>
                  <a:srgbClr val="FF0000"/>
                </a:solidFill>
                <a:latin typeface="Times New Roman" panose="02020603050405020304" pitchFamily="18" charset="0"/>
                <a:ea typeface="Times New Roman" panose="02020603050405020304" pitchFamily="18" charset="0"/>
              </a:rPr>
              <a:t>à</a:t>
            </a:r>
            <a:r>
              <a:rPr lang="en-US" altLang="vi-VN" sz="2500" b="1" dirty="0">
                <a:solidFill>
                  <a:srgbClr val="FF0000"/>
                </a:solidFill>
                <a:latin typeface="Times New Roman" panose="02020603050405020304" pitchFamily="18" charset="0"/>
              </a:rPr>
              <a:t> nước xuất hiện</a:t>
            </a:r>
            <a:endParaRPr lang="en-US" altLang="vi-VN" sz="25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0-#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0-#ppt_w/2"/>
                                          </p:val>
                                        </p:tav>
                                        <p:tav tm="100000">
                                          <p:val>
                                            <p:strVal val="#ppt_x"/>
                                          </p:val>
                                        </p:tav>
                                      </p:tavLst>
                                    </p:anim>
                                    <p:anim calcmode="lin" valueType="num">
                                      <p:cBhvr additive="base">
                                        <p:cTn id="6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0-#ppt_w/2"/>
                                          </p:val>
                                        </p:tav>
                                        <p:tav tm="100000">
                                          <p:val>
                                            <p:strVal val="#ppt_x"/>
                                          </p:val>
                                        </p:tav>
                                      </p:tavLst>
                                    </p:anim>
                                    <p:anim calcmode="lin" valueType="num">
                                      <p:cBhvr additive="base">
                                        <p:cTn id="6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0-#ppt_w/2"/>
                                          </p:val>
                                        </p:tav>
                                        <p:tav tm="100000">
                                          <p:val>
                                            <p:strVal val="#ppt_x"/>
                                          </p:val>
                                        </p:tav>
                                      </p:tavLst>
                                    </p:anim>
                                    <p:anim calcmode="lin" valueType="num">
                                      <p:cBhvr additive="base">
                                        <p:cTn id="7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0-#ppt_w/2"/>
                                          </p:val>
                                        </p:tav>
                                        <p:tav tm="100000">
                                          <p:val>
                                            <p:strVal val="#ppt_x"/>
                                          </p:val>
                                        </p:tav>
                                      </p:tavLst>
                                    </p:anim>
                                    <p:anim calcmode="lin" valueType="num">
                                      <p:cBhvr additive="base">
                                        <p:cTn id="8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0-#ppt_w/2"/>
                                          </p:val>
                                        </p:tav>
                                        <p:tav tm="100000">
                                          <p:val>
                                            <p:strVal val="#ppt_x"/>
                                          </p:val>
                                        </p:tav>
                                      </p:tavLst>
                                    </p:anim>
                                    <p:anim calcmode="lin" valueType="num">
                                      <p:cBhvr additive="base">
                                        <p:cTn id="8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animBg="1"/>
      <p:bldP spid="26" grpId="0"/>
      <p:bldP spid="27" grpId="0" animBg="1"/>
      <p:bldP spid="28" grpId="0" animBg="1"/>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3554" name="Text Box 2"/>
          <p:cNvSpPr txBox="1"/>
          <p:nvPr/>
        </p:nvSpPr>
        <p:spPr>
          <a:xfrm>
            <a:off x="365125" y="1636713"/>
            <a:ext cx="184150" cy="366712"/>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23555" name="Text Box 4"/>
          <p:cNvSpPr txBox="1"/>
          <p:nvPr/>
        </p:nvSpPr>
        <p:spPr>
          <a:xfrm>
            <a:off x="3429000" y="2362200"/>
            <a:ext cx="44958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23556" name="Line 5"/>
          <p:cNvSpPr/>
          <p:nvPr/>
        </p:nvSpPr>
        <p:spPr>
          <a:xfrm>
            <a:off x="4137025" y="6553200"/>
            <a:ext cx="5257800" cy="0"/>
          </a:xfrm>
          <a:prstGeom prst="line">
            <a:avLst/>
          </a:prstGeom>
          <a:ln w="28575" cap="flat" cmpd="sng">
            <a:solidFill>
              <a:srgbClr val="FF0066"/>
            </a:solidFill>
            <a:prstDash val="solid"/>
            <a:round/>
            <a:headEnd type="none" w="med" len="med"/>
            <a:tailEnd type="none" w="med" len="med"/>
          </a:ln>
        </p:spPr>
      </p:sp>
      <p:sp>
        <p:nvSpPr>
          <p:cNvPr id="23557" name="Line 6"/>
          <p:cNvSpPr/>
          <p:nvPr/>
        </p:nvSpPr>
        <p:spPr>
          <a:xfrm>
            <a:off x="8839200" y="3873500"/>
            <a:ext cx="0" cy="2895600"/>
          </a:xfrm>
          <a:prstGeom prst="line">
            <a:avLst/>
          </a:prstGeom>
          <a:ln w="19050" cap="flat" cmpd="sng">
            <a:solidFill>
              <a:srgbClr val="0033CC"/>
            </a:solidFill>
            <a:prstDash val="sysDot"/>
            <a:round/>
            <a:headEnd type="none" w="med" len="med"/>
            <a:tailEnd type="none" w="med" len="med"/>
          </a:ln>
        </p:spPr>
      </p:sp>
      <p:sp>
        <p:nvSpPr>
          <p:cNvPr id="23558" name="Line 7"/>
          <p:cNvSpPr/>
          <p:nvPr/>
        </p:nvSpPr>
        <p:spPr>
          <a:xfrm>
            <a:off x="190500" y="1143000"/>
            <a:ext cx="3200400" cy="0"/>
          </a:xfrm>
          <a:prstGeom prst="line">
            <a:avLst/>
          </a:prstGeom>
          <a:ln w="28575" cap="flat" cmpd="sng">
            <a:solidFill>
              <a:srgbClr val="FF0066"/>
            </a:solidFill>
            <a:prstDash val="solid"/>
            <a:round/>
            <a:headEnd type="none" w="med" len="med"/>
            <a:tailEnd type="none" w="med" len="med"/>
          </a:ln>
        </p:spPr>
      </p:sp>
      <p:sp>
        <p:nvSpPr>
          <p:cNvPr id="23559" name="Text Box 8"/>
          <p:cNvSpPr txBox="1"/>
          <p:nvPr/>
        </p:nvSpPr>
        <p:spPr>
          <a:xfrm>
            <a:off x="3962400" y="3733800"/>
            <a:ext cx="3886200" cy="366713"/>
          </a:xfrm>
          <a:prstGeom prst="rect">
            <a:avLst/>
          </a:prstGeom>
          <a:noFill/>
          <a:ln w="9525">
            <a:noFill/>
          </a:ln>
        </p:spPr>
        <p:txBody>
          <a:bodyPr anchor="t" anchorCtr="0">
            <a:spAutoFit/>
          </a:bodyPr>
          <a:p>
            <a:pPr>
              <a:spcBef>
                <a:spcPct val="50000"/>
              </a:spcBef>
            </a:pPr>
            <a:r>
              <a:rPr lang="en-US" altLang="vi-VN" b="1" i="1" dirty="0">
                <a:solidFill>
                  <a:srgbClr val="FF0066"/>
                </a:solidFill>
                <a:latin typeface="Arial" panose="020B0604020202020204" pitchFamily="34" charset="0"/>
              </a:rPr>
              <a:t>                 </a:t>
            </a:r>
            <a:endParaRPr lang="en-US" altLang="vi-VN" b="1" i="1" dirty="0">
              <a:solidFill>
                <a:srgbClr val="FF0066"/>
              </a:solidFill>
              <a:latin typeface="Arial" panose="020B0604020202020204" pitchFamily="34" charset="0"/>
            </a:endParaRPr>
          </a:p>
        </p:txBody>
      </p:sp>
      <p:sp>
        <p:nvSpPr>
          <p:cNvPr id="23560" name="Text Box 9"/>
          <p:cNvSpPr txBox="1"/>
          <p:nvPr/>
        </p:nvSpPr>
        <p:spPr>
          <a:xfrm>
            <a:off x="838200" y="647700"/>
            <a:ext cx="7543800" cy="366713"/>
          </a:xfrm>
          <a:prstGeom prst="rect">
            <a:avLst/>
          </a:prstGeom>
          <a:noFill/>
          <a:ln w="9525">
            <a:noFill/>
          </a:ln>
        </p:spPr>
        <p:txBody>
          <a:bodyPr anchor="t" anchorCtr="0">
            <a:spAutoFit/>
          </a:bodyPr>
          <a:p>
            <a:pPr algn="ctr">
              <a:spcBef>
                <a:spcPct val="50000"/>
              </a:spcBef>
            </a:pPr>
            <a:r>
              <a:rPr lang="en-US" altLang="vi-VN" b="1" dirty="0">
                <a:solidFill>
                  <a:srgbClr val="0000FF"/>
                </a:solidFill>
                <a:latin typeface="Arial" panose="020B0604020202020204" pitchFamily="34" charset="0"/>
              </a:rPr>
              <a:t>Những nhà n</a:t>
            </a:r>
            <a:r>
              <a:rPr lang="vi-VN" altLang="vi-VN" b="1" dirty="0">
                <a:solidFill>
                  <a:srgbClr val="0000FF"/>
                </a:solidFill>
                <a:latin typeface="Arial" panose="020B0604020202020204" pitchFamily="34" charset="0"/>
              </a:rPr>
              <a:t>ước đầu tiên trên thế giới</a:t>
            </a:r>
            <a:endParaRPr lang="en-US" altLang="vi-VN" b="1" dirty="0">
              <a:solidFill>
                <a:srgbClr val="0000FF"/>
              </a:solidFill>
              <a:latin typeface="Arial" panose="020B0604020202020204" pitchFamily="34" charset="0"/>
            </a:endParaRPr>
          </a:p>
        </p:txBody>
      </p:sp>
      <p:sp>
        <p:nvSpPr>
          <p:cNvPr id="23561" name="Line 10"/>
          <p:cNvSpPr/>
          <p:nvPr/>
        </p:nvSpPr>
        <p:spPr>
          <a:xfrm>
            <a:off x="185738" y="677863"/>
            <a:ext cx="0" cy="2286000"/>
          </a:xfrm>
          <a:prstGeom prst="line">
            <a:avLst/>
          </a:prstGeom>
          <a:ln w="28575" cap="flat" cmpd="sng">
            <a:solidFill>
              <a:srgbClr val="0033CC"/>
            </a:solidFill>
            <a:prstDash val="sysDot"/>
            <a:round/>
            <a:headEnd type="none" w="med" len="med"/>
            <a:tailEnd type="none" w="med" len="med"/>
          </a:ln>
        </p:spPr>
      </p:sp>
      <p:sp>
        <p:nvSpPr>
          <p:cNvPr id="23562" name="Text Box 11"/>
          <p:cNvSpPr txBox="1"/>
          <p:nvPr/>
        </p:nvSpPr>
        <p:spPr>
          <a:xfrm>
            <a:off x="914400" y="1905000"/>
            <a:ext cx="28194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23563" name="Text Box 12"/>
          <p:cNvSpPr txBox="1"/>
          <p:nvPr/>
        </p:nvSpPr>
        <p:spPr>
          <a:xfrm>
            <a:off x="5060950" y="3810000"/>
            <a:ext cx="39624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pic>
        <p:nvPicPr>
          <p:cNvPr id="8" name="Picture 7"/>
          <p:cNvPicPr>
            <a:picLocks noChangeAspect="1"/>
          </p:cNvPicPr>
          <p:nvPr/>
        </p:nvPicPr>
        <p:blipFill>
          <a:blip r:embed="rId2"/>
          <a:srcRect/>
          <a:stretch>
            <a:fillRect/>
          </a:stretch>
        </p:blipFill>
        <p:spPr>
          <a:xfrm>
            <a:off x="300787" y="3992476"/>
            <a:ext cx="3850107" cy="2285999"/>
          </a:xfrm>
          <a:prstGeom prst="rect">
            <a:avLst/>
          </a:prstGeom>
          <a:solidFill>
            <a:srgbClr val="FFFFFF">
              <a:shade val="85000"/>
            </a:srgbClr>
          </a:solidFill>
          <a:ln w="38100" cap="sq">
            <a:solidFill>
              <a:srgbClr val="C0000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p:cNvPicPr>
            <a:picLocks noChangeAspect="1"/>
          </p:cNvPicPr>
          <p:nvPr/>
        </p:nvPicPr>
        <p:blipFill>
          <a:blip r:embed="rId3"/>
          <a:srcRect/>
          <a:stretch>
            <a:fillRect/>
          </a:stretch>
        </p:blipFill>
        <p:spPr>
          <a:xfrm>
            <a:off x="4283071" y="4005952"/>
            <a:ext cx="4287753" cy="2286000"/>
          </a:xfrm>
          <a:prstGeom prst="rect">
            <a:avLst/>
          </a:prstGeom>
          <a:solidFill>
            <a:srgbClr val="FFFFFF">
              <a:shade val="85000"/>
            </a:srgbClr>
          </a:solidFill>
          <a:ln w="38100" cap="sq">
            <a:solidFill>
              <a:srgbClr val="C0000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p:cNvPicPr>
            <a:picLocks noChangeAspect="1"/>
          </p:cNvPicPr>
          <p:nvPr/>
        </p:nvPicPr>
        <p:blipFill>
          <a:blip r:embed="rId4"/>
          <a:srcRect/>
          <a:stretch>
            <a:fillRect/>
          </a:stretch>
        </p:blipFill>
        <p:spPr>
          <a:xfrm>
            <a:off x="4283075" y="1486213"/>
            <a:ext cx="4287753" cy="2387703"/>
          </a:xfrm>
          <a:prstGeom prst="rect">
            <a:avLst/>
          </a:prstGeom>
          <a:solidFill>
            <a:srgbClr val="FFFFFF">
              <a:shade val="85000"/>
            </a:srgbClr>
          </a:solidFill>
          <a:ln w="38100" cap="sq">
            <a:solidFill>
              <a:srgbClr val="C0000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a:blip r:embed="rId5"/>
          <a:srcRect/>
          <a:stretch>
            <a:fillRect/>
          </a:stretch>
        </p:blipFill>
        <p:spPr>
          <a:xfrm>
            <a:off x="300789" y="1480344"/>
            <a:ext cx="3872498" cy="2393573"/>
          </a:xfrm>
          <a:prstGeom prst="rect">
            <a:avLst/>
          </a:prstGeom>
          <a:solidFill>
            <a:srgbClr val="FFFFFF">
              <a:shade val="85000"/>
            </a:srgbClr>
          </a:solidFill>
          <a:ln w="38100" cap="sq">
            <a:solidFill>
              <a:srgbClr val="C0000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5602" name="Text Box 3"/>
          <p:cNvSpPr txBox="1"/>
          <p:nvPr/>
        </p:nvSpPr>
        <p:spPr>
          <a:xfrm>
            <a:off x="365125" y="1636713"/>
            <a:ext cx="184150" cy="366712"/>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25603" name="Text Box 24"/>
          <p:cNvSpPr txBox="1"/>
          <p:nvPr/>
        </p:nvSpPr>
        <p:spPr>
          <a:xfrm>
            <a:off x="381000" y="2209800"/>
            <a:ext cx="26670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25604" name="AutoShape 38"/>
          <p:cNvSpPr/>
          <p:nvPr/>
        </p:nvSpPr>
        <p:spPr>
          <a:xfrm>
            <a:off x="719138" y="6096000"/>
            <a:ext cx="228600" cy="228600"/>
          </a:xfrm>
          <a:prstGeom prst="star4">
            <a:avLst>
              <a:gd name="adj" fmla="val 125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 altLang="vi-VN" dirty="0">
              <a:latin typeface="Arial" panose="020B0604020202020204" pitchFamily="34" charset="0"/>
            </a:endParaRPr>
          </a:p>
        </p:txBody>
      </p:sp>
      <p:grpSp>
        <p:nvGrpSpPr>
          <p:cNvPr id="2" name="Group 1"/>
          <p:cNvGrpSpPr/>
          <p:nvPr/>
        </p:nvGrpSpPr>
        <p:grpSpPr>
          <a:xfrm>
            <a:off x="447675" y="655638"/>
            <a:ext cx="8243888" cy="5167312"/>
            <a:chOff x="447260" y="655637"/>
            <a:chExt cx="8244622" cy="5167989"/>
          </a:xfrm>
        </p:grpSpPr>
        <p:sp>
          <p:nvSpPr>
            <p:cNvPr id="25606" name="Text Box 7"/>
            <p:cNvSpPr txBox="1"/>
            <p:nvPr/>
          </p:nvSpPr>
          <p:spPr>
            <a:xfrm>
              <a:off x="447260" y="655637"/>
              <a:ext cx="7467600" cy="519113"/>
            </a:xfrm>
            <a:prstGeom prst="rect">
              <a:avLst/>
            </a:prstGeom>
            <a:noFill/>
            <a:ln w="9525">
              <a:noFill/>
            </a:ln>
          </p:spPr>
          <p:txBody>
            <a:bodyPr anchor="t" anchorCtr="0">
              <a:spAutoFit/>
            </a:bodyPr>
            <a:p>
              <a:pPr algn="ctr">
                <a:spcBef>
                  <a:spcPct val="50000"/>
                </a:spcBef>
              </a:pPr>
              <a:r>
                <a:rPr lang="en-US" altLang="vi-VN" sz="2800" b="1" dirty="0">
                  <a:solidFill>
                    <a:srgbClr val="000099"/>
                  </a:solidFill>
                  <a:latin typeface="Arial" panose="020B0604020202020204" pitchFamily="34" charset="0"/>
                </a:rPr>
                <a:t>2. Bản chất nhà nước</a:t>
              </a:r>
              <a:endParaRPr lang="en-US" altLang="vi-VN" sz="2800" b="1" dirty="0">
                <a:solidFill>
                  <a:srgbClr val="000099"/>
                </a:solidFill>
                <a:latin typeface="Arial" panose="020B0604020202020204" pitchFamily="34" charset="0"/>
              </a:endParaRPr>
            </a:p>
          </p:txBody>
        </p:sp>
        <p:sp>
          <p:nvSpPr>
            <p:cNvPr id="130081" name="AutoShape 33"/>
            <p:cNvSpPr>
              <a:spLocks noChangeArrowheads="1"/>
            </p:cNvSpPr>
            <p:nvPr/>
          </p:nvSpPr>
          <p:spPr bwMode="auto">
            <a:xfrm>
              <a:off x="1374557" y="2387601"/>
              <a:ext cx="2514600" cy="2700338"/>
            </a:xfrm>
            <a:prstGeom prst="roundRect">
              <a:avLst>
                <a:gd name="adj" fmla="val 16667"/>
              </a:avLst>
            </a:prstGeom>
            <a:ln w="9525">
              <a:solidFill>
                <a:schemeClr val="tx1"/>
              </a:solidFill>
              <a:round/>
            </a:ln>
            <a:effectLst>
              <a:outerShdw dist="107763" dir="2700000" algn="ctr" rotWithShape="0">
                <a:schemeClr val="bg2">
                  <a:alpha val="50000"/>
                </a:schemeClr>
              </a:outerShdw>
            </a:effectLst>
          </p:spPr>
          <p:style>
            <a:lnRef idx="0">
              <a:scrgbClr r="0" g="0" b="0"/>
            </a:lnRef>
            <a:fillRef idx="1003">
              <a:schemeClr val="lt1"/>
            </a:fillRef>
            <a:effectRef idx="0">
              <a:scrgbClr r="0" g="0" b="0"/>
            </a:effectRef>
            <a:fontRef idx="major"/>
          </p:style>
          <p:txBody>
            <a:bodyPr wrap="none" anchor="ctr"/>
            <a:p>
              <a:pPr marL="0" marR="0" indent="0" algn="ctr" defTabSz="914400" rtl="0" eaLnBrk="1" fontAlgn="base" latinLnBrk="0" hangingPunct="1">
                <a:lnSpc>
                  <a:spcPct val="100000"/>
                </a:lnSpc>
                <a:spcBef>
                  <a:spcPct val="0"/>
                </a:spcBef>
                <a:spcAft>
                  <a:spcPct val="0"/>
                </a:spcAft>
                <a:buClrTx/>
                <a:buSzTx/>
                <a:buFontTx/>
                <a:buNone/>
              </a:pPr>
              <a:r>
                <a:rPr kumimoji="0" sz="2400" b="1" i="1" u="none" strike="noStrike" kern="1200" cap="none" spc="0" normalizeH="0" baseline="0" noProof="1" dirty="0">
                  <a:solidFill>
                    <a:schemeClr val="tx1"/>
                  </a:solidFill>
                  <a:effectLst>
                    <a:outerShdw blurRad="38100" dist="38100" dir="2700000">
                      <a:srgbClr val="FFFFFF"/>
                    </a:outerShdw>
                  </a:effectLst>
                  <a:latin typeface="Verdana" panose="020B0604030504040204" pitchFamily="34" charset="0"/>
                  <a:ea typeface="+mj-ea"/>
                  <a:cs typeface="+mj-cs"/>
                </a:rPr>
                <a:t>Bản chất</a:t>
              </a:r>
              <a:endParaRPr kumimoji="0" sz="2400" b="1" i="1" u="none" strike="noStrike" kern="1200" cap="none" spc="0" normalizeH="0" baseline="0" noProof="1" dirty="0">
                <a:solidFill>
                  <a:schemeClr val="tx1"/>
                </a:solidFill>
                <a:effectLst>
                  <a:outerShdw blurRad="38100" dist="38100" dir="2700000">
                    <a:srgbClr val="FFFFFF"/>
                  </a:outerShdw>
                </a:effectLst>
                <a:latin typeface="Verdana" panose="020B0604030504040204" pitchFamily="34" charset="0"/>
                <a:ea typeface="+mj-ea"/>
                <a:cs typeface="+mj-cs"/>
              </a:endParaRPr>
            </a:p>
            <a:p>
              <a:pPr marL="0" marR="0" indent="0" algn="ctr" defTabSz="914400" rtl="0" eaLnBrk="1" fontAlgn="base" latinLnBrk="0" hangingPunct="1">
                <a:lnSpc>
                  <a:spcPct val="100000"/>
                </a:lnSpc>
                <a:spcBef>
                  <a:spcPct val="0"/>
                </a:spcBef>
                <a:spcAft>
                  <a:spcPct val="0"/>
                </a:spcAft>
                <a:buClrTx/>
                <a:buSzTx/>
                <a:buFontTx/>
                <a:buNone/>
              </a:pPr>
              <a:r>
                <a:rPr kumimoji="0" sz="2400" b="1" i="1" u="none" strike="noStrike" kern="1200" cap="none" spc="0" normalizeH="0" baseline="0" noProof="1" dirty="0">
                  <a:solidFill>
                    <a:schemeClr val="tx1"/>
                  </a:solidFill>
                  <a:effectLst>
                    <a:outerShdw blurRad="38100" dist="38100" dir="2700000">
                      <a:srgbClr val="FFFFFF"/>
                    </a:outerShdw>
                  </a:effectLst>
                  <a:latin typeface="Verdana" panose="020B0604030504040204" pitchFamily="34" charset="0"/>
                  <a:ea typeface="+mj-ea"/>
                  <a:cs typeface="+mj-cs"/>
                </a:rPr>
                <a:t>Giai cấp</a:t>
              </a:r>
              <a:endParaRPr kumimoji="0" sz="2400" b="1" i="1" u="none" strike="noStrike" kern="1200" cap="none" spc="0" normalizeH="0" baseline="0" noProof="1" dirty="0">
                <a:solidFill>
                  <a:schemeClr val="tx1"/>
                </a:solidFill>
                <a:effectLst>
                  <a:outerShdw blurRad="38100" dist="38100" dir="2700000">
                    <a:srgbClr val="FFFFFF"/>
                  </a:outerShdw>
                </a:effectLst>
                <a:latin typeface="Verdana" panose="020B0604030504040204" pitchFamily="34" charset="0"/>
                <a:ea typeface="+mj-ea"/>
                <a:cs typeface="+mj-cs"/>
              </a:endParaRPr>
            </a:p>
          </p:txBody>
        </p:sp>
        <p:sp>
          <p:nvSpPr>
            <p:cNvPr id="130082" name="AutoShape 34"/>
            <p:cNvSpPr>
              <a:spLocks noChangeArrowheads="1"/>
            </p:cNvSpPr>
            <p:nvPr/>
          </p:nvSpPr>
          <p:spPr bwMode="auto">
            <a:xfrm>
              <a:off x="5289332" y="2463801"/>
              <a:ext cx="2714625" cy="2633663"/>
            </a:xfrm>
            <a:prstGeom prst="roundRect">
              <a:avLst>
                <a:gd name="adj" fmla="val 16667"/>
              </a:avLst>
            </a:prstGeom>
            <a:ln w="9525">
              <a:solidFill>
                <a:schemeClr val="tx1"/>
              </a:solidFill>
              <a:round/>
            </a:ln>
            <a:effectLst>
              <a:outerShdw dist="107763" dir="2700000" algn="ctr" rotWithShape="0">
                <a:schemeClr val="bg2">
                  <a:alpha val="50000"/>
                </a:schemeClr>
              </a:outerShdw>
            </a:effectLst>
          </p:spPr>
          <p:style>
            <a:lnRef idx="0">
              <a:scrgbClr r="0" g="0" b="0"/>
            </a:lnRef>
            <a:fillRef idx="1003">
              <a:schemeClr val="lt1"/>
            </a:fillRef>
            <a:effectRef idx="0">
              <a:scrgbClr r="0" g="0" b="0"/>
            </a:effectRef>
            <a:fontRef idx="major"/>
          </p:style>
          <p:txBody>
            <a:bodyPr wrap="none" anchor="ctr"/>
            <a:p>
              <a:pPr marL="0" marR="0" indent="0" algn="ctr" defTabSz="914400" rtl="0" eaLnBrk="1" fontAlgn="base" latinLnBrk="0" hangingPunct="1">
                <a:lnSpc>
                  <a:spcPct val="100000"/>
                </a:lnSpc>
                <a:spcBef>
                  <a:spcPct val="0"/>
                </a:spcBef>
                <a:spcAft>
                  <a:spcPct val="0"/>
                </a:spcAft>
                <a:buClrTx/>
                <a:buSzTx/>
                <a:buFontTx/>
                <a:buNone/>
              </a:pPr>
              <a:r>
                <a:rPr kumimoji="0" sz="2400" b="1" i="1" u="none" strike="noStrike" kern="1200" cap="none" spc="0" normalizeH="0" baseline="0" noProof="1" dirty="0">
                  <a:solidFill>
                    <a:srgbClr val="FF0000"/>
                  </a:solidFill>
                  <a:effectLst>
                    <a:outerShdw blurRad="38100" dist="38100" dir="2700000">
                      <a:srgbClr val="000000"/>
                    </a:outerShdw>
                  </a:effectLst>
                  <a:latin typeface="Verdana" panose="020B0604030504040204" pitchFamily="34" charset="0"/>
                  <a:ea typeface="+mj-ea"/>
                  <a:cs typeface="+mj-cs"/>
                </a:rPr>
                <a:t>Bản chất </a:t>
              </a:r>
              <a:endParaRPr kumimoji="0" sz="2400" b="1" i="1" u="none" strike="noStrike" kern="1200" cap="none" spc="0" normalizeH="0" baseline="0" noProof="1" dirty="0">
                <a:solidFill>
                  <a:srgbClr val="FF0000"/>
                </a:solidFill>
                <a:effectLst>
                  <a:outerShdw blurRad="38100" dist="38100" dir="2700000">
                    <a:srgbClr val="000000"/>
                  </a:outerShdw>
                </a:effectLst>
                <a:latin typeface="Verdana" panose="020B0604030504040204" pitchFamily="34" charset="0"/>
                <a:ea typeface="+mj-ea"/>
                <a:cs typeface="+mj-cs"/>
              </a:endParaRPr>
            </a:p>
            <a:p>
              <a:pPr marL="0" marR="0" indent="0" algn="ctr" defTabSz="914400" rtl="0" eaLnBrk="1" fontAlgn="base" latinLnBrk="0" hangingPunct="1">
                <a:lnSpc>
                  <a:spcPct val="100000"/>
                </a:lnSpc>
                <a:spcBef>
                  <a:spcPct val="0"/>
                </a:spcBef>
                <a:spcAft>
                  <a:spcPct val="0"/>
                </a:spcAft>
                <a:buClrTx/>
                <a:buSzTx/>
                <a:buFontTx/>
                <a:buNone/>
              </a:pPr>
              <a:r>
                <a:rPr kumimoji="0" sz="2400" b="1" i="1" u="none" strike="noStrike" kern="1200" cap="none" spc="0" normalizeH="0" baseline="0" noProof="1" dirty="0">
                  <a:solidFill>
                    <a:srgbClr val="FF0000"/>
                  </a:solidFill>
                  <a:effectLst>
                    <a:outerShdw blurRad="38100" dist="38100" dir="2700000">
                      <a:srgbClr val="000000"/>
                    </a:outerShdw>
                  </a:effectLst>
                  <a:latin typeface="Verdana" panose="020B0604030504040204" pitchFamily="34" charset="0"/>
                  <a:ea typeface="+mj-ea"/>
                  <a:cs typeface="+mj-cs"/>
                </a:rPr>
                <a:t>Xã hội</a:t>
              </a:r>
              <a:endParaRPr kumimoji="0" sz="2400" b="1" i="1" u="none" strike="noStrike" kern="1200" cap="none" spc="0" normalizeH="0" baseline="0" noProof="1" dirty="0">
                <a:solidFill>
                  <a:srgbClr val="FF0000"/>
                </a:solidFill>
                <a:effectLst>
                  <a:outerShdw blurRad="38100" dist="38100" dir="2700000">
                    <a:srgbClr val="000000"/>
                  </a:outerShdw>
                </a:effectLst>
                <a:latin typeface="Verdana" panose="020B0604030504040204" pitchFamily="34" charset="0"/>
                <a:ea typeface="+mj-ea"/>
                <a:cs typeface="+mj-cs"/>
              </a:endParaRPr>
            </a:p>
          </p:txBody>
        </p:sp>
        <p:sp>
          <p:nvSpPr>
            <p:cNvPr id="179210" name="Freeform 10"/>
            <p:cNvSpPr/>
            <p:nvPr/>
          </p:nvSpPr>
          <p:spPr bwMode="gray">
            <a:xfrm>
              <a:off x="3508233" y="2082986"/>
              <a:ext cx="903368" cy="12415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FFBE5D"/>
                </a:gs>
              </a:gsLst>
              <a:lin ang="0" scaled="1"/>
            </a:gradFill>
            <a:ln w="0">
              <a:solidFill>
                <a:srgbClr val="66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79212" name="Freeform 12"/>
            <p:cNvSpPr/>
            <p:nvPr/>
          </p:nvSpPr>
          <p:spPr bwMode="gray">
            <a:xfrm flipH="1">
              <a:off x="4575127" y="2006776"/>
              <a:ext cx="903368" cy="12415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30085" name="Text Box 37"/>
            <p:cNvSpPr txBox="1">
              <a:spLocks noChangeArrowheads="1"/>
            </p:cNvSpPr>
            <p:nvPr/>
          </p:nvSpPr>
          <p:spPr bwMode="auto">
            <a:xfrm>
              <a:off x="3047817" y="1606674"/>
              <a:ext cx="2895858" cy="396927"/>
            </a:xfrm>
            <a:prstGeom prst="rect">
              <a:avLst/>
            </a:prstGeom>
            <a:noFill/>
            <a:ln w="9525">
              <a:noFill/>
              <a:miter lim="800000"/>
            </a:ln>
            <a:effectLst/>
          </p:spPr>
          <p:txBody>
            <a:bodyPr>
              <a:spAutoFit/>
            </a:bodyPr>
            <a:p>
              <a:pPr marR="0" defTabSz="914400">
                <a:spcBef>
                  <a:spcPct val="50000"/>
                </a:spcBef>
                <a:buClrTx/>
                <a:buSzTx/>
                <a:buFontTx/>
                <a:buNone/>
              </a:pPr>
              <a:r>
                <a:rPr kumimoji="0" sz="2000" b="1" kern="1200" cap="none" spc="0" normalizeH="0" baseline="0" noProof="1" dirty="0">
                  <a:solidFill>
                    <a:srgbClr val="FF3300"/>
                  </a:solidFill>
                  <a:effectLst>
                    <a:outerShdw blurRad="38100" dist="38100" dir="2700000">
                      <a:srgbClr val="000000"/>
                    </a:outerShdw>
                  </a:effectLst>
                  <a:latin typeface="Verdana" panose="020B0604030504040204" pitchFamily="34" charset="0"/>
                  <a:ea typeface="+mn-ea"/>
                  <a:cs typeface="+mn-cs"/>
                </a:rPr>
                <a:t>Thể hiện ở hai mặt</a:t>
              </a:r>
              <a:endParaRPr kumimoji="0" sz="2000" b="1" kern="1200" cap="none" spc="0" normalizeH="0" baseline="0" noProof="1" dirty="0">
                <a:solidFill>
                  <a:srgbClr val="FF3300"/>
                </a:solidFill>
                <a:effectLst>
                  <a:outerShdw blurRad="38100" dist="38100" dir="2700000">
                    <a:srgbClr val="000000"/>
                  </a:outerShdw>
                </a:effectLst>
                <a:latin typeface="Verdana" panose="020B0604030504040204" pitchFamily="34" charset="0"/>
                <a:ea typeface="+mn-ea"/>
                <a:cs typeface="+mn-cs"/>
              </a:endParaRPr>
            </a:p>
          </p:txBody>
        </p:sp>
        <p:sp>
          <p:nvSpPr>
            <p:cNvPr id="25612" name="Text Box 39"/>
            <p:cNvSpPr txBox="1"/>
            <p:nvPr/>
          </p:nvSpPr>
          <p:spPr>
            <a:xfrm>
              <a:off x="690882" y="5392739"/>
              <a:ext cx="8001000" cy="430887"/>
            </a:xfrm>
            <a:prstGeom prst="rect">
              <a:avLst/>
            </a:prstGeom>
            <a:noFill/>
            <a:ln w="9525">
              <a:noFill/>
            </a:ln>
          </p:spPr>
          <p:txBody>
            <a:bodyPr anchor="t" anchorCtr="0">
              <a:spAutoFit/>
            </a:bodyPr>
            <a:p>
              <a:pPr algn="ctr">
                <a:spcBef>
                  <a:spcPct val="50000"/>
                </a:spcBef>
              </a:pPr>
              <a:r>
                <a:rPr lang="en-US" altLang="vi-VN" sz="2200" b="1" i="1" dirty="0">
                  <a:solidFill>
                    <a:srgbClr val="000099"/>
                  </a:solidFill>
                  <a:latin typeface="Arial" panose="020B0604020202020204" pitchFamily="34" charset="0"/>
                </a:rPr>
                <a:t>Bản chất Nhà nước là vấn đề cơ bản của mọi thời đại</a:t>
              </a:r>
              <a:endParaRPr lang="en-US" altLang="vi-VN" sz="2200" b="1" i="1" dirty="0">
                <a:solidFill>
                  <a:srgbClr val="000099"/>
                </a:solidFill>
                <a:latin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650" name="AutoShape 2"/>
          <p:cNvSpPr/>
          <p:nvPr/>
        </p:nvSpPr>
        <p:spPr>
          <a:xfrm>
            <a:off x="7099300" y="641350"/>
            <a:ext cx="1219200" cy="990600"/>
          </a:xfrm>
          <a:prstGeom prst="sun">
            <a:avLst>
              <a:gd name="adj" fmla="val 46875"/>
            </a:avLst>
          </a:prstGeom>
          <a:solidFill>
            <a:schemeClr val="accent1"/>
          </a:solidFill>
          <a:ln w="9525" cap="flat" cmpd="sng">
            <a:solidFill>
              <a:srgbClr val="CC0066"/>
            </a:solidFill>
            <a:prstDash val="solid"/>
            <a:miter/>
            <a:headEnd type="none" w="med" len="med"/>
            <a:tailEnd type="none" w="med" len="med"/>
          </a:ln>
        </p:spPr>
        <p:txBody>
          <a:bodyPr wrap="none" anchor="ctr" anchorCtr="0"/>
          <a:p>
            <a:endParaRPr lang="" altLang="vi-VN" dirty="0">
              <a:latin typeface="Arial" panose="020B0604020202020204" pitchFamily="34" charset="0"/>
            </a:endParaRPr>
          </a:p>
        </p:txBody>
      </p:sp>
      <p:sp>
        <p:nvSpPr>
          <p:cNvPr id="22537" name="Rectangle 38"/>
          <p:cNvSpPr/>
          <p:nvPr/>
        </p:nvSpPr>
        <p:spPr>
          <a:xfrm>
            <a:off x="1295400" y="3589338"/>
            <a:ext cx="6629400" cy="830262"/>
          </a:xfrm>
          <a:prstGeom prst="rect">
            <a:avLst/>
          </a:prstGeom>
          <a:noFill/>
          <a:ln w="9525">
            <a:noFill/>
          </a:ln>
        </p:spPr>
        <p:txBody>
          <a:bodyPr anchor="t" anchorCtr="0">
            <a:spAutoFit/>
          </a:bodyPr>
          <a:p>
            <a:pPr algn="ctr" eaLnBrk="0" hangingPunct="0">
              <a:spcBef>
                <a:spcPct val="50000"/>
              </a:spcBef>
            </a:pPr>
            <a:r>
              <a:rPr lang="en-US" altLang="vi-VN" sz="2400" b="1" i="1" dirty="0">
                <a:solidFill>
                  <a:srgbClr val="FF0000"/>
                </a:solidFill>
                <a:latin typeface="Arial" panose="020B0604020202020204" pitchFamily="34" charset="0"/>
              </a:rPr>
              <a:t>Nhà nước đó của ai, do giai cấp nào lãnh đạo, phục vụ lợi ích của giai cấp nào</a:t>
            </a:r>
            <a:endParaRPr lang="en-US" altLang="vi-VN" sz="2400" b="1" i="1" dirty="0">
              <a:solidFill>
                <a:srgbClr val="FF0000"/>
              </a:solidFill>
              <a:latin typeface="Arial" panose="020B0604020202020204" pitchFamily="34" charset="0"/>
            </a:endParaRPr>
          </a:p>
        </p:txBody>
      </p:sp>
      <p:grpSp>
        <p:nvGrpSpPr>
          <p:cNvPr id="27652" name="Group 2"/>
          <p:cNvGrpSpPr/>
          <p:nvPr/>
        </p:nvGrpSpPr>
        <p:grpSpPr>
          <a:xfrm>
            <a:off x="381000" y="533400"/>
            <a:ext cx="9144000" cy="5300663"/>
            <a:chOff x="147397" y="533400"/>
            <a:chExt cx="9144000" cy="5300662"/>
          </a:xfrm>
        </p:grpSpPr>
        <p:sp>
          <p:nvSpPr>
            <p:cNvPr id="27653" name="Text Box 15"/>
            <p:cNvSpPr txBox="1"/>
            <p:nvPr/>
          </p:nvSpPr>
          <p:spPr>
            <a:xfrm>
              <a:off x="986415" y="1374081"/>
              <a:ext cx="5867400" cy="430213"/>
            </a:xfrm>
            <a:prstGeom prst="rect">
              <a:avLst/>
            </a:prstGeom>
            <a:noFill/>
            <a:ln w="9525">
              <a:noFill/>
            </a:ln>
          </p:spPr>
          <p:txBody>
            <a:bodyPr anchor="t" anchorCtr="0">
              <a:spAutoFit/>
            </a:bodyPr>
            <a:p>
              <a:pPr>
                <a:spcBef>
                  <a:spcPct val="50000"/>
                </a:spcBef>
              </a:pPr>
              <a:r>
                <a:rPr lang="en-US" altLang="vi-VN" sz="2200" b="1" dirty="0">
                  <a:latin typeface="Arial" panose="020B0604020202020204" pitchFamily="34" charset="0"/>
                </a:rPr>
                <a:t>2.1. Bản chất giai cấp</a:t>
              </a:r>
              <a:endParaRPr lang="en-US" altLang="vi-VN" sz="2200" b="1" dirty="0">
                <a:latin typeface="Arial" panose="020B0604020202020204" pitchFamily="34" charset="0"/>
              </a:endParaRPr>
            </a:p>
          </p:txBody>
        </p:sp>
        <p:grpSp>
          <p:nvGrpSpPr>
            <p:cNvPr id="27654" name="Group 33"/>
            <p:cNvGrpSpPr/>
            <p:nvPr/>
          </p:nvGrpSpPr>
          <p:grpSpPr>
            <a:xfrm>
              <a:off x="147397" y="2481262"/>
              <a:ext cx="9144000" cy="3352800"/>
              <a:chOff x="631" y="3126"/>
              <a:chExt cx="4752" cy="986"/>
            </a:xfrm>
          </p:grpSpPr>
          <p:pic>
            <p:nvPicPr>
              <p:cNvPr id="27655" name="Picture 6" descr="shadow rectangle white inner"/>
              <p:cNvPicPr>
                <a:picLocks noChangeAspect="1"/>
              </p:cNvPicPr>
              <p:nvPr/>
            </p:nvPicPr>
            <p:blipFill>
              <a:blip r:embed="rId2"/>
              <a:stretch>
                <a:fillRect/>
              </a:stretch>
            </p:blipFill>
            <p:spPr>
              <a:xfrm>
                <a:off x="631" y="3126"/>
                <a:ext cx="4752" cy="986"/>
              </a:xfrm>
              <a:prstGeom prst="rect">
                <a:avLst/>
              </a:prstGeom>
              <a:solidFill>
                <a:srgbClr val="FFFFFF"/>
              </a:solidFill>
              <a:ln w="9525">
                <a:noFill/>
              </a:ln>
            </p:spPr>
          </p:pic>
          <p:sp>
            <p:nvSpPr>
              <p:cNvPr id="21517" name="Text Box 7"/>
              <p:cNvSpPr txBox="1">
                <a:spLocks noChangeArrowheads="1"/>
              </p:cNvSpPr>
              <p:nvPr/>
            </p:nvSpPr>
            <p:spPr bwMode="auto">
              <a:xfrm>
                <a:off x="3645" y="3361"/>
                <a:ext cx="578" cy="133"/>
              </a:xfrm>
              <a:prstGeom prst="rect">
                <a:avLst/>
              </a:prstGeom>
              <a:noFill/>
              <a:ln w="9525">
                <a:noFill/>
                <a:miter lim="800000"/>
              </a:ln>
            </p:spPr>
            <p:txBody>
              <a:bodyPr>
                <a:spAutoFit/>
              </a:bodyPr>
              <a:lstStyle/>
              <a:p>
                <a:pPr marR="0" algn="ctr" defTabSz="914400">
                  <a:spcBef>
                    <a:spcPct val="50000"/>
                  </a:spcBef>
                  <a:buClrTx/>
                  <a:buSzTx/>
                  <a:buFontTx/>
                  <a:buNone/>
                  <a:defRPr/>
                </a:pPr>
                <a:endParaRPr kumimoji="0" lang="en-US" sz="2800" b="1" kern="1200" cap="none" spc="0" normalizeH="0" baseline="0" noProof="0">
                  <a:latin typeface="Arial" panose="020B0604020202020204" pitchFamily="34" charset="0"/>
                  <a:ea typeface="+mn-ea"/>
                  <a:cs typeface="Arial" panose="020B0604020202020204" pitchFamily="34" charset="0"/>
                </a:endParaRPr>
              </a:p>
            </p:txBody>
          </p:sp>
        </p:grpSp>
        <p:sp>
          <p:nvSpPr>
            <p:cNvPr id="12" name="TextBox 11"/>
            <p:cNvSpPr txBox="1"/>
            <p:nvPr/>
          </p:nvSpPr>
          <p:spPr>
            <a:xfrm>
              <a:off x="458547" y="1958975"/>
              <a:ext cx="2209800" cy="523875"/>
            </a:xfrm>
            <a:prstGeom prst="rect">
              <a:avLst/>
            </a:prstGeom>
            <a:noFill/>
            <a:effectLst>
              <a:outerShdw blurRad="50800" dist="38100" dir="8100000" algn="tr" rotWithShape="0">
                <a:prstClr val="black">
                  <a:alpha val="40000"/>
                </a:prstClr>
              </a:outerShdw>
            </a:effectLst>
          </p:spPr>
          <p:txBody>
            <a:bodyPr>
              <a:spAutoFit/>
            </a:bodyPr>
            <a:p>
              <a:pPr marR="0" defTabSz="914400">
                <a:buClrTx/>
                <a:buSzTx/>
                <a:buFontTx/>
                <a:buNone/>
              </a:pPr>
              <a:r>
                <a:rPr kumimoji="0" sz="2800" kern="1200" cap="none" spc="0" normalizeH="0" baseline="0" noProof="1" dirty="0">
                  <a:latin typeface="Arial" panose="020B0604020202020204" pitchFamily="34" charset="0"/>
                  <a:ea typeface="+mn-ea"/>
                  <a:cs typeface="+mn-cs"/>
                </a:rPr>
                <a:t>Thể hiện</a:t>
              </a:r>
              <a:endParaRPr kumimoji="0" lang="en-US" altLang="x-none" sz="2800" kern="1200" cap="none" spc="0" normalizeH="0" baseline="0" noProof="1" dirty="0">
                <a:latin typeface="Arial" panose="020B0604020202020204" pitchFamily="34" charset="0"/>
                <a:ea typeface="+mn-ea"/>
                <a:cs typeface="+mn-cs"/>
              </a:endParaRPr>
            </a:p>
          </p:txBody>
        </p:sp>
        <p:sp>
          <p:nvSpPr>
            <p:cNvPr id="15" name="Freeform 12"/>
            <p:cNvSpPr/>
            <p:nvPr/>
          </p:nvSpPr>
          <p:spPr bwMode="gray">
            <a:xfrm flipH="1">
              <a:off x="306147" y="2133600"/>
              <a:ext cx="681038" cy="17668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7659" name="Text Box 7"/>
            <p:cNvSpPr txBox="1"/>
            <p:nvPr/>
          </p:nvSpPr>
          <p:spPr>
            <a:xfrm>
              <a:off x="457200" y="533400"/>
              <a:ext cx="7467600" cy="519113"/>
            </a:xfrm>
            <a:prstGeom prst="rect">
              <a:avLst/>
            </a:prstGeom>
            <a:noFill/>
            <a:ln w="9525">
              <a:noFill/>
            </a:ln>
          </p:spPr>
          <p:txBody>
            <a:bodyPr anchor="t" anchorCtr="0">
              <a:spAutoFit/>
            </a:bodyPr>
            <a:p>
              <a:pPr algn="ctr">
                <a:spcBef>
                  <a:spcPct val="50000"/>
                </a:spcBef>
              </a:pPr>
              <a:r>
                <a:rPr lang="en-US" altLang="vi-VN" sz="2800" b="1" dirty="0">
                  <a:solidFill>
                    <a:srgbClr val="000099"/>
                  </a:solidFill>
                  <a:latin typeface="Arial" panose="020B0604020202020204" pitchFamily="34" charset="0"/>
                </a:rPr>
                <a:t>2. Bản chất nhà nước</a:t>
              </a:r>
              <a:endParaRPr lang="en-US" altLang="vi-VN" sz="2800" b="1" dirty="0">
                <a:solidFill>
                  <a:srgbClr val="000099"/>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537"/>
                                        </p:tgtEl>
                                        <p:attrNameLst>
                                          <p:attrName>style.visibility</p:attrName>
                                        </p:attrNameLst>
                                      </p:cBhvr>
                                      <p:to>
                                        <p:strVal val="visible"/>
                                      </p:to>
                                    </p:set>
                                    <p:anim calcmode="lin" valueType="num">
                                      <p:cBhvr additive="base">
                                        <p:cTn id="7" dur="500" fill="hold"/>
                                        <p:tgtEl>
                                          <p:spTgt spid="22537"/>
                                        </p:tgtEl>
                                        <p:attrNameLst>
                                          <p:attrName>ppt_x</p:attrName>
                                        </p:attrNameLst>
                                      </p:cBhvr>
                                      <p:tavLst>
                                        <p:tav tm="0">
                                          <p:val>
                                            <p:strVal val="#ppt_x"/>
                                          </p:val>
                                        </p:tav>
                                        <p:tav tm="100000">
                                          <p:val>
                                            <p:strVal val="#ppt_x"/>
                                          </p:val>
                                        </p:tav>
                                      </p:tavLst>
                                    </p:anim>
                                    <p:anim calcmode="lin" valueType="num">
                                      <p:cBhvr additive="base">
                                        <p:cTn id="8"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1986" name="AutoShape 2"/>
          <p:cNvSpPr>
            <a:spLocks noChangeArrowheads="1"/>
          </p:cNvSpPr>
          <p:nvPr/>
        </p:nvSpPr>
        <p:spPr bwMode="gray">
          <a:xfrm flipH="1">
            <a:off x="990600" y="2057400"/>
            <a:ext cx="7239000" cy="3852863"/>
          </a:xfrm>
          <a:prstGeom prst="roundRect">
            <a:avLst>
              <a:gd name="adj" fmla="val 6968"/>
            </a:avLst>
          </a:prstGeom>
          <a:gradFill rotWithShape="1">
            <a:gsLst>
              <a:gs pos="0">
                <a:schemeClr val="accent1"/>
              </a:gs>
              <a:gs pos="100000">
                <a:schemeClr val="accent1">
                  <a:gamma/>
                  <a:shade val="46275"/>
                  <a:invGamma/>
                </a:schemeClr>
              </a:gs>
            </a:gsLst>
            <a:lin ang="5400000" scaled="1"/>
          </a:gradFill>
          <a:ln w="19050">
            <a:solidFill>
              <a:srgbClr val="333333"/>
            </a:solidFill>
            <a:round/>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2100" name="AutoShape 116"/>
          <p:cNvSpPr/>
          <p:nvPr/>
        </p:nvSpPr>
        <p:spPr>
          <a:xfrm>
            <a:off x="3224213" y="2459038"/>
            <a:ext cx="4818062" cy="3048000"/>
          </a:xfrm>
          <a:prstGeom prst="roundRect">
            <a:avLst>
              <a:gd name="adj" fmla="val 10486"/>
            </a:avLst>
          </a:prstGeom>
          <a:solidFill>
            <a:srgbClr val="F8F8F8"/>
          </a:solidFill>
          <a:ln w="9525">
            <a:noFill/>
          </a:ln>
        </p:spPr>
        <p:txBody>
          <a:bodyPr wrap="none" anchor="ctr" anchorCtr="0"/>
          <a:p>
            <a:pPr eaLnBrk="0" hangingPunct="0"/>
            <a:endParaRPr lang="vi-VN" altLang="vi-VN" dirty="0">
              <a:latin typeface="Arial" panose="020B0604020202020204" pitchFamily="34" charset="0"/>
            </a:endParaRPr>
          </a:p>
        </p:txBody>
      </p:sp>
      <p:pic>
        <p:nvPicPr>
          <p:cNvPr id="42225" name="Picture 241"/>
          <p:cNvPicPr>
            <a:picLocks noChangeAspect="1" noChangeArrowheads="1"/>
          </p:cNvPicPr>
          <p:nvPr/>
        </p:nvPicPr>
        <p:blipFill>
          <a:blip r:embed="rId2"/>
          <a:srcRect/>
          <a:stretch>
            <a:fillRect/>
          </a:stretch>
        </p:blipFill>
        <p:spPr bwMode="auto">
          <a:xfrm>
            <a:off x="1114917" y="2514600"/>
            <a:ext cx="1918013" cy="276154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1" name="TextBox 20"/>
          <p:cNvSpPr txBox="1"/>
          <p:nvPr/>
        </p:nvSpPr>
        <p:spPr>
          <a:xfrm>
            <a:off x="3444875" y="2690813"/>
            <a:ext cx="4376738" cy="2586037"/>
          </a:xfrm>
          <a:prstGeom prst="rect">
            <a:avLst/>
          </a:prstGeom>
          <a:noFill/>
          <a:ln w="9525">
            <a:noFill/>
          </a:ln>
        </p:spPr>
        <p:txBody>
          <a:bodyPr anchor="t" anchorCtr="0">
            <a:spAutoFit/>
          </a:bodyPr>
          <a:p>
            <a:pPr algn="just" eaLnBrk="0" hangingPunct="0"/>
            <a:r>
              <a:rPr lang="en-US" altLang="vi-VN" sz="2700" dirty="0">
                <a:latin typeface="Arial" panose="020B0604020202020204" pitchFamily="34" charset="0"/>
              </a:rPr>
              <a:t>Nhà nước là công cụ bảo vệ các giai tầng trong xã hội, mà chủ yếu là giai cấp thống trị, thực hiện các mục đích mà giai cấp thống trị đề ra.</a:t>
            </a:r>
            <a:endParaRPr lang="vi-VN" altLang="vi-VN" sz="2700" dirty="0">
              <a:latin typeface="Arial" panose="020B0604020202020204" pitchFamily="34" charset="0"/>
            </a:endParaRPr>
          </a:p>
        </p:txBody>
      </p:sp>
      <p:sp>
        <p:nvSpPr>
          <p:cNvPr id="27" name="Text Box 15"/>
          <p:cNvSpPr txBox="1"/>
          <p:nvPr/>
        </p:nvSpPr>
        <p:spPr>
          <a:xfrm>
            <a:off x="2252663" y="609600"/>
            <a:ext cx="5029200" cy="1092200"/>
          </a:xfrm>
          <a:prstGeom prst="rect">
            <a:avLst/>
          </a:prstGeom>
          <a:blipFill rotWithShape="1">
            <a:blip r:embed="rId3"/>
            <a:stretch>
              <a:fillRect/>
            </a:stretch>
          </a:blipFill>
          <a:ln w="9525">
            <a:noFill/>
          </a:ln>
        </p:spPr>
        <p:txBody>
          <a:bodyPr anchor="t" anchorCtr="0">
            <a:spAutoFit/>
          </a:bodyPr>
          <a:p>
            <a:pPr>
              <a:spcBef>
                <a:spcPct val="50000"/>
              </a:spcBef>
              <a:spcAft>
                <a:spcPts val="1200"/>
              </a:spcAft>
            </a:pPr>
            <a:r>
              <a:rPr lang="en-US" altLang="vi-VN" sz="2200" b="1" i="1" dirty="0">
                <a:latin typeface="Arial" panose="020B0604020202020204" pitchFamily="34" charset="0"/>
              </a:rPr>
              <a:t>               </a:t>
            </a:r>
            <a:endParaRPr lang="en-US" altLang="vi-VN" sz="2200" b="1" i="1" dirty="0">
              <a:latin typeface="Arial" panose="020B0604020202020204" pitchFamily="34" charset="0"/>
            </a:endParaRPr>
          </a:p>
          <a:p>
            <a:pPr>
              <a:spcBef>
                <a:spcPct val="50000"/>
              </a:spcBef>
              <a:spcAft>
                <a:spcPts val="1200"/>
              </a:spcAft>
            </a:pPr>
            <a:r>
              <a:rPr lang="en-US" altLang="vi-VN" sz="2200" b="1" i="1" dirty="0">
                <a:solidFill>
                  <a:schemeClr val="bg1"/>
                </a:solidFill>
                <a:latin typeface="Arial" panose="020B0604020202020204" pitchFamily="34" charset="0"/>
              </a:rPr>
              <a:t>     1.1. Bản chất giai cấp</a:t>
            </a:r>
            <a:endParaRPr lang="en-US" altLang="vi-VN" sz="2200" b="1" i="1" dirty="0">
              <a:solidFill>
                <a:schemeClr val="bg1"/>
              </a:solidFill>
              <a:latin typeface="Arial" panose="020B0604020202020204" pitchFamily="34" charset="0"/>
            </a:endParaRPr>
          </a:p>
        </p:txBody>
      </p:sp>
      <p:sp>
        <p:nvSpPr>
          <p:cNvPr id="29" name="TextBox 28"/>
          <p:cNvSpPr txBox="1"/>
          <p:nvPr/>
        </p:nvSpPr>
        <p:spPr>
          <a:xfrm>
            <a:off x="3103563" y="939800"/>
            <a:ext cx="3467100" cy="431800"/>
          </a:xfrm>
          <a:prstGeom prst="rect">
            <a:avLst/>
          </a:prstGeom>
          <a:noFill/>
          <a:ln w="9525">
            <a:noFill/>
          </a:ln>
        </p:spPr>
        <p:txBody>
          <a:bodyPr anchor="t" anchorCtr="0">
            <a:spAutoFit/>
          </a:bodyPr>
          <a:p>
            <a:pPr eaLnBrk="0" hangingPunct="0"/>
            <a:r>
              <a:rPr lang="en-US" altLang="vi-VN" sz="2200" b="1" i="1" dirty="0">
                <a:latin typeface="Arial" panose="020B0604020202020204" pitchFamily="34" charset="0"/>
              </a:rPr>
              <a:t>1.1. Bản chất giai cấp</a:t>
            </a:r>
            <a:endParaRPr lang="vi-VN" altLang="vi-VN" sz="2200" dirty="0">
              <a:latin typeface="Arial" panose="020B0604020202020204" pitchFamily="34" charset="0"/>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80">
                                          <p:stCondLst>
                                            <p:cond delay="0"/>
                                          </p:stCondLst>
                                        </p:cTn>
                                        <p:tgtEl>
                                          <p:spTgt spid="29"/>
                                        </p:tgtEl>
                                      </p:cBhvr>
                                    </p:animEffect>
                                    <p:anim calcmode="lin" valueType="num">
                                      <p:cBhvr>
                                        <p:cTn id="11"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29"/>
                                        </p:tgtEl>
                                        <p:attrNameLst>
                                          <p:attrName>ppt_y</p:attrName>
                                        </p:attrNameLst>
                                      </p:cBhvr>
                                      <p:tavLst>
                                        <p:tav tm="0" fmla="#ppt_y-sin(pi*$)/3">
                                          <p:val>
                                            <p:fltVal val="0.500000"/>
                                          </p:val>
                                        </p:tav>
                                        <p:tav tm="100000">
                                          <p:val>
                                            <p:fltVal val="1.000000"/>
                                          </p:val>
                                        </p:tav>
                                      </p:tavLst>
                                    </p:anim>
                                    <p:anim calcmode="lin" valueType="num">
                                      <p:cBhvr>
                                        <p:cTn id="13" dur="664" tmFilter="0, 0; 0.125,0.2665; 0.25,0.4; 0.375,0.465; 0.5,0.5;  0.625,0.535; 0.75,0.6; 0.875,0.7335; 1,1">
                                          <p:stCondLst>
                                            <p:cond delay="664"/>
                                          </p:stCondLst>
                                        </p:cTn>
                                        <p:tgtEl>
                                          <p:spTgt spid="29"/>
                                        </p:tgtEl>
                                        <p:attrNameLst>
                                          <p:attrName>ppt_y</p:attrName>
                                        </p:attrNameLst>
                                      </p:cBhvr>
                                      <p:tavLst>
                                        <p:tav tm="0" fmla="#ppt_y-sin(pi*$)/9">
                                          <p:val>
                                            <p:fltVal val="0.000000"/>
                                          </p:val>
                                        </p:tav>
                                        <p:tav tm="100000">
                                          <p:val>
                                            <p:fltVal val="1.000000"/>
                                          </p:val>
                                        </p:tav>
                                      </p:tavLst>
                                    </p:anim>
                                    <p:anim calcmode="lin" valueType="num">
                                      <p:cBhvr>
                                        <p:cTn id="14" dur="332" tmFilter="0, 0; 0.125,0.2665; 0.25,0.4; 0.375,0.465; 0.5,0.5;  0.625,0.535; 0.75,0.6; 0.875,0.7335; 1,1">
                                          <p:stCondLst>
                                            <p:cond delay="1324"/>
                                          </p:stCondLst>
                                        </p:cTn>
                                        <p:tgtEl>
                                          <p:spTgt spid="29"/>
                                        </p:tgtEl>
                                        <p:attrNameLst>
                                          <p:attrName>ppt_y</p:attrName>
                                        </p:attrNameLst>
                                      </p:cBhvr>
                                      <p:tavLst>
                                        <p:tav tm="0" fmla="#ppt_y-sin(pi*$)/27">
                                          <p:val>
                                            <p:fltVal val="0.000000"/>
                                          </p:val>
                                        </p:tav>
                                        <p:tav tm="100000">
                                          <p:val>
                                            <p:fltVal val="1.000000"/>
                                          </p:val>
                                        </p:tav>
                                      </p:tavLst>
                                    </p:anim>
                                    <p:anim calcmode="lin" valueType="num">
                                      <p:cBhvr>
                                        <p:cTn id="15" dur="164" tmFilter="0, 0; 0.125,0.2665; 0.25,0.4; 0.375,0.465; 0.5,0.5;  0.625,0.535; 0.75,0.6; 0.875,0.7335; 1,1">
                                          <p:stCondLst>
                                            <p:cond delay="1656"/>
                                          </p:stCondLst>
                                        </p:cTn>
                                        <p:tgtEl>
                                          <p:spTgt spid="29"/>
                                        </p:tgtEl>
                                        <p:attrNameLst>
                                          <p:attrName>ppt_y</p:attrName>
                                        </p:attrNameLst>
                                      </p:cBhvr>
                                      <p:tavLst>
                                        <p:tav tm="0" fmla="#ppt_y-sin(pi*$)/81">
                                          <p:val>
                                            <p:fltVal val="0.000000"/>
                                          </p:val>
                                        </p:tav>
                                        <p:tav tm="100000">
                                          <p:val>
                                            <p:fltVal val="1.000000"/>
                                          </p:val>
                                        </p:tav>
                                      </p:tavLst>
                                    </p:anim>
                                    <p:animScale>
                                      <p:cBhvr>
                                        <p:cTn id="16" dur="26">
                                          <p:stCondLst>
                                            <p:cond delay="650"/>
                                          </p:stCondLst>
                                        </p:cTn>
                                        <p:tgtEl>
                                          <p:spTgt spid="29"/>
                                        </p:tgtEl>
                                      </p:cBhvr>
                                      <p:to x="100000" y="60000"/>
                                    </p:animScale>
                                    <p:animScale>
                                      <p:cBhvr>
                                        <p:cTn id="17" dur="166" decel="50000">
                                          <p:stCondLst>
                                            <p:cond delay="676"/>
                                          </p:stCondLst>
                                        </p:cTn>
                                        <p:tgtEl>
                                          <p:spTgt spid="29"/>
                                        </p:tgtEl>
                                      </p:cBhvr>
                                      <p:to x="100000" y="100000"/>
                                    </p:animScale>
                                    <p:animScale>
                                      <p:cBhvr>
                                        <p:cTn id="18" dur="26">
                                          <p:stCondLst>
                                            <p:cond delay="1312"/>
                                          </p:stCondLst>
                                        </p:cTn>
                                        <p:tgtEl>
                                          <p:spTgt spid="29"/>
                                        </p:tgtEl>
                                      </p:cBhvr>
                                      <p:to x="100000" y="80000"/>
                                    </p:animScale>
                                    <p:animScale>
                                      <p:cBhvr>
                                        <p:cTn id="19" dur="166" decel="50000">
                                          <p:stCondLst>
                                            <p:cond delay="1338"/>
                                          </p:stCondLst>
                                        </p:cTn>
                                        <p:tgtEl>
                                          <p:spTgt spid="29"/>
                                        </p:tgtEl>
                                      </p:cBhvr>
                                      <p:to x="100000" y="100000"/>
                                    </p:animScale>
                                    <p:animScale>
                                      <p:cBhvr>
                                        <p:cTn id="20" dur="26">
                                          <p:stCondLst>
                                            <p:cond delay="1642"/>
                                          </p:stCondLst>
                                        </p:cTn>
                                        <p:tgtEl>
                                          <p:spTgt spid="29"/>
                                        </p:tgtEl>
                                      </p:cBhvr>
                                      <p:to x="100000" y="90000"/>
                                    </p:animScale>
                                    <p:animScale>
                                      <p:cBhvr>
                                        <p:cTn id="21" dur="166" decel="50000">
                                          <p:stCondLst>
                                            <p:cond delay="1668"/>
                                          </p:stCondLst>
                                        </p:cTn>
                                        <p:tgtEl>
                                          <p:spTgt spid="29"/>
                                        </p:tgtEl>
                                      </p:cBhvr>
                                      <p:to x="100000" y="100000"/>
                                    </p:animScale>
                                    <p:animScale>
                                      <p:cBhvr>
                                        <p:cTn id="22" dur="26">
                                          <p:stCondLst>
                                            <p:cond delay="1808"/>
                                          </p:stCondLst>
                                        </p:cTn>
                                        <p:tgtEl>
                                          <p:spTgt spid="29"/>
                                        </p:tgtEl>
                                      </p:cBhvr>
                                      <p:to x="100000" y="95000"/>
                                    </p:animScale>
                                    <p:animScale>
                                      <p:cBhvr>
                                        <p:cTn id="23" dur="166" decel="50000">
                                          <p:stCondLst>
                                            <p:cond delay="1834"/>
                                          </p:stCondLst>
                                        </p:cTn>
                                        <p:tgtEl>
                                          <p:spTgt spid="29"/>
                                        </p:tgtEl>
                                      </p:cBhvr>
                                      <p:to x="100000" y="100000"/>
                                    </p:animScale>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1986"/>
                                        </p:tgtEl>
                                        <p:attrNameLst>
                                          <p:attrName>style.visibility</p:attrName>
                                        </p:attrNameLst>
                                      </p:cBhvr>
                                      <p:to>
                                        <p:strVal val="visible"/>
                                      </p:to>
                                    </p:set>
                                    <p:animEffect transition="in" filter="wipe(down)">
                                      <p:cBhvr>
                                        <p:cTn id="28" dur="500"/>
                                        <p:tgtEl>
                                          <p:spTgt spid="41986"/>
                                        </p:tgtEl>
                                      </p:cBhvr>
                                    </p:animEffect>
                                  </p:childTnLst>
                                </p:cTn>
                              </p:par>
                              <p:par>
                                <p:cTn id="29" presetID="22" presetClass="entr" presetSubtype="4" fill="hold" nodeType="withEffect">
                                  <p:stCondLst>
                                    <p:cond delay="0"/>
                                  </p:stCondLst>
                                  <p:childTnLst>
                                    <p:set>
                                      <p:cBhvr>
                                        <p:cTn id="30" dur="1" fill="hold">
                                          <p:stCondLst>
                                            <p:cond delay="0"/>
                                          </p:stCondLst>
                                        </p:cTn>
                                        <p:tgtEl>
                                          <p:spTgt spid="42225"/>
                                        </p:tgtEl>
                                        <p:attrNameLst>
                                          <p:attrName>style.visibility</p:attrName>
                                        </p:attrNameLst>
                                      </p:cBhvr>
                                      <p:to>
                                        <p:strVal val="visible"/>
                                      </p:to>
                                    </p:set>
                                    <p:animEffect transition="in" filter="wipe(down)">
                                      <p:cBhvr>
                                        <p:cTn id="31" dur="500"/>
                                        <p:tgtEl>
                                          <p:spTgt spid="422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100"/>
                                        </p:tgtEl>
                                        <p:attrNameLst>
                                          <p:attrName>style.visibility</p:attrName>
                                        </p:attrNameLst>
                                      </p:cBhvr>
                                      <p:to>
                                        <p:strVal val="visible"/>
                                      </p:to>
                                    </p:set>
                                    <p:animEffect transition="in" filter="wipe(down)">
                                      <p:cBhvr>
                                        <p:cTn id="34" dur="500"/>
                                        <p:tgtEl>
                                          <p:spTgt spid="4210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2100" grpId="0" animBg="1"/>
      <p:bldP spid="21" grpId="0"/>
      <p:bldP spid="27"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p:grpSp>
        <p:nvGrpSpPr>
          <p:cNvPr id="13365" name="Group 53"/>
          <p:cNvGrpSpPr/>
          <p:nvPr/>
        </p:nvGrpSpPr>
        <p:grpSpPr>
          <a:xfrm>
            <a:off x="2139950" y="4121150"/>
            <a:ext cx="5056188" cy="923925"/>
            <a:chOff x="1267" y="2532"/>
            <a:chExt cx="3185" cy="582"/>
          </a:xfrm>
        </p:grpSpPr>
        <p:sp>
          <p:nvSpPr>
            <p:cNvPr id="13366" name="AutoShape 54"/>
            <p:cNvSpPr>
              <a:spLocks noChangeArrowheads="1"/>
            </p:cNvSpPr>
            <p:nvPr/>
          </p:nvSpPr>
          <p:spPr bwMode="gray">
            <a:xfrm>
              <a:off x="1267" y="2532"/>
              <a:ext cx="3185" cy="582"/>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24" name="Line 55"/>
            <p:cNvSpPr/>
            <p:nvPr/>
          </p:nvSpPr>
          <p:spPr>
            <a:xfrm>
              <a:off x="1412" y="3111"/>
              <a:ext cx="2950" cy="0"/>
            </a:xfrm>
            <a:prstGeom prst="line">
              <a:avLst/>
            </a:prstGeom>
            <a:ln w="3175" cap="flat" cmpd="sng">
              <a:solidFill>
                <a:srgbClr val="FFFFFF">
                  <a:alpha val="14902"/>
                </a:srgbClr>
              </a:solidFill>
              <a:prstDash val="solid"/>
              <a:round/>
              <a:headEnd type="none" w="med" len="med"/>
              <a:tailEnd type="none" w="med" len="med"/>
            </a:ln>
          </p:spPr>
        </p:sp>
        <p:sp>
          <p:nvSpPr>
            <p:cNvPr id="30725" name="Line 56"/>
            <p:cNvSpPr/>
            <p:nvPr/>
          </p:nvSpPr>
          <p:spPr>
            <a:xfrm>
              <a:off x="1418" y="2532"/>
              <a:ext cx="2950" cy="0"/>
            </a:xfrm>
            <a:prstGeom prst="line">
              <a:avLst/>
            </a:prstGeom>
            <a:ln w="3175" cap="flat" cmpd="sng">
              <a:solidFill>
                <a:srgbClr val="FFFFFF">
                  <a:alpha val="25098"/>
                </a:srgbClr>
              </a:solidFill>
              <a:prstDash val="solid"/>
              <a:round/>
              <a:headEnd type="none" w="med" len="med"/>
              <a:tailEnd type="none" w="med" len="med"/>
            </a:ln>
          </p:spPr>
        </p:sp>
      </p:grpSp>
      <p:grpSp>
        <p:nvGrpSpPr>
          <p:cNvPr id="13373" name="Group 61"/>
          <p:cNvGrpSpPr/>
          <p:nvPr/>
        </p:nvGrpSpPr>
        <p:grpSpPr>
          <a:xfrm>
            <a:off x="2214563" y="2930525"/>
            <a:ext cx="5084762" cy="923925"/>
            <a:chOff x="1314" y="1782"/>
            <a:chExt cx="3203" cy="582"/>
          </a:xfrm>
        </p:grpSpPr>
        <p:sp>
          <p:nvSpPr>
            <p:cNvPr id="13374" name="AutoShape 62"/>
            <p:cNvSpPr>
              <a:spLocks noChangeArrowheads="1"/>
            </p:cNvSpPr>
            <p:nvPr/>
          </p:nvSpPr>
          <p:spPr bwMode="gray">
            <a:xfrm>
              <a:off x="1314" y="1782"/>
              <a:ext cx="3203" cy="582"/>
            </a:xfrm>
            <a:prstGeom prst="roundRect">
              <a:avLst>
                <a:gd name="adj" fmla="val 16667"/>
              </a:avLst>
            </a:prstGeom>
            <a:gradFill rotWithShape="1">
              <a:gsLst>
                <a:gs pos="0">
                  <a:schemeClr val="accent1">
                    <a:gamma/>
                    <a:shade val="66275"/>
                    <a:invGamma/>
                  </a:schemeClr>
                </a:gs>
                <a:gs pos="100000">
                  <a:schemeClr val="accent1"/>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28" name="Line 63"/>
            <p:cNvSpPr/>
            <p:nvPr/>
          </p:nvSpPr>
          <p:spPr>
            <a:xfrm>
              <a:off x="1418" y="2361"/>
              <a:ext cx="2950" cy="0"/>
            </a:xfrm>
            <a:prstGeom prst="line">
              <a:avLst/>
            </a:prstGeom>
            <a:ln w="3175" cap="flat" cmpd="sng">
              <a:solidFill>
                <a:srgbClr val="FFFFFF">
                  <a:alpha val="14902"/>
                </a:srgbClr>
              </a:solidFill>
              <a:prstDash val="solid"/>
              <a:round/>
              <a:headEnd type="none" w="med" len="med"/>
              <a:tailEnd type="none" w="med" len="med"/>
            </a:ln>
          </p:spPr>
        </p:sp>
        <p:sp>
          <p:nvSpPr>
            <p:cNvPr id="30729" name="Line 64"/>
            <p:cNvSpPr/>
            <p:nvPr/>
          </p:nvSpPr>
          <p:spPr>
            <a:xfrm>
              <a:off x="1392" y="1784"/>
              <a:ext cx="2950" cy="0"/>
            </a:xfrm>
            <a:prstGeom prst="line">
              <a:avLst/>
            </a:prstGeom>
            <a:ln w="3175" cap="flat" cmpd="sng">
              <a:solidFill>
                <a:srgbClr val="FFFFFF">
                  <a:alpha val="14902"/>
                </a:srgbClr>
              </a:solidFill>
              <a:prstDash val="solid"/>
              <a:round/>
              <a:headEnd type="none" w="med" len="med"/>
              <a:tailEnd type="none" w="med" len="med"/>
            </a:ln>
          </p:spPr>
        </p:sp>
      </p:grpSp>
      <p:grpSp>
        <p:nvGrpSpPr>
          <p:cNvPr id="13377" name="Group 65"/>
          <p:cNvGrpSpPr/>
          <p:nvPr/>
        </p:nvGrpSpPr>
        <p:grpSpPr>
          <a:xfrm>
            <a:off x="2120900" y="1768475"/>
            <a:ext cx="5027613" cy="923925"/>
            <a:chOff x="1255" y="1050"/>
            <a:chExt cx="3167" cy="582"/>
          </a:xfrm>
        </p:grpSpPr>
        <p:sp>
          <p:nvSpPr>
            <p:cNvPr id="13378" name="AutoShape 66"/>
            <p:cNvSpPr>
              <a:spLocks noChangeArrowheads="1"/>
            </p:cNvSpPr>
            <p:nvPr/>
          </p:nvSpPr>
          <p:spPr bwMode="gray">
            <a:xfrm>
              <a:off x="1255" y="1050"/>
              <a:ext cx="3167" cy="582"/>
            </a:xfrm>
            <a:prstGeom prst="roundRect">
              <a:avLst>
                <a:gd name="adj" fmla="val 16667"/>
              </a:avLst>
            </a:prstGeom>
            <a:gradFill rotWithShape="1">
              <a:gsLst>
                <a:gs pos="0">
                  <a:schemeClr val="folHlink"/>
                </a:gs>
                <a:gs pos="100000">
                  <a:schemeClr val="fo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folHlink"/>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32" name="Line 67"/>
            <p:cNvSpPr/>
            <p:nvPr/>
          </p:nvSpPr>
          <p:spPr>
            <a:xfrm>
              <a:off x="1392" y="1632"/>
              <a:ext cx="2950" cy="0"/>
            </a:xfrm>
            <a:prstGeom prst="line">
              <a:avLst/>
            </a:prstGeom>
            <a:ln w="3175" cap="flat" cmpd="sng">
              <a:solidFill>
                <a:srgbClr val="FFFFFF">
                  <a:alpha val="14902"/>
                </a:srgbClr>
              </a:solidFill>
              <a:prstDash val="solid"/>
              <a:round/>
              <a:headEnd type="none" w="med" len="med"/>
              <a:tailEnd type="none" w="med" len="med"/>
            </a:ln>
          </p:spPr>
        </p:sp>
        <p:sp>
          <p:nvSpPr>
            <p:cNvPr id="30733" name="Line 68"/>
            <p:cNvSpPr/>
            <p:nvPr/>
          </p:nvSpPr>
          <p:spPr>
            <a:xfrm>
              <a:off x="1392" y="1052"/>
              <a:ext cx="2950" cy="0"/>
            </a:xfrm>
            <a:prstGeom prst="line">
              <a:avLst/>
            </a:prstGeom>
            <a:ln w="3175" cap="flat" cmpd="sng">
              <a:solidFill>
                <a:srgbClr val="FFFFFF">
                  <a:alpha val="25098"/>
                </a:srgbClr>
              </a:solidFill>
              <a:prstDash val="solid"/>
              <a:round/>
              <a:headEnd type="none" w="med" len="med"/>
              <a:tailEnd type="none" w="med" len="med"/>
            </a:ln>
          </p:spPr>
        </p:sp>
      </p:grpSp>
      <p:sp>
        <p:nvSpPr>
          <p:cNvPr id="13381" name="Text Box 4"/>
          <p:cNvSpPr txBox="1"/>
          <p:nvPr/>
        </p:nvSpPr>
        <p:spPr>
          <a:xfrm>
            <a:off x="2428875" y="1930400"/>
            <a:ext cx="4570413" cy="646113"/>
          </a:xfrm>
          <a:prstGeom prst="rect">
            <a:avLst/>
          </a:prstGeom>
          <a:noFill/>
          <a:ln w="9525">
            <a:noFill/>
          </a:ln>
        </p:spPr>
        <p:txBody>
          <a:bodyPr anchor="t" anchorCtr="0">
            <a:spAutoFit/>
          </a:bodyPr>
          <a:p>
            <a:pPr algn="ctr" eaLnBrk="0" hangingPunct="0"/>
            <a:r>
              <a:rPr lang="vi-VN" altLang="en-US" dirty="0">
                <a:solidFill>
                  <a:schemeClr val="bg1"/>
                </a:solidFill>
                <a:latin typeface="Arial" panose="020B0604020202020204" pitchFamily="34" charset="0"/>
              </a:rPr>
              <a:t>Nhà nước là bộ máy cưỡng chế đặc biệt nằm trong tay giai cấp cầm quyền</a:t>
            </a:r>
            <a:endParaRPr lang="en-US" altLang="en-US" sz="1600" dirty="0">
              <a:solidFill>
                <a:schemeClr val="bg1"/>
              </a:solidFill>
              <a:latin typeface="Arial" panose="020B0604020202020204" pitchFamily="34" charset="0"/>
            </a:endParaRPr>
          </a:p>
        </p:txBody>
      </p:sp>
      <p:sp>
        <p:nvSpPr>
          <p:cNvPr id="13382" name="Text Box 11"/>
          <p:cNvSpPr txBox="1"/>
          <p:nvPr/>
        </p:nvSpPr>
        <p:spPr>
          <a:xfrm>
            <a:off x="2387600" y="3076575"/>
            <a:ext cx="4570413" cy="646113"/>
          </a:xfrm>
          <a:prstGeom prst="rect">
            <a:avLst/>
          </a:prstGeom>
          <a:noFill/>
          <a:ln w="9525">
            <a:noFill/>
          </a:ln>
        </p:spPr>
        <p:txBody>
          <a:bodyPr anchor="t" anchorCtr="0">
            <a:spAutoFit/>
          </a:bodyPr>
          <a:p>
            <a:pPr eaLnBrk="0" hangingPunct="0"/>
            <a:r>
              <a:rPr lang="vi-VN" altLang="en-US" dirty="0">
                <a:solidFill>
                  <a:schemeClr val="bg1"/>
                </a:solidFill>
                <a:latin typeface="Arial" panose="020B0604020202020204" pitchFamily="34" charset="0"/>
              </a:rPr>
              <a:t>Nhà nước là công cụ để bảo vệ lợi ích của giai cấp cầm quyền.</a:t>
            </a:r>
            <a:endParaRPr lang="en-US" altLang="en-US" dirty="0">
              <a:solidFill>
                <a:schemeClr val="bg1"/>
              </a:solidFill>
              <a:latin typeface="Arial" panose="020B0604020202020204" pitchFamily="34" charset="0"/>
            </a:endParaRPr>
          </a:p>
        </p:txBody>
      </p:sp>
      <p:sp>
        <p:nvSpPr>
          <p:cNvPr id="13383" name="Text Box 18"/>
          <p:cNvSpPr txBox="1"/>
          <p:nvPr/>
        </p:nvSpPr>
        <p:spPr>
          <a:xfrm>
            <a:off x="2603500" y="4291013"/>
            <a:ext cx="4306888" cy="646112"/>
          </a:xfrm>
          <a:prstGeom prst="rect">
            <a:avLst/>
          </a:prstGeom>
          <a:noFill/>
          <a:ln w="9525">
            <a:noFill/>
          </a:ln>
        </p:spPr>
        <p:txBody>
          <a:bodyPr anchor="t" anchorCtr="0">
            <a:spAutoFit/>
          </a:bodyPr>
          <a:p>
            <a:pPr eaLnBrk="0" hangingPunct="0"/>
            <a:r>
              <a:rPr lang="vi-VN" altLang="en-US" dirty="0">
                <a:solidFill>
                  <a:schemeClr val="bg1"/>
                </a:solidFill>
                <a:latin typeface="Arial" panose="020B0604020202020204" pitchFamily="34" charset="0"/>
              </a:rPr>
              <a:t>Nhà nước là công cụ để duy trì sự thống trị giai cấp:</a:t>
            </a:r>
            <a:endParaRPr lang="en-US" altLang="en-US" dirty="0">
              <a:solidFill>
                <a:schemeClr val="bg1"/>
              </a:solidFill>
              <a:latin typeface="Arial" panose="020B0604020202020204" pitchFamily="34" charset="0"/>
            </a:endParaRPr>
          </a:p>
        </p:txBody>
      </p:sp>
      <p:grpSp>
        <p:nvGrpSpPr>
          <p:cNvPr id="13385" name="Group 5"/>
          <p:cNvGrpSpPr/>
          <p:nvPr/>
        </p:nvGrpSpPr>
        <p:grpSpPr>
          <a:xfrm>
            <a:off x="1304925" y="1600200"/>
            <a:ext cx="1238250" cy="1236663"/>
            <a:chOff x="802" y="845"/>
            <a:chExt cx="827" cy="826"/>
          </a:xfrm>
        </p:grpSpPr>
        <p:sp>
          <p:nvSpPr>
            <p:cNvPr id="30738" name="Oval 6"/>
            <p:cNvSpPr/>
            <p:nvPr/>
          </p:nvSpPr>
          <p:spPr>
            <a:xfrm>
              <a:off x="802" y="845"/>
              <a:ext cx="827" cy="826"/>
            </a:xfrm>
            <a:prstGeom prst="ellipse">
              <a:avLst/>
            </a:prstGeom>
            <a:solidFill>
              <a:srgbClr val="F8F8F8"/>
            </a:solidFill>
            <a:ln w="38100" cap="flat" cmpd="sng">
              <a:solidFill>
                <a:schemeClr val="folHlink"/>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sp>
          <p:nvSpPr>
            <p:cNvPr id="30739" name="Oval 7"/>
            <p:cNvSpPr/>
            <p:nvPr/>
          </p:nvSpPr>
          <p:spPr>
            <a:xfrm>
              <a:off x="836" y="879"/>
              <a:ext cx="758" cy="758"/>
            </a:xfrm>
            <a:prstGeom prst="ellipse">
              <a:avLst/>
            </a:prstGeom>
            <a:noFill/>
            <a:ln w="38100" cap="flat" cmpd="sng">
              <a:solidFill>
                <a:schemeClr val="folHlink">
                  <a:alpha val="70195"/>
                </a:schemeClr>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sp>
          <p:nvSpPr>
            <p:cNvPr id="30740" name="Oval 8"/>
            <p:cNvSpPr/>
            <p:nvPr/>
          </p:nvSpPr>
          <p:spPr>
            <a:xfrm>
              <a:off x="870" y="915"/>
              <a:ext cx="690" cy="690"/>
            </a:xfrm>
            <a:prstGeom prst="ellipse">
              <a:avLst/>
            </a:prstGeom>
            <a:noFill/>
            <a:ln w="38100" cap="flat" cmpd="sng">
              <a:solidFill>
                <a:schemeClr val="folHlink">
                  <a:alpha val="30196"/>
                </a:schemeClr>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grpSp>
      <p:sp>
        <p:nvSpPr>
          <p:cNvPr id="13389" name="Text Box 9"/>
          <p:cNvSpPr txBox="1"/>
          <p:nvPr/>
        </p:nvSpPr>
        <p:spPr>
          <a:xfrm>
            <a:off x="1373188" y="2051050"/>
            <a:ext cx="1082675" cy="369888"/>
          </a:xfrm>
          <a:prstGeom prst="rect">
            <a:avLst/>
          </a:prstGeom>
          <a:noFill/>
          <a:ln w="9525">
            <a:noFill/>
          </a:ln>
        </p:spPr>
        <p:txBody>
          <a:bodyPr anchor="t" anchorCtr="0">
            <a:spAutoFit/>
          </a:bodyPr>
          <a:p>
            <a:pPr algn="ctr" eaLnBrk="0" hangingPunct="0">
              <a:spcBef>
                <a:spcPct val="50000"/>
              </a:spcBef>
            </a:pPr>
            <a:r>
              <a:rPr lang="en-US" altLang="en-US" b="1" dirty="0">
                <a:solidFill>
                  <a:srgbClr val="080808"/>
                </a:solidFill>
                <a:latin typeface="Arial" panose="020B0604020202020204" pitchFamily="34" charset="0"/>
              </a:rPr>
              <a:t>1</a:t>
            </a:r>
            <a:endParaRPr lang="en-US" altLang="en-US" b="1" dirty="0">
              <a:solidFill>
                <a:srgbClr val="080808"/>
              </a:solidFill>
              <a:latin typeface="Arial" panose="020B0604020202020204" pitchFamily="34" charset="0"/>
            </a:endParaRPr>
          </a:p>
        </p:txBody>
      </p:sp>
      <p:grpSp>
        <p:nvGrpSpPr>
          <p:cNvPr id="13390" name="Group 12"/>
          <p:cNvGrpSpPr/>
          <p:nvPr/>
        </p:nvGrpSpPr>
        <p:grpSpPr>
          <a:xfrm>
            <a:off x="6886575" y="2749550"/>
            <a:ext cx="1238250" cy="1236663"/>
            <a:chOff x="802" y="845"/>
            <a:chExt cx="827" cy="826"/>
          </a:xfrm>
        </p:grpSpPr>
        <p:sp>
          <p:nvSpPr>
            <p:cNvPr id="30743" name="Oval 13"/>
            <p:cNvSpPr/>
            <p:nvPr/>
          </p:nvSpPr>
          <p:spPr>
            <a:xfrm>
              <a:off x="802" y="845"/>
              <a:ext cx="827" cy="826"/>
            </a:xfrm>
            <a:prstGeom prst="ellipse">
              <a:avLst/>
            </a:prstGeom>
            <a:solidFill>
              <a:srgbClr val="F8F8F8"/>
            </a:solidFill>
            <a:ln w="38100" cap="flat" cmpd="sng">
              <a:solidFill>
                <a:schemeClr val="accent1"/>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sp>
          <p:nvSpPr>
            <p:cNvPr id="30744" name="Oval 14"/>
            <p:cNvSpPr/>
            <p:nvPr/>
          </p:nvSpPr>
          <p:spPr>
            <a:xfrm>
              <a:off x="836" y="879"/>
              <a:ext cx="758" cy="758"/>
            </a:xfrm>
            <a:prstGeom prst="ellipse">
              <a:avLst/>
            </a:prstGeom>
            <a:noFill/>
            <a:ln w="38100" cap="flat" cmpd="sng">
              <a:solidFill>
                <a:schemeClr val="accent1">
                  <a:alpha val="70195"/>
                </a:schemeClr>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sp>
          <p:nvSpPr>
            <p:cNvPr id="30745" name="Oval 15"/>
            <p:cNvSpPr/>
            <p:nvPr/>
          </p:nvSpPr>
          <p:spPr>
            <a:xfrm>
              <a:off x="870" y="915"/>
              <a:ext cx="690" cy="690"/>
            </a:xfrm>
            <a:prstGeom prst="ellipse">
              <a:avLst/>
            </a:prstGeom>
            <a:noFill/>
            <a:ln w="38100" cap="flat" cmpd="sng">
              <a:solidFill>
                <a:schemeClr val="accent1">
                  <a:alpha val="30196"/>
                </a:schemeClr>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grpSp>
      <p:sp>
        <p:nvSpPr>
          <p:cNvPr id="13394" name="Text Box 16"/>
          <p:cNvSpPr txBox="1"/>
          <p:nvPr/>
        </p:nvSpPr>
        <p:spPr>
          <a:xfrm>
            <a:off x="6931025" y="3213100"/>
            <a:ext cx="1081088" cy="369888"/>
          </a:xfrm>
          <a:prstGeom prst="rect">
            <a:avLst/>
          </a:prstGeom>
          <a:noFill/>
          <a:ln w="9525">
            <a:noFill/>
          </a:ln>
        </p:spPr>
        <p:txBody>
          <a:bodyPr anchor="t" anchorCtr="0">
            <a:spAutoFit/>
          </a:bodyPr>
          <a:p>
            <a:pPr algn="ctr" eaLnBrk="0" hangingPunct="0">
              <a:spcBef>
                <a:spcPct val="50000"/>
              </a:spcBef>
            </a:pPr>
            <a:r>
              <a:rPr lang="en-US" altLang="en-US" b="1" dirty="0">
                <a:solidFill>
                  <a:srgbClr val="080808"/>
                </a:solidFill>
                <a:latin typeface="Arial" panose="020B0604020202020204" pitchFamily="34" charset="0"/>
              </a:rPr>
              <a:t>2</a:t>
            </a:r>
            <a:endParaRPr lang="en-US" altLang="en-US" b="1" dirty="0">
              <a:solidFill>
                <a:srgbClr val="080808"/>
              </a:solidFill>
              <a:latin typeface="Arial" panose="020B0604020202020204" pitchFamily="34" charset="0"/>
            </a:endParaRPr>
          </a:p>
        </p:txBody>
      </p:sp>
      <p:grpSp>
        <p:nvGrpSpPr>
          <p:cNvPr id="13395" name="Group 19"/>
          <p:cNvGrpSpPr/>
          <p:nvPr/>
        </p:nvGrpSpPr>
        <p:grpSpPr>
          <a:xfrm>
            <a:off x="1331913" y="3973513"/>
            <a:ext cx="1238250" cy="1236662"/>
            <a:chOff x="802" y="845"/>
            <a:chExt cx="827" cy="826"/>
          </a:xfrm>
        </p:grpSpPr>
        <p:sp>
          <p:nvSpPr>
            <p:cNvPr id="30748" name="Oval 20"/>
            <p:cNvSpPr/>
            <p:nvPr/>
          </p:nvSpPr>
          <p:spPr>
            <a:xfrm>
              <a:off x="802" y="845"/>
              <a:ext cx="827" cy="826"/>
            </a:xfrm>
            <a:prstGeom prst="ellipse">
              <a:avLst/>
            </a:prstGeom>
            <a:solidFill>
              <a:srgbClr val="F8F8F8"/>
            </a:solidFill>
            <a:ln w="38100" cap="flat" cmpd="sng">
              <a:solidFill>
                <a:schemeClr val="hlink"/>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sp>
          <p:nvSpPr>
            <p:cNvPr id="30749" name="Oval 21"/>
            <p:cNvSpPr/>
            <p:nvPr/>
          </p:nvSpPr>
          <p:spPr>
            <a:xfrm>
              <a:off x="836" y="879"/>
              <a:ext cx="758" cy="758"/>
            </a:xfrm>
            <a:prstGeom prst="ellipse">
              <a:avLst/>
            </a:prstGeom>
            <a:noFill/>
            <a:ln w="38100" cap="flat" cmpd="sng">
              <a:solidFill>
                <a:schemeClr val="hlink">
                  <a:alpha val="70195"/>
                </a:schemeClr>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sp>
          <p:nvSpPr>
            <p:cNvPr id="30750" name="Oval 22"/>
            <p:cNvSpPr/>
            <p:nvPr/>
          </p:nvSpPr>
          <p:spPr>
            <a:xfrm>
              <a:off x="870" y="915"/>
              <a:ext cx="690" cy="690"/>
            </a:xfrm>
            <a:prstGeom prst="ellipse">
              <a:avLst/>
            </a:prstGeom>
            <a:noFill/>
            <a:ln w="38100" cap="flat" cmpd="sng">
              <a:solidFill>
                <a:schemeClr val="hlink">
                  <a:alpha val="30196"/>
                </a:schemeClr>
              </a:solidFill>
              <a:prstDash val="solid"/>
              <a:round/>
              <a:headEnd type="none" w="med" len="med"/>
              <a:tailEnd type="none" w="med" len="med"/>
            </a:ln>
          </p:spPr>
          <p:txBody>
            <a:bodyPr wrap="none" anchor="ctr" anchorCtr="0"/>
            <a:p>
              <a:pPr eaLnBrk="0" hangingPunct="0"/>
              <a:endParaRPr lang="en-US" altLang="en-US" dirty="0">
                <a:latin typeface="Calibri" panose="020F0502020204030204" pitchFamily="34" charset="0"/>
              </a:endParaRPr>
            </a:p>
          </p:txBody>
        </p:sp>
      </p:grpSp>
      <p:sp>
        <p:nvSpPr>
          <p:cNvPr id="13399" name="Text Box 23"/>
          <p:cNvSpPr txBox="1"/>
          <p:nvPr/>
        </p:nvSpPr>
        <p:spPr>
          <a:xfrm>
            <a:off x="1373188" y="4437063"/>
            <a:ext cx="1082675" cy="369887"/>
          </a:xfrm>
          <a:prstGeom prst="rect">
            <a:avLst/>
          </a:prstGeom>
          <a:noFill/>
          <a:ln w="9525">
            <a:noFill/>
          </a:ln>
        </p:spPr>
        <p:txBody>
          <a:bodyPr anchor="t" anchorCtr="0">
            <a:spAutoFit/>
          </a:bodyPr>
          <a:p>
            <a:pPr algn="ctr" eaLnBrk="0" hangingPunct="0">
              <a:spcBef>
                <a:spcPct val="50000"/>
              </a:spcBef>
            </a:pPr>
            <a:r>
              <a:rPr lang="en-US" altLang="en-US" b="1" dirty="0">
                <a:solidFill>
                  <a:srgbClr val="080808"/>
                </a:solidFill>
                <a:latin typeface="Arial" panose="020B0604020202020204" pitchFamily="34" charset="0"/>
              </a:rPr>
              <a:t>3</a:t>
            </a:r>
            <a:endParaRPr lang="en-US" altLang="en-US" b="1" dirty="0">
              <a:solidFill>
                <a:srgbClr val="080808"/>
              </a:solidFill>
              <a:latin typeface="Arial" panose="020B0604020202020204" pitchFamily="34" charset="0"/>
            </a:endParaRPr>
          </a:p>
        </p:txBody>
      </p:sp>
      <p:sp>
        <p:nvSpPr>
          <p:cNvPr id="45" name="Text Box 15"/>
          <p:cNvSpPr txBox="1"/>
          <p:nvPr/>
        </p:nvSpPr>
        <p:spPr>
          <a:xfrm>
            <a:off x="3121025" y="800100"/>
            <a:ext cx="3200400" cy="400050"/>
          </a:xfrm>
          <a:prstGeom prst="rect">
            <a:avLst/>
          </a:prstGeom>
          <a:noFill/>
          <a:ln w="9525">
            <a:noFill/>
          </a:ln>
        </p:spPr>
        <p:txBody>
          <a:bodyPr anchor="t" anchorCtr="0">
            <a:spAutoFit/>
          </a:bodyPr>
          <a:p>
            <a:pPr>
              <a:spcBef>
                <a:spcPct val="50000"/>
              </a:spcBef>
            </a:pPr>
            <a:r>
              <a:rPr lang="en-US" altLang="vi-VN" sz="2000" b="1" i="1" dirty="0">
                <a:latin typeface="Arial" panose="020B0604020202020204" pitchFamily="34" charset="0"/>
              </a:rPr>
              <a:t>1.1. Bản chất giai cấp</a:t>
            </a:r>
            <a:endParaRPr lang="en-US" altLang="vi-VN" sz="2000" b="1" i="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000000"/>
                                          </p:val>
                                        </p:tav>
                                        <p:tav tm="100000">
                                          <p:val>
                                            <p:strVal val="#ppt_w"/>
                                          </p:val>
                                        </p:tav>
                                      </p:tavLst>
                                    </p:anim>
                                    <p:anim calcmode="lin" valueType="num">
                                      <p:cBhvr>
                                        <p:cTn id="8" dur="500" fill="hold"/>
                                        <p:tgtEl>
                                          <p:spTgt spid="45"/>
                                        </p:tgtEl>
                                        <p:attrNameLst>
                                          <p:attrName>ppt_h</p:attrName>
                                        </p:attrNameLst>
                                      </p:cBhvr>
                                      <p:tavLst>
                                        <p:tav tm="0">
                                          <p:val>
                                            <p:fltVal val="0.000000"/>
                                          </p:val>
                                        </p:tav>
                                        <p:tav tm="100000">
                                          <p:val>
                                            <p:strVal val="#ppt_h"/>
                                          </p:val>
                                        </p:tav>
                                      </p:tavLst>
                                    </p:anim>
                                    <p:animEffect transition="in" filter="fade">
                                      <p:cBhvr>
                                        <p:cTn id="9" dur="500"/>
                                        <p:tgtEl>
                                          <p:spTgt spid="4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3389"/>
                                        </p:tgtEl>
                                        <p:attrNameLst>
                                          <p:attrName>style.visibility</p:attrName>
                                        </p:attrNameLst>
                                      </p:cBhvr>
                                      <p:to>
                                        <p:strVal val="visible"/>
                                      </p:to>
                                    </p:set>
                                    <p:animEffect transition="in" filter="barn(inVertical)">
                                      <p:cBhvr>
                                        <p:cTn id="14" dur="500"/>
                                        <p:tgtEl>
                                          <p:spTgt spid="13389"/>
                                        </p:tgtEl>
                                      </p:cBhvr>
                                    </p:animEffect>
                                  </p:childTnLst>
                                </p:cTn>
                              </p:par>
                              <p:par>
                                <p:cTn id="15" presetID="16" presetClass="entr" presetSubtype="21" fill="hold" nodeType="withEffect">
                                  <p:stCondLst>
                                    <p:cond delay="0"/>
                                  </p:stCondLst>
                                  <p:childTnLst>
                                    <p:set>
                                      <p:cBhvr>
                                        <p:cTn id="16" dur="1" fill="hold">
                                          <p:stCondLst>
                                            <p:cond delay="0"/>
                                          </p:stCondLst>
                                        </p:cTn>
                                        <p:tgtEl>
                                          <p:spTgt spid="13385"/>
                                        </p:tgtEl>
                                        <p:attrNameLst>
                                          <p:attrName>style.visibility</p:attrName>
                                        </p:attrNameLst>
                                      </p:cBhvr>
                                      <p:to>
                                        <p:strVal val="visible"/>
                                      </p:to>
                                    </p:set>
                                    <p:animEffect transition="in" filter="barn(inVertical)">
                                      <p:cBhvr>
                                        <p:cTn id="17" dur="500"/>
                                        <p:tgtEl>
                                          <p:spTgt spid="13385"/>
                                        </p:tgtEl>
                                      </p:cBhvr>
                                    </p:animEffect>
                                  </p:childTnLst>
                                </p:cTn>
                              </p:par>
                              <p:par>
                                <p:cTn id="18" presetID="16" presetClass="entr" presetSubtype="21" fill="hold" nodeType="withEffect">
                                  <p:stCondLst>
                                    <p:cond delay="0"/>
                                  </p:stCondLst>
                                  <p:childTnLst>
                                    <p:set>
                                      <p:cBhvr>
                                        <p:cTn id="19" dur="1" fill="hold">
                                          <p:stCondLst>
                                            <p:cond delay="0"/>
                                          </p:stCondLst>
                                        </p:cTn>
                                        <p:tgtEl>
                                          <p:spTgt spid="13377"/>
                                        </p:tgtEl>
                                        <p:attrNameLst>
                                          <p:attrName>style.visibility</p:attrName>
                                        </p:attrNameLst>
                                      </p:cBhvr>
                                      <p:to>
                                        <p:strVal val="visible"/>
                                      </p:to>
                                    </p:set>
                                    <p:animEffect transition="in" filter="barn(inVertical)">
                                      <p:cBhvr>
                                        <p:cTn id="20" dur="500"/>
                                        <p:tgtEl>
                                          <p:spTgt spid="1337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3381"/>
                                        </p:tgtEl>
                                        <p:attrNameLst>
                                          <p:attrName>style.visibility</p:attrName>
                                        </p:attrNameLst>
                                      </p:cBhvr>
                                      <p:to>
                                        <p:strVal val="visible"/>
                                      </p:to>
                                    </p:set>
                                    <p:animEffect transition="in" filter="barn(inVertical)">
                                      <p:cBhvr>
                                        <p:cTn id="23" dur="500"/>
                                        <p:tgtEl>
                                          <p:spTgt spid="1338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382"/>
                                        </p:tgtEl>
                                        <p:attrNameLst>
                                          <p:attrName>style.visibility</p:attrName>
                                        </p:attrNameLst>
                                      </p:cBhvr>
                                      <p:to>
                                        <p:strVal val="visible"/>
                                      </p:to>
                                    </p:set>
                                    <p:animEffect transition="in" filter="wipe(down)">
                                      <p:cBhvr>
                                        <p:cTn id="28" dur="500"/>
                                        <p:tgtEl>
                                          <p:spTgt spid="1338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394"/>
                                        </p:tgtEl>
                                        <p:attrNameLst>
                                          <p:attrName>style.visibility</p:attrName>
                                        </p:attrNameLst>
                                      </p:cBhvr>
                                      <p:to>
                                        <p:strVal val="visible"/>
                                      </p:to>
                                    </p:set>
                                    <p:animEffect transition="in" filter="wipe(down)">
                                      <p:cBhvr>
                                        <p:cTn id="31" dur="500"/>
                                        <p:tgtEl>
                                          <p:spTgt spid="13394"/>
                                        </p:tgtEl>
                                      </p:cBhvr>
                                    </p:animEffect>
                                  </p:childTnLst>
                                </p:cTn>
                              </p:par>
                              <p:par>
                                <p:cTn id="32" presetID="22" presetClass="entr" presetSubtype="4" fill="hold" nodeType="withEffect">
                                  <p:stCondLst>
                                    <p:cond delay="0"/>
                                  </p:stCondLst>
                                  <p:childTnLst>
                                    <p:set>
                                      <p:cBhvr>
                                        <p:cTn id="33" dur="1" fill="hold">
                                          <p:stCondLst>
                                            <p:cond delay="0"/>
                                          </p:stCondLst>
                                        </p:cTn>
                                        <p:tgtEl>
                                          <p:spTgt spid="13390"/>
                                        </p:tgtEl>
                                        <p:attrNameLst>
                                          <p:attrName>style.visibility</p:attrName>
                                        </p:attrNameLst>
                                      </p:cBhvr>
                                      <p:to>
                                        <p:strVal val="visible"/>
                                      </p:to>
                                    </p:set>
                                    <p:animEffect transition="in" filter="wipe(down)">
                                      <p:cBhvr>
                                        <p:cTn id="34" dur="500"/>
                                        <p:tgtEl>
                                          <p:spTgt spid="13390"/>
                                        </p:tgtEl>
                                      </p:cBhvr>
                                    </p:animEffect>
                                  </p:childTnLst>
                                </p:cTn>
                              </p:par>
                              <p:par>
                                <p:cTn id="35" presetID="22" presetClass="entr" presetSubtype="4" fill="hold" nodeType="withEffect">
                                  <p:stCondLst>
                                    <p:cond delay="0"/>
                                  </p:stCondLst>
                                  <p:childTnLst>
                                    <p:set>
                                      <p:cBhvr>
                                        <p:cTn id="36" dur="1" fill="hold">
                                          <p:stCondLst>
                                            <p:cond delay="0"/>
                                          </p:stCondLst>
                                        </p:cTn>
                                        <p:tgtEl>
                                          <p:spTgt spid="13373"/>
                                        </p:tgtEl>
                                        <p:attrNameLst>
                                          <p:attrName>style.visibility</p:attrName>
                                        </p:attrNameLst>
                                      </p:cBhvr>
                                      <p:to>
                                        <p:strVal val="visible"/>
                                      </p:to>
                                    </p:set>
                                    <p:animEffect transition="in" filter="wipe(down)">
                                      <p:cBhvr>
                                        <p:cTn id="37" dur="500"/>
                                        <p:tgtEl>
                                          <p:spTgt spid="133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399"/>
                                        </p:tgtEl>
                                        <p:attrNameLst>
                                          <p:attrName>style.visibility</p:attrName>
                                        </p:attrNameLst>
                                      </p:cBhvr>
                                      <p:to>
                                        <p:strVal val="visible"/>
                                      </p:to>
                                    </p:set>
                                    <p:animEffect transition="in" filter="fade">
                                      <p:cBhvr>
                                        <p:cTn id="42" dur="500"/>
                                        <p:tgtEl>
                                          <p:spTgt spid="13399"/>
                                        </p:tgtEl>
                                      </p:cBhvr>
                                    </p:animEffect>
                                  </p:childTnLst>
                                </p:cTn>
                              </p:par>
                              <p:par>
                                <p:cTn id="43" presetID="10" presetClass="entr" presetSubtype="0" fill="hold" nodeType="withEffect">
                                  <p:stCondLst>
                                    <p:cond delay="0"/>
                                  </p:stCondLst>
                                  <p:childTnLst>
                                    <p:set>
                                      <p:cBhvr>
                                        <p:cTn id="44" dur="1" fill="hold">
                                          <p:stCondLst>
                                            <p:cond delay="0"/>
                                          </p:stCondLst>
                                        </p:cTn>
                                        <p:tgtEl>
                                          <p:spTgt spid="13395"/>
                                        </p:tgtEl>
                                        <p:attrNameLst>
                                          <p:attrName>style.visibility</p:attrName>
                                        </p:attrNameLst>
                                      </p:cBhvr>
                                      <p:to>
                                        <p:strVal val="visible"/>
                                      </p:to>
                                    </p:set>
                                    <p:animEffect transition="in" filter="fade">
                                      <p:cBhvr>
                                        <p:cTn id="45" dur="500"/>
                                        <p:tgtEl>
                                          <p:spTgt spid="13395"/>
                                        </p:tgtEl>
                                      </p:cBhvr>
                                    </p:animEffect>
                                  </p:childTnLst>
                                </p:cTn>
                              </p:par>
                              <p:par>
                                <p:cTn id="46" presetID="10" presetClass="entr" presetSubtype="0" fill="hold" nodeType="withEffect">
                                  <p:stCondLst>
                                    <p:cond delay="0"/>
                                  </p:stCondLst>
                                  <p:childTnLst>
                                    <p:set>
                                      <p:cBhvr>
                                        <p:cTn id="47" dur="1" fill="hold">
                                          <p:stCondLst>
                                            <p:cond delay="0"/>
                                          </p:stCondLst>
                                        </p:cTn>
                                        <p:tgtEl>
                                          <p:spTgt spid="13365"/>
                                        </p:tgtEl>
                                        <p:attrNameLst>
                                          <p:attrName>style.visibility</p:attrName>
                                        </p:attrNameLst>
                                      </p:cBhvr>
                                      <p:to>
                                        <p:strVal val="visible"/>
                                      </p:to>
                                    </p:set>
                                    <p:animEffect transition="in" filter="fade">
                                      <p:cBhvr>
                                        <p:cTn id="48" dur="500"/>
                                        <p:tgtEl>
                                          <p:spTgt spid="1336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383"/>
                                        </p:tgtEl>
                                        <p:attrNameLst>
                                          <p:attrName>style.visibility</p:attrName>
                                        </p:attrNameLst>
                                      </p:cBhvr>
                                      <p:to>
                                        <p:strVal val="visible"/>
                                      </p:to>
                                    </p:set>
                                    <p:animEffect transition="in" filter="fade">
                                      <p:cBhvr>
                                        <p:cTn id="51" dur="500"/>
                                        <p:tgtEl>
                                          <p:spTgt spid="13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1" grpId="0"/>
      <p:bldP spid="13382" grpId="0"/>
      <p:bldP spid="13383" grpId="0"/>
      <p:bldP spid="13389" grpId="0"/>
      <p:bldP spid="13394" grpId="0"/>
      <p:bldP spid="13399"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1746" name="AutoShape 4"/>
          <p:cNvSpPr/>
          <p:nvPr/>
        </p:nvSpPr>
        <p:spPr>
          <a:xfrm>
            <a:off x="571500" y="5721350"/>
            <a:ext cx="719138" cy="598488"/>
          </a:xfrm>
          <a:prstGeom prst="sun">
            <a:avLst>
              <a:gd name="adj" fmla="val 46875"/>
            </a:avLst>
          </a:prstGeom>
          <a:solidFill>
            <a:schemeClr val="accent1"/>
          </a:solidFill>
          <a:ln w="9525" cap="flat" cmpd="sng">
            <a:solidFill>
              <a:srgbClr val="CC0066"/>
            </a:solidFill>
            <a:prstDash val="solid"/>
            <a:miter/>
            <a:headEnd type="none" w="med" len="med"/>
            <a:tailEnd type="none" w="med" len="med"/>
          </a:ln>
        </p:spPr>
        <p:txBody>
          <a:bodyPr wrap="none" anchor="ctr" anchorCtr="0"/>
          <a:p>
            <a:endParaRPr lang="" altLang="vi-VN" dirty="0">
              <a:latin typeface="Arial" panose="020B0604020202020204" pitchFamily="34" charset="0"/>
            </a:endParaRPr>
          </a:p>
        </p:txBody>
      </p:sp>
      <p:sp>
        <p:nvSpPr>
          <p:cNvPr id="261135" name="Text Box 15"/>
          <p:cNvSpPr txBox="1"/>
          <p:nvPr/>
        </p:nvSpPr>
        <p:spPr>
          <a:xfrm>
            <a:off x="1325563" y="1622425"/>
            <a:ext cx="5867400" cy="400050"/>
          </a:xfrm>
          <a:prstGeom prst="rect">
            <a:avLst/>
          </a:prstGeom>
          <a:noFill/>
          <a:ln w="9525">
            <a:noFill/>
          </a:ln>
        </p:spPr>
        <p:txBody>
          <a:bodyPr anchor="t" anchorCtr="0">
            <a:spAutoFit/>
          </a:bodyPr>
          <a:p>
            <a:pPr>
              <a:spcBef>
                <a:spcPct val="50000"/>
              </a:spcBef>
            </a:pPr>
            <a:r>
              <a:rPr lang="en-US" altLang="vi-VN" sz="2000" b="1" i="1" dirty="0">
                <a:latin typeface="Arial" panose="020B0604020202020204" pitchFamily="34" charset="0"/>
              </a:rPr>
              <a:t>1.1. Bản chất giai cấp</a:t>
            </a:r>
            <a:endParaRPr lang="en-US" altLang="vi-VN" sz="2000" b="1" i="1" dirty="0">
              <a:latin typeface="Arial" panose="020B0604020202020204" pitchFamily="34" charset="0"/>
            </a:endParaRPr>
          </a:p>
        </p:txBody>
      </p:sp>
      <p:sp>
        <p:nvSpPr>
          <p:cNvPr id="17" name="Oval 16"/>
          <p:cNvSpPr>
            <a:spLocks noChangeArrowheads="1"/>
          </p:cNvSpPr>
          <p:nvPr/>
        </p:nvSpPr>
        <p:spPr bwMode="auto">
          <a:xfrm>
            <a:off x="5638800" y="2171700"/>
            <a:ext cx="2952457" cy="2971800"/>
          </a:xfrm>
          <a:prstGeom prst="ellipse">
            <a:avLst/>
          </a:prstGeom>
          <a:solidFill>
            <a:srgbClr val="EFF96D"/>
          </a:solidFill>
          <a:ln w="9525">
            <a:solidFill>
              <a:srgbClr val="D60093"/>
            </a:solidFill>
            <a:round/>
          </a:ln>
          <a:effectLst>
            <a:glow rad="101600">
              <a:schemeClr val="accent2">
                <a:satMod val="175000"/>
                <a:alpha val="40000"/>
              </a:schemeClr>
            </a:glow>
            <a:outerShdw dist="107763" dir="13500000" sx="125000" sy="125000" algn="br" rotWithShape="0">
              <a:schemeClr val="bg2">
                <a:alpha val="50000"/>
              </a:scheme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8" name="Right Arrow 17"/>
          <p:cNvSpPr/>
          <p:nvPr/>
        </p:nvSpPr>
        <p:spPr>
          <a:xfrm>
            <a:off x="685800" y="2286000"/>
            <a:ext cx="4572000" cy="13716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Right Arrow 18"/>
          <p:cNvSpPr/>
          <p:nvPr/>
        </p:nvSpPr>
        <p:spPr>
          <a:xfrm>
            <a:off x="1185863" y="3335338"/>
            <a:ext cx="4343400" cy="1371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0" name="Right Arrow 19"/>
          <p:cNvSpPr/>
          <p:nvPr/>
        </p:nvSpPr>
        <p:spPr>
          <a:xfrm>
            <a:off x="1306513" y="4370388"/>
            <a:ext cx="4572000" cy="1447800"/>
          </a:xfrm>
          <a:prstGeom prst="rightArrow">
            <a:avLst/>
          </a:prstGeom>
          <a:solidFill>
            <a:srgbClr val="EFF96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64" name="TextBox 21"/>
          <p:cNvSpPr txBox="1"/>
          <p:nvPr/>
        </p:nvSpPr>
        <p:spPr>
          <a:xfrm>
            <a:off x="876300" y="2709863"/>
            <a:ext cx="3657600" cy="446087"/>
          </a:xfrm>
          <a:prstGeom prst="rect">
            <a:avLst/>
          </a:prstGeom>
          <a:noFill/>
          <a:ln w="9525">
            <a:noFill/>
          </a:ln>
        </p:spPr>
        <p:txBody>
          <a:bodyPr anchor="t" anchorCtr="0">
            <a:spAutoFit/>
          </a:bodyPr>
          <a:p>
            <a:r>
              <a:rPr lang="en-US" altLang="vi-VN" sz="2300" b="1" i="1" dirty="0">
                <a:solidFill>
                  <a:schemeClr val="bg1"/>
                </a:solidFill>
                <a:latin typeface="Arial" panose="020B0604020202020204" pitchFamily="34" charset="0"/>
              </a:rPr>
              <a:t>Thống trị về kinh tế</a:t>
            </a:r>
            <a:endParaRPr lang="" altLang="vi-VN" sz="2300" b="1" i="1" dirty="0">
              <a:solidFill>
                <a:schemeClr val="bg1"/>
              </a:solidFill>
              <a:latin typeface="Arial" panose="020B0604020202020204" pitchFamily="34" charset="0"/>
            </a:endParaRPr>
          </a:p>
        </p:txBody>
      </p:sp>
      <p:sp>
        <p:nvSpPr>
          <p:cNvPr id="23565" name="TextBox 22"/>
          <p:cNvSpPr txBox="1"/>
          <p:nvPr/>
        </p:nvSpPr>
        <p:spPr>
          <a:xfrm>
            <a:off x="1404938" y="3787775"/>
            <a:ext cx="3733800" cy="430213"/>
          </a:xfrm>
          <a:prstGeom prst="rect">
            <a:avLst/>
          </a:prstGeom>
          <a:noFill/>
          <a:ln w="9525">
            <a:noFill/>
          </a:ln>
        </p:spPr>
        <p:txBody>
          <a:bodyPr anchor="t" anchorCtr="0">
            <a:spAutoFit/>
          </a:bodyPr>
          <a:p>
            <a:r>
              <a:rPr lang="en-US" altLang="vi-VN" sz="2200" b="1" i="1" dirty="0">
                <a:solidFill>
                  <a:schemeClr val="bg1"/>
                </a:solidFill>
                <a:latin typeface="Arial" panose="020B0604020202020204" pitchFamily="34" charset="0"/>
              </a:rPr>
              <a:t>Thống trị về chính trị</a:t>
            </a:r>
            <a:endParaRPr lang="" altLang="vi-VN" sz="2200" b="1" i="1" dirty="0">
              <a:solidFill>
                <a:schemeClr val="bg1"/>
              </a:solidFill>
              <a:latin typeface="Arial" panose="020B0604020202020204" pitchFamily="34" charset="0"/>
            </a:endParaRPr>
          </a:p>
        </p:txBody>
      </p:sp>
      <p:sp>
        <p:nvSpPr>
          <p:cNvPr id="23566" name="TextBox 23"/>
          <p:cNvSpPr txBox="1"/>
          <p:nvPr/>
        </p:nvSpPr>
        <p:spPr>
          <a:xfrm>
            <a:off x="1695450" y="4875213"/>
            <a:ext cx="3657600" cy="430212"/>
          </a:xfrm>
          <a:prstGeom prst="rect">
            <a:avLst/>
          </a:prstGeom>
          <a:noFill/>
          <a:ln w="9525">
            <a:noFill/>
          </a:ln>
        </p:spPr>
        <p:txBody>
          <a:bodyPr anchor="t" anchorCtr="0">
            <a:spAutoFit/>
          </a:bodyPr>
          <a:p>
            <a:r>
              <a:rPr lang="en-US" altLang="vi-VN" sz="2200" b="1" i="1" dirty="0">
                <a:latin typeface="Arial" panose="020B0604020202020204" pitchFamily="34" charset="0"/>
              </a:rPr>
              <a:t>Thống trị về tư tưởng</a:t>
            </a:r>
            <a:endParaRPr lang="" altLang="vi-VN" sz="2200" b="1" i="1" dirty="0">
              <a:latin typeface="Arial" panose="020B0604020202020204" pitchFamily="34" charset="0"/>
            </a:endParaRPr>
          </a:p>
        </p:txBody>
      </p:sp>
      <p:sp>
        <p:nvSpPr>
          <p:cNvPr id="23567" name="Rectangle 14"/>
          <p:cNvSpPr/>
          <p:nvPr/>
        </p:nvSpPr>
        <p:spPr>
          <a:xfrm>
            <a:off x="5932488" y="2392363"/>
            <a:ext cx="2635250" cy="2032000"/>
          </a:xfrm>
          <a:prstGeom prst="rect">
            <a:avLst/>
          </a:prstGeom>
          <a:noFill/>
          <a:ln w="9525">
            <a:noFill/>
          </a:ln>
        </p:spPr>
        <p:txBody>
          <a:bodyPr anchor="t" anchorCtr="0">
            <a:spAutoFit/>
          </a:bodyPr>
          <a:p>
            <a:pPr marL="342900" indent="-342900" algn="just">
              <a:spcBef>
                <a:spcPct val="20000"/>
              </a:spcBef>
              <a:buClr>
                <a:schemeClr val="accent1"/>
              </a:buClr>
              <a:buFont typeface="Wingdings" panose="05000000000000000000" pitchFamily="2" charset="2"/>
            </a:pPr>
            <a:r>
              <a:rPr lang="en-US" altLang="vi-VN" b="1" i="1" dirty="0">
                <a:solidFill>
                  <a:srgbClr val="FF0000"/>
                </a:solidFill>
                <a:latin typeface="Arial" panose="020B0604020202020204" pitchFamily="34" charset="0"/>
              </a:rPr>
              <a:t>       Lenin:</a:t>
            </a:r>
            <a:endParaRPr lang="en-US" altLang="vi-VN" b="1" i="1" dirty="0">
              <a:solidFill>
                <a:srgbClr val="FF0000"/>
              </a:solidFill>
              <a:latin typeface="Arial" panose="020B0604020202020204" pitchFamily="34" charset="0"/>
            </a:endParaRPr>
          </a:p>
          <a:p>
            <a:pPr marL="342900" indent="-342900" algn="just">
              <a:spcBef>
                <a:spcPct val="20000"/>
              </a:spcBef>
              <a:buClr>
                <a:schemeClr val="accent1"/>
              </a:buClr>
              <a:buFont typeface="Wingdings" panose="05000000000000000000" pitchFamily="2" charset="2"/>
            </a:pPr>
            <a:r>
              <a:rPr lang="en-US" altLang="vi-VN" b="1" i="1" dirty="0">
                <a:latin typeface="Arial" panose="020B0604020202020204" pitchFamily="34" charset="0"/>
              </a:rPr>
              <a:t>Nhà nước là một</a:t>
            </a:r>
            <a:endParaRPr lang="en-US" altLang="vi-VN" b="1" i="1" dirty="0">
              <a:latin typeface="Arial" panose="020B0604020202020204" pitchFamily="34" charset="0"/>
            </a:endParaRPr>
          </a:p>
          <a:p>
            <a:pPr marL="342900" indent="-342900" algn="just">
              <a:spcBef>
                <a:spcPct val="20000"/>
              </a:spcBef>
              <a:buClr>
                <a:schemeClr val="accent1"/>
              </a:buClr>
              <a:buFont typeface="Wingdings" panose="05000000000000000000" pitchFamily="2" charset="2"/>
            </a:pPr>
            <a:r>
              <a:rPr lang="en-US" altLang="vi-VN" b="1" i="1" dirty="0">
                <a:latin typeface="Arial" panose="020B0604020202020204" pitchFamily="34" charset="0"/>
              </a:rPr>
              <a:t> bộ máy dùng để </a:t>
            </a:r>
            <a:endParaRPr lang="en-US" altLang="vi-VN" b="1" i="1" dirty="0">
              <a:latin typeface="Arial" panose="020B0604020202020204" pitchFamily="34" charset="0"/>
            </a:endParaRPr>
          </a:p>
          <a:p>
            <a:pPr marL="342900" indent="-342900" algn="just">
              <a:spcBef>
                <a:spcPct val="20000"/>
              </a:spcBef>
              <a:buClr>
                <a:schemeClr val="accent1"/>
              </a:buClr>
              <a:buFont typeface="Wingdings" panose="05000000000000000000" pitchFamily="2" charset="2"/>
            </a:pPr>
            <a:r>
              <a:rPr lang="en-US" altLang="vi-VN" b="1" i="1" dirty="0">
                <a:latin typeface="Arial" panose="020B0604020202020204" pitchFamily="34" charset="0"/>
              </a:rPr>
              <a:t>duy trì sự thống trị </a:t>
            </a:r>
            <a:endParaRPr lang="en-US" altLang="vi-VN" b="1" i="1" dirty="0">
              <a:latin typeface="Arial" panose="020B0604020202020204" pitchFamily="34" charset="0"/>
            </a:endParaRPr>
          </a:p>
          <a:p>
            <a:pPr marL="342900" indent="-342900" algn="just">
              <a:spcBef>
                <a:spcPct val="20000"/>
              </a:spcBef>
              <a:buClr>
                <a:schemeClr val="accent1"/>
              </a:buClr>
              <a:buFont typeface="Wingdings" panose="05000000000000000000" pitchFamily="2" charset="2"/>
            </a:pPr>
            <a:r>
              <a:rPr lang="en-US" altLang="vi-VN" b="1" i="1" dirty="0">
                <a:latin typeface="Arial" panose="020B0604020202020204" pitchFamily="34" charset="0"/>
              </a:rPr>
              <a:t>của giai cấp này</a:t>
            </a:r>
            <a:endParaRPr lang="en-US" altLang="vi-VN" b="1" i="1" dirty="0">
              <a:latin typeface="Arial" panose="020B0604020202020204" pitchFamily="34" charset="0"/>
            </a:endParaRPr>
          </a:p>
          <a:p>
            <a:pPr marL="342900" indent="-342900" algn="just">
              <a:spcBef>
                <a:spcPct val="20000"/>
              </a:spcBef>
              <a:buClr>
                <a:schemeClr val="accent1"/>
              </a:buClr>
              <a:buFont typeface="Wingdings" panose="05000000000000000000" pitchFamily="2" charset="2"/>
            </a:pPr>
            <a:r>
              <a:rPr lang="en-US" altLang="vi-VN" b="1" i="1" dirty="0">
                <a:latin typeface="Arial" panose="020B0604020202020204" pitchFamily="34" charset="0"/>
              </a:rPr>
              <a:t> đối với giai cấp khác</a:t>
            </a:r>
            <a:r>
              <a:rPr lang="en-US" altLang="vi-VN" b="1" dirty="0">
                <a:latin typeface="Arial" panose="020B0604020202020204" pitchFamily="34" charset="0"/>
              </a:rPr>
              <a:t>.</a:t>
            </a:r>
            <a:r>
              <a:rPr lang="en-US" altLang="vi-VN" dirty="0">
                <a:latin typeface="Arial" panose="020B0604020202020204" pitchFamily="34" charset="0"/>
              </a:rPr>
              <a:t> </a:t>
            </a:r>
            <a:endParaRPr lang="en-US" altLang="vi-VN" dirty="0">
              <a:latin typeface="Arial" panose="020B0604020202020204" pitchFamily="34" charset="0"/>
            </a:endParaRPr>
          </a:p>
        </p:txBody>
      </p:sp>
      <p:pic>
        <p:nvPicPr>
          <p:cNvPr id="16" name="Picture 13">
            <a:hlinkClick r:id="rId2"/>
          </p:cNvPr>
          <p:cNvPicPr>
            <a:picLocks noChangeAspect="1"/>
          </p:cNvPicPr>
          <p:nvPr/>
        </p:nvPicPr>
        <p:blipFill>
          <a:blip r:embed="rId3"/>
          <a:stretch>
            <a:fillRect/>
          </a:stretch>
        </p:blipFill>
        <p:spPr>
          <a:xfrm>
            <a:off x="6838950" y="503238"/>
            <a:ext cx="1752600" cy="1398587"/>
          </a:xfrm>
          <a:prstGeom prst="rect">
            <a:avLst/>
          </a:prstGeom>
          <a:noFill/>
          <a:ln w="9525">
            <a:noFill/>
          </a:ln>
        </p:spPr>
      </p:pic>
      <p:sp>
        <p:nvSpPr>
          <p:cNvPr id="31757" name="Text Box 7"/>
          <p:cNvSpPr txBox="1"/>
          <p:nvPr/>
        </p:nvSpPr>
        <p:spPr>
          <a:xfrm>
            <a:off x="1055688" y="717550"/>
            <a:ext cx="4473575" cy="519113"/>
          </a:xfrm>
          <a:prstGeom prst="rect">
            <a:avLst/>
          </a:prstGeom>
          <a:noFill/>
          <a:ln w="9525">
            <a:noFill/>
          </a:ln>
        </p:spPr>
        <p:txBody>
          <a:bodyPr anchor="t" anchorCtr="0">
            <a:spAutoFit/>
          </a:bodyPr>
          <a:p>
            <a:pPr>
              <a:spcBef>
                <a:spcPct val="50000"/>
              </a:spcBef>
            </a:pPr>
            <a:r>
              <a:rPr lang="en-US" altLang="vi-VN" sz="2800" b="1" dirty="0">
                <a:solidFill>
                  <a:srgbClr val="000099"/>
                </a:solidFill>
                <a:latin typeface="Arial" panose="020B0604020202020204" pitchFamily="34" charset="0"/>
              </a:rPr>
              <a:t>1. Bản chất nhà nước</a:t>
            </a:r>
            <a:endParaRPr lang="en-US" altLang="vi-VN" sz="2800" b="1" dirty="0">
              <a:solidFill>
                <a:srgbClr val="000099"/>
              </a:solidFill>
              <a:latin typeface="Arial" panose="020B0604020202020204" pitchFamily="34" charset="0"/>
            </a:endParaRPr>
          </a:p>
        </p:txBody>
      </p:sp>
      <p:sp>
        <p:nvSpPr>
          <p:cNvPr id="31758" name="AutoShape 38"/>
          <p:cNvSpPr/>
          <p:nvPr/>
        </p:nvSpPr>
        <p:spPr>
          <a:xfrm>
            <a:off x="6781800" y="5680075"/>
            <a:ext cx="228600" cy="228600"/>
          </a:xfrm>
          <a:prstGeom prst="star4">
            <a:avLst>
              <a:gd name="adj" fmla="val 12500"/>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 altLang="vi-VN" dirty="0">
              <a:latin typeface="Arial" panose="020B0604020202020204" pitchFamily="34" charset="0"/>
            </a:endParaRPr>
          </a:p>
        </p:txBody>
      </p:sp>
      <p:sp>
        <p:nvSpPr>
          <p:cNvPr id="31759" name="AutoShape 38"/>
          <p:cNvSpPr/>
          <p:nvPr/>
        </p:nvSpPr>
        <p:spPr>
          <a:xfrm>
            <a:off x="7213600" y="5549900"/>
            <a:ext cx="228600" cy="228600"/>
          </a:xfrm>
          <a:prstGeom prst="star4">
            <a:avLst>
              <a:gd name="adj" fmla="val 12500"/>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 altLang="vi-VN" dirty="0">
              <a:latin typeface="Arial" panose="020B0604020202020204" pitchFamily="34" charset="0"/>
            </a:endParaRPr>
          </a:p>
        </p:txBody>
      </p:sp>
      <p:sp>
        <p:nvSpPr>
          <p:cNvPr id="31760" name="AutoShape 38"/>
          <p:cNvSpPr/>
          <p:nvPr/>
        </p:nvSpPr>
        <p:spPr>
          <a:xfrm>
            <a:off x="7645400" y="5681663"/>
            <a:ext cx="228600" cy="228600"/>
          </a:xfrm>
          <a:prstGeom prst="star4">
            <a:avLst>
              <a:gd name="adj" fmla="val 12500"/>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 altLang="vi-VN"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61135"/>
                                        </p:tgtEl>
                                        <p:attrNameLst>
                                          <p:attrName>style.visibility</p:attrName>
                                        </p:attrNameLst>
                                      </p:cBhvr>
                                      <p:to>
                                        <p:strVal val="visible"/>
                                      </p:to>
                                    </p:set>
                                    <p:anim calcmode="lin" valueType="num">
                                      <p:cBhvr>
                                        <p:cTn id="7" dur="1000" fill="hold"/>
                                        <p:tgtEl>
                                          <p:spTgt spid="261135"/>
                                        </p:tgtEl>
                                        <p:attrNameLst>
                                          <p:attrName>ppt_w</p:attrName>
                                        </p:attrNameLst>
                                      </p:cBhvr>
                                      <p:tavLst>
                                        <p:tav tm="0">
                                          <p:val>
                                            <p:fltVal val="0.000000"/>
                                          </p:val>
                                        </p:tav>
                                        <p:tav tm="100000">
                                          <p:val>
                                            <p:strVal val="#ppt_w"/>
                                          </p:val>
                                        </p:tav>
                                      </p:tavLst>
                                    </p:anim>
                                    <p:anim calcmode="lin" valueType="num">
                                      <p:cBhvr>
                                        <p:cTn id="8" dur="1000" fill="hold"/>
                                        <p:tgtEl>
                                          <p:spTgt spid="261135"/>
                                        </p:tgtEl>
                                        <p:attrNameLst>
                                          <p:attrName>ppt_h</p:attrName>
                                        </p:attrNameLst>
                                      </p:cBhvr>
                                      <p:tavLst>
                                        <p:tav tm="0">
                                          <p:val>
                                            <p:fltVal val="0.000000"/>
                                          </p:val>
                                        </p:tav>
                                        <p:tav tm="100000">
                                          <p:val>
                                            <p:strVal val="#ppt_h"/>
                                          </p:val>
                                        </p:tav>
                                      </p:tavLst>
                                    </p:anim>
                                    <p:anim calcmode="lin" valueType="num">
                                      <p:cBhvr>
                                        <p:cTn id="9" dur="1000" fill="hold"/>
                                        <p:tgtEl>
                                          <p:spTgt spid="261135"/>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261135"/>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par>
                                <p:cTn id="16" presetID="39" presetClass="entr" presetSubtype="0" accel="10000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19"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20"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
                                          </p:val>
                                        </p:tav>
                                        <p:tav tm="100000">
                                          <p:val>
                                            <p:strVal val="#ppt_y"/>
                                          </p:val>
                                        </p:tav>
                                      </p:tavLst>
                                    </p:anim>
                                  </p:childTnLst>
                                </p:cTn>
                              </p:par>
                              <p:par>
                                <p:cTn id="22" presetID="5" presetClass="entr" presetSubtype="10" fill="hold" grpId="0" nodeType="withEffect">
                                  <p:stCondLst>
                                    <p:cond delay="0"/>
                                  </p:stCondLst>
                                  <p:childTnLst>
                                    <p:set>
                                      <p:cBhvr>
                                        <p:cTn id="23" dur="1" fill="hold">
                                          <p:stCondLst>
                                            <p:cond delay="0"/>
                                          </p:stCondLst>
                                        </p:cTn>
                                        <p:tgtEl>
                                          <p:spTgt spid="23567"/>
                                        </p:tgtEl>
                                        <p:attrNameLst>
                                          <p:attrName>style.visibility</p:attrName>
                                        </p:attrNameLst>
                                      </p:cBhvr>
                                      <p:to>
                                        <p:strVal val="visible"/>
                                      </p:to>
                                    </p:set>
                                    <p:animEffect transition="in" filter="checkerboard(across)">
                                      <p:cBhvr>
                                        <p:cTn id="24" dur="500"/>
                                        <p:tgtEl>
                                          <p:spTgt spid="23567"/>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amond(in)">
                                      <p:cBhvr>
                                        <p:cTn id="29" dur="2000"/>
                                        <p:tgtEl>
                                          <p:spTgt spid="18"/>
                                        </p:tgtEl>
                                      </p:cBhvr>
                                    </p:animEffect>
                                  </p:childTnLst>
                                </p:cTn>
                              </p:par>
                              <p:par>
                                <p:cTn id="30" presetID="8" presetClass="entr" presetSubtype="16" fill="hold" grpId="0" nodeType="withEffect">
                                  <p:stCondLst>
                                    <p:cond delay="0"/>
                                  </p:stCondLst>
                                  <p:childTnLst>
                                    <p:set>
                                      <p:cBhvr>
                                        <p:cTn id="31" dur="1" fill="hold">
                                          <p:stCondLst>
                                            <p:cond delay="0"/>
                                          </p:stCondLst>
                                        </p:cTn>
                                        <p:tgtEl>
                                          <p:spTgt spid="23564"/>
                                        </p:tgtEl>
                                        <p:attrNameLst>
                                          <p:attrName>style.visibility</p:attrName>
                                        </p:attrNameLst>
                                      </p:cBhvr>
                                      <p:to>
                                        <p:strVal val="visible"/>
                                      </p:to>
                                    </p:set>
                                    <p:animEffect transition="in" filter="diamond(in)">
                                      <p:cBhvr>
                                        <p:cTn id="32" dur="2000"/>
                                        <p:tgtEl>
                                          <p:spTgt spid="235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565"/>
                                        </p:tgtEl>
                                        <p:attrNameLst>
                                          <p:attrName>style.visibility</p:attrName>
                                        </p:attrNameLst>
                                      </p:cBhvr>
                                      <p:to>
                                        <p:strVal val="visible"/>
                                      </p:to>
                                    </p:set>
                                    <p:animEffect transition="in" filter="blinds(horizontal)">
                                      <p:cBhvr>
                                        <p:cTn id="37" dur="500"/>
                                        <p:tgtEl>
                                          <p:spTgt spid="2356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ntr" presetSubtype="16"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amond(in)">
                                      <p:cBhvr>
                                        <p:cTn id="45" dur="2000"/>
                                        <p:tgtEl>
                                          <p:spTgt spid="20"/>
                                        </p:tgtEl>
                                      </p:cBhvr>
                                    </p:animEffect>
                                  </p:childTnLst>
                                </p:cTn>
                              </p:par>
                            </p:childTnLst>
                          </p:cTn>
                        </p:par>
                        <p:par>
                          <p:cTn id="46" fill="hold">
                            <p:stCondLst>
                              <p:cond delay="2000"/>
                            </p:stCondLst>
                            <p:childTnLst>
                              <p:par>
                                <p:cTn id="47" presetID="8" presetClass="entr" presetSubtype="16" fill="hold" grpId="0" nodeType="afterEffect">
                                  <p:stCondLst>
                                    <p:cond delay="0"/>
                                  </p:stCondLst>
                                  <p:childTnLst>
                                    <p:set>
                                      <p:cBhvr>
                                        <p:cTn id="48" dur="1" fill="hold">
                                          <p:stCondLst>
                                            <p:cond delay="0"/>
                                          </p:stCondLst>
                                        </p:cTn>
                                        <p:tgtEl>
                                          <p:spTgt spid="23566"/>
                                        </p:tgtEl>
                                        <p:attrNameLst>
                                          <p:attrName>style.visibility</p:attrName>
                                        </p:attrNameLst>
                                      </p:cBhvr>
                                      <p:to>
                                        <p:strVal val="visible"/>
                                      </p:to>
                                    </p:set>
                                    <p:animEffect transition="in" filter="diamond(in)">
                                      <p:cBhvr>
                                        <p:cTn id="49" dur="2000"/>
                                        <p:tgtEl>
                                          <p:spTgt spid="23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35" grpId="0"/>
      <p:bldP spid="18" grpId="0" animBg="1"/>
      <p:bldP spid="19" grpId="0" animBg="1"/>
      <p:bldP spid="20" grpId="0" animBg="1"/>
      <p:bldP spid="23564" grpId="0"/>
      <p:bldP spid="23565" grpId="0"/>
      <p:bldP spid="23566" grpId="0"/>
      <p:bldP spid="2356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2770" name="Text Box 2"/>
          <p:cNvSpPr txBox="1"/>
          <p:nvPr/>
        </p:nvSpPr>
        <p:spPr>
          <a:xfrm>
            <a:off x="365125" y="1636713"/>
            <a:ext cx="184150" cy="366712"/>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32771" name="Text Box 13"/>
          <p:cNvSpPr txBox="1"/>
          <p:nvPr/>
        </p:nvSpPr>
        <p:spPr>
          <a:xfrm>
            <a:off x="381000" y="2209800"/>
            <a:ext cx="26670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32772" name="Text Box 30"/>
          <p:cNvSpPr txBox="1"/>
          <p:nvPr/>
        </p:nvSpPr>
        <p:spPr>
          <a:xfrm>
            <a:off x="3886200" y="2514600"/>
            <a:ext cx="44958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grpSp>
        <p:nvGrpSpPr>
          <p:cNvPr id="2" name="Group 1"/>
          <p:cNvGrpSpPr/>
          <p:nvPr/>
        </p:nvGrpSpPr>
        <p:grpSpPr>
          <a:xfrm>
            <a:off x="-68262" y="120650"/>
            <a:ext cx="8755062" cy="6616700"/>
            <a:chOff x="-68263" y="121443"/>
            <a:chExt cx="8755063" cy="6615114"/>
          </a:xfrm>
        </p:grpSpPr>
        <p:sp>
          <p:nvSpPr>
            <p:cNvPr id="32774" name="Text Box 17"/>
            <p:cNvSpPr txBox="1"/>
            <p:nvPr/>
          </p:nvSpPr>
          <p:spPr>
            <a:xfrm>
              <a:off x="533400" y="990600"/>
              <a:ext cx="3962400" cy="366713"/>
            </a:xfrm>
            <a:prstGeom prst="rect">
              <a:avLst/>
            </a:prstGeom>
            <a:noFill/>
            <a:ln w="9525">
              <a:noFill/>
            </a:ln>
          </p:spPr>
          <p:txBody>
            <a:bodyPr anchor="t" anchorCtr="0">
              <a:spAutoFit/>
            </a:bodyPr>
            <a:p>
              <a:pPr>
                <a:spcBef>
                  <a:spcPct val="50000"/>
                </a:spcBef>
              </a:pPr>
              <a:r>
                <a:rPr lang="en-US" altLang="vi-VN" b="1" i="1" dirty="0">
                  <a:latin typeface="Arial" panose="020B0604020202020204" pitchFamily="34" charset="0"/>
                </a:rPr>
                <a:t>2.2. Bản chất xã hội</a:t>
              </a:r>
              <a:r>
                <a:rPr lang="en-US" altLang="vi-VN" dirty="0">
                  <a:solidFill>
                    <a:schemeClr val="bg1"/>
                  </a:solidFill>
                  <a:latin typeface="Arial" panose="020B0604020202020204" pitchFamily="34" charset="0"/>
                </a:rPr>
                <a:t> </a:t>
              </a:r>
              <a:endParaRPr lang="en-US" altLang="vi-VN" dirty="0">
                <a:solidFill>
                  <a:schemeClr val="bg1"/>
                </a:solidFill>
                <a:latin typeface="Arial" panose="020B0604020202020204" pitchFamily="34" charset="0"/>
              </a:endParaRPr>
            </a:p>
          </p:txBody>
        </p:sp>
        <p:sp>
          <p:nvSpPr>
            <p:cNvPr id="32775" name="Text Box 29"/>
            <p:cNvSpPr txBox="1"/>
            <p:nvPr/>
          </p:nvSpPr>
          <p:spPr>
            <a:xfrm>
              <a:off x="990600" y="2757488"/>
              <a:ext cx="2514600" cy="366712"/>
            </a:xfrm>
            <a:prstGeom prst="rect">
              <a:avLst/>
            </a:prstGeom>
            <a:noFill/>
            <a:ln w="9525">
              <a:noFill/>
            </a:ln>
          </p:spPr>
          <p:txBody>
            <a:bodyPr anchor="t" anchorCtr="0">
              <a:spAutoFit/>
            </a:bodyPr>
            <a:p>
              <a:pPr>
                <a:spcBef>
                  <a:spcPct val="50000"/>
                </a:spcBef>
              </a:pPr>
              <a:r>
                <a:rPr lang="en-US" altLang="vi-VN" b="1" i="1" dirty="0">
                  <a:solidFill>
                    <a:srgbClr val="000099"/>
                  </a:solidFill>
                  <a:latin typeface="Arial" panose="020B0604020202020204" pitchFamily="34" charset="0"/>
                </a:rPr>
                <a:t>THỂ HIỆN</a:t>
              </a:r>
              <a:endParaRPr lang="en-US" altLang="vi-VN" b="1" i="1" dirty="0">
                <a:solidFill>
                  <a:srgbClr val="000099"/>
                </a:solidFill>
                <a:latin typeface="Arial" panose="020B0604020202020204" pitchFamily="34" charset="0"/>
              </a:endParaRPr>
            </a:p>
          </p:txBody>
        </p:sp>
        <p:sp>
          <p:nvSpPr>
            <p:cNvPr id="132128" name="Line 32"/>
            <p:cNvSpPr>
              <a:spLocks noChangeShapeType="1"/>
            </p:cNvSpPr>
            <p:nvPr/>
          </p:nvSpPr>
          <p:spPr bwMode="auto">
            <a:xfrm>
              <a:off x="1676400" y="3048091"/>
              <a:ext cx="0" cy="665004"/>
            </a:xfrm>
            <a:prstGeom prst="line">
              <a:avLst/>
            </a:prstGeom>
          </p:spPr>
          <p:style>
            <a:lnRef idx="2">
              <a:schemeClr val="accent2"/>
            </a:lnRef>
            <a:fillRef idx="0">
              <a:schemeClr val="accent2"/>
            </a:fillRef>
            <a:effectRef idx="1">
              <a:schemeClr val="accent2"/>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32130" name="Line 34"/>
            <p:cNvSpPr>
              <a:spLocks noChangeShapeType="1"/>
            </p:cNvSpPr>
            <p:nvPr/>
          </p:nvSpPr>
          <p:spPr bwMode="auto">
            <a:xfrm>
              <a:off x="1676400" y="3713095"/>
              <a:ext cx="1447800" cy="0"/>
            </a:xfrm>
            <a:prstGeom prst="line">
              <a:avLst/>
            </a:prstGeom>
            <a:ln>
              <a:tailEnd type="triangle" w="med" len="med"/>
            </a:ln>
          </p:spPr>
          <p:style>
            <a:lnRef idx="2">
              <a:schemeClr val="accent2"/>
            </a:lnRef>
            <a:fillRef idx="0">
              <a:schemeClr val="accent2"/>
            </a:fillRef>
            <a:effectRef idx="1">
              <a:schemeClr val="accent2"/>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32778" name="AutoShape 35"/>
            <p:cNvSpPr/>
            <p:nvPr/>
          </p:nvSpPr>
          <p:spPr>
            <a:xfrm>
              <a:off x="-68263" y="3689288"/>
              <a:ext cx="4487863" cy="3047269"/>
            </a:xfrm>
            <a:prstGeom prst="irregularSeal2">
              <a:avLst/>
            </a:prstGeom>
            <a:solidFill>
              <a:srgbClr val="FFFF00"/>
            </a:solidFill>
            <a:ln w="9525" cap="flat" cmpd="sng">
              <a:solidFill>
                <a:schemeClr val="hlink"/>
              </a:solidFill>
              <a:prstDash val="solid"/>
              <a:miter/>
              <a:headEnd type="none" w="med" len="med"/>
              <a:tailEnd type="none" w="med" len="med"/>
            </a:ln>
            <a:effectLst>
              <a:outerShdw dist="107763" dir="18900000" algn="ctr" rotWithShape="0">
                <a:schemeClr val="bg2">
                  <a:alpha val="50000"/>
                </a:schemeClr>
              </a:outerShdw>
            </a:effectLst>
          </p:spPr>
          <p:txBody>
            <a:bodyPr wrap="none" anchor="ctr" anchorCtr="0"/>
            <a:p>
              <a:pPr algn="ctr"/>
              <a:r>
                <a:rPr lang="en-US" b="1" i="1" dirty="0">
                  <a:latin typeface="Calibri" panose="020F0502020204030204" pitchFamily="34" charset="0"/>
                </a:rPr>
                <a:t>NN sẽ không thể tồn tại </a:t>
              </a:r>
              <a:endParaRPr lang="en-US" b="1" i="1" dirty="0">
                <a:latin typeface="Calibri" panose="020F0502020204030204" pitchFamily="34" charset="0"/>
              </a:endParaRPr>
            </a:p>
            <a:p>
              <a:pPr algn="ctr"/>
              <a:r>
                <a:rPr lang="en-US" b="1" i="1" dirty="0">
                  <a:latin typeface="Calibri" panose="020F0502020204030204" pitchFamily="34" charset="0"/>
                </a:rPr>
                <a:t>Nếu chỉ phục vụ cho lợi ích </a:t>
              </a:r>
              <a:endParaRPr lang="en-US" b="1" i="1" dirty="0">
                <a:latin typeface="Calibri" panose="020F0502020204030204" pitchFamily="34" charset="0"/>
              </a:endParaRPr>
            </a:p>
            <a:p>
              <a:pPr algn="ctr"/>
              <a:r>
                <a:rPr lang="en-US" b="1" i="1" dirty="0">
                  <a:latin typeface="Calibri" panose="020F0502020204030204" pitchFamily="34" charset="0"/>
                </a:rPr>
                <a:t>của  giai cấp thống trị</a:t>
              </a:r>
              <a:endParaRPr lang="en-US" b="1" i="1" dirty="0">
                <a:latin typeface="Calibri" panose="020F0502020204030204" pitchFamily="34" charset="0"/>
              </a:endParaRPr>
            </a:p>
          </p:txBody>
        </p:sp>
        <p:sp>
          <p:nvSpPr>
            <p:cNvPr id="32779" name="Line 38"/>
            <p:cNvSpPr/>
            <p:nvPr/>
          </p:nvSpPr>
          <p:spPr>
            <a:xfrm>
              <a:off x="6005764" y="3688557"/>
              <a:ext cx="14036" cy="1569243"/>
            </a:xfrm>
            <a:prstGeom prst="line">
              <a:avLst/>
            </a:prstGeom>
            <a:ln w="28575" cap="flat" cmpd="sng">
              <a:solidFill>
                <a:srgbClr val="FF0066"/>
              </a:solidFill>
              <a:prstDash val="solid"/>
              <a:round/>
              <a:headEnd type="none" w="med" len="med"/>
              <a:tailEnd type="none" w="med" len="med"/>
            </a:ln>
          </p:spPr>
        </p:sp>
        <p:sp>
          <p:nvSpPr>
            <p:cNvPr id="132136" name="AutoShape 40"/>
            <p:cNvSpPr>
              <a:spLocks noChangeArrowheads="1"/>
            </p:cNvSpPr>
            <p:nvPr/>
          </p:nvSpPr>
          <p:spPr bwMode="auto">
            <a:xfrm>
              <a:off x="3719513" y="5181180"/>
              <a:ext cx="2286000" cy="76182"/>
            </a:xfrm>
            <a:prstGeom prst="leftArrow">
              <a:avLst>
                <a:gd name="adj1" fmla="val 50000"/>
                <a:gd name="adj2" fmla="val 750000"/>
              </a:avLst>
            </a:prstGeom>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vi-VN"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2781" name="TextBox 14"/>
            <p:cNvSpPr txBox="1"/>
            <p:nvPr/>
          </p:nvSpPr>
          <p:spPr>
            <a:xfrm>
              <a:off x="3352800" y="2725738"/>
              <a:ext cx="4114800" cy="1200150"/>
            </a:xfrm>
            <a:prstGeom prst="rect">
              <a:avLst/>
            </a:prstGeom>
            <a:noFill/>
            <a:ln w="9525">
              <a:noFill/>
            </a:ln>
          </p:spPr>
          <p:txBody>
            <a:bodyPr anchor="t" anchorCtr="0">
              <a:spAutoFit/>
            </a:bodyPr>
            <a:p>
              <a:r>
                <a:rPr lang="en-US" altLang="vi-VN" b="1" i="1" dirty="0">
                  <a:latin typeface="Times New Roman" panose="02020603050405020304" pitchFamily="18" charset="0"/>
                </a:rPr>
                <a:t>Điều hòa ý chí của các giai tầng trong xã hội. L</a:t>
              </a:r>
              <a:r>
                <a:rPr lang="en-US" altLang="vi-VN" b="1" i="1" dirty="0">
                  <a:latin typeface="Times New Roman" panose="02020603050405020304" pitchFamily="18" charset="0"/>
                  <a:ea typeface="Times New Roman" panose="02020603050405020304" pitchFamily="18" charset="0"/>
                </a:rPr>
                <a:t>à</a:t>
              </a:r>
              <a:r>
                <a:rPr lang="en-US" altLang="vi-VN" b="1" i="1" dirty="0">
                  <a:latin typeface="Times New Roman" panose="02020603050405020304" pitchFamily="18" charset="0"/>
                </a:rPr>
                <a:t> đại diện chính thức cho to</a:t>
              </a:r>
              <a:r>
                <a:rPr lang="en-US" altLang="vi-VN" b="1" i="1" dirty="0">
                  <a:latin typeface="Times New Roman" panose="02020603050405020304" pitchFamily="18" charset="0"/>
                  <a:ea typeface="Times New Roman" panose="02020603050405020304" pitchFamily="18" charset="0"/>
                </a:rPr>
                <a:t>à</a:t>
              </a:r>
              <a:r>
                <a:rPr lang="en-US" altLang="vi-VN" b="1" i="1" dirty="0">
                  <a:latin typeface="Times New Roman" panose="02020603050405020304" pitchFamily="18" charset="0"/>
                </a:rPr>
                <a:t>n XH, NN gánh vác  những công việc vì lợi ích công cộng</a:t>
              </a:r>
              <a:endParaRPr lang="" altLang="vi-VN" b="1" i="1" dirty="0">
                <a:latin typeface="Times New Roman" panose="02020603050405020304" pitchFamily="18" charset="0"/>
                <a:ea typeface="Times New Roman" panose="02020603050405020304" pitchFamily="18" charset="0"/>
              </a:endParaRPr>
            </a:p>
          </p:txBody>
        </p:sp>
        <p:sp>
          <p:nvSpPr>
            <p:cNvPr id="32782" name="Text Box 15"/>
            <p:cNvSpPr txBox="1"/>
            <p:nvPr/>
          </p:nvSpPr>
          <p:spPr>
            <a:xfrm>
              <a:off x="990600" y="1676400"/>
              <a:ext cx="7696200" cy="641350"/>
            </a:xfrm>
            <a:prstGeom prst="rect">
              <a:avLst/>
            </a:prstGeom>
            <a:noFill/>
            <a:ln w="9525">
              <a:noFill/>
            </a:ln>
            <a:effectLst>
              <a:prstShdw prst="shdw13" dist="53882" dir="13499999">
                <a:schemeClr val="bg2">
                  <a:alpha val="50000"/>
                </a:schemeClr>
              </a:prstShdw>
            </a:effectLst>
          </p:spPr>
          <p:txBody>
            <a:bodyPr anchor="t" anchorCtr="0">
              <a:spAutoFit/>
            </a:bodyPr>
            <a:p>
              <a:pPr>
                <a:spcBef>
                  <a:spcPct val="50000"/>
                </a:spcBef>
              </a:pPr>
              <a:r>
                <a:rPr lang="en-US" altLang="vi-VN" b="1" i="1" dirty="0">
                  <a:solidFill>
                    <a:srgbClr val="0000FF"/>
                  </a:solidFill>
                  <a:latin typeface="Arial" panose="020B0604020202020204" pitchFamily="34" charset="0"/>
                </a:rPr>
                <a:t>Nếu bản chất G/cấp của NN gắn liền với G/c thống trị- một bộ phân nắm quyền lực thì tính xã hội của NN gắn với cộng đồng với toàn XH</a:t>
              </a:r>
              <a:endParaRPr lang="vi-VN" altLang="vi-VN" b="1" i="1" dirty="0">
                <a:solidFill>
                  <a:srgbClr val="0000FF"/>
                </a:solidFill>
                <a:latin typeface="Arial" panose="020B0604020202020204" pitchFamily="34" charset="0"/>
              </a:endParaRPr>
            </a:p>
          </p:txBody>
        </p:sp>
        <p:sp>
          <p:nvSpPr>
            <p:cNvPr id="32783" name="Text Box 7"/>
            <p:cNvSpPr txBox="1"/>
            <p:nvPr/>
          </p:nvSpPr>
          <p:spPr>
            <a:xfrm>
              <a:off x="685800" y="121443"/>
              <a:ext cx="7467600" cy="519113"/>
            </a:xfrm>
            <a:prstGeom prst="rect">
              <a:avLst/>
            </a:prstGeom>
            <a:noFill/>
            <a:ln w="9525">
              <a:noFill/>
            </a:ln>
          </p:spPr>
          <p:txBody>
            <a:bodyPr anchor="t" anchorCtr="0">
              <a:spAutoFit/>
            </a:bodyPr>
            <a:p>
              <a:pPr>
                <a:spcBef>
                  <a:spcPct val="50000"/>
                </a:spcBef>
              </a:pPr>
              <a:r>
                <a:rPr lang="en-US" altLang="vi-VN" sz="2800" b="1" dirty="0">
                  <a:solidFill>
                    <a:srgbClr val="000099"/>
                  </a:solidFill>
                  <a:latin typeface="Arial" panose="020B0604020202020204" pitchFamily="34" charset="0"/>
                </a:rPr>
                <a:t>2. Bản chất nhà nước</a:t>
              </a:r>
              <a:endParaRPr lang="en-US" altLang="vi-VN" sz="2800" b="1" dirty="0">
                <a:solidFill>
                  <a:srgbClr val="000099"/>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60101" name="AutoShape 5"/>
          <p:cNvSpPr>
            <a:spLocks noChangeArrowheads="1"/>
          </p:cNvSpPr>
          <p:nvPr/>
        </p:nvSpPr>
        <p:spPr bwMode="auto">
          <a:xfrm>
            <a:off x="381000" y="2667000"/>
            <a:ext cx="3048000" cy="3124200"/>
          </a:xfrm>
          <a:prstGeom prst="roundRect">
            <a:avLst>
              <a:gd name="adj" fmla="val 16667"/>
            </a:avLst>
          </a:prstGeom>
          <a:solidFill>
            <a:schemeClr val="accent2">
              <a:lumMod val="20000"/>
              <a:lumOff val="80000"/>
            </a:schemeClr>
          </a:solidFill>
          <a:ln w="9525">
            <a:solidFill>
              <a:schemeClr val="tx1"/>
            </a:solidFill>
            <a:round/>
          </a:ln>
          <a:effectLst>
            <a:outerShdw dist="107763" dir="2700000" algn="ctr" rotWithShape="0">
              <a:schemeClr val="bg2">
                <a:alpha val="50000"/>
              </a:schemeClr>
            </a:outerShdw>
          </a:effectLst>
        </p:spPr>
        <p:txBody>
          <a:bodyPr wrap="none" anchor="ctr"/>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rPr>
              <a:t>Các quan </a:t>
            </a:r>
            <a:endParaRPr kumimoji="0" sz="25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rPr>
              <a:t>Điểm phi</a:t>
            </a:r>
            <a:endParaRPr kumimoji="0" sz="25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rPr>
              <a:t>Mác- xít </a:t>
            </a:r>
            <a:endParaRPr kumimoji="0" sz="25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rPr>
              <a:t> </a:t>
            </a:r>
            <a:endParaRPr kumimoji="0" sz="2400" b="1" i="0" u="none" strike="noStrike" kern="1200" cap="none" spc="0" normalizeH="0" baseline="0" noProof="1" dirty="0">
              <a:solidFill>
                <a:srgbClr val="000066"/>
              </a:solidFill>
              <a:effectLst>
                <a:outerShdw blurRad="38100" dist="38100" dir="2700000">
                  <a:srgbClr val="000000"/>
                </a:outerShdw>
              </a:effectLst>
              <a:latin typeface="Verdana" panose="020B0604030504040204" pitchFamily="34" charset="0"/>
              <a:ea typeface="+mn-ea"/>
              <a:cs typeface="+mn-cs"/>
            </a:endParaRPr>
          </a:p>
        </p:txBody>
      </p:sp>
      <p:sp>
        <p:nvSpPr>
          <p:cNvPr id="260102" name="AutoShape 6"/>
          <p:cNvSpPr>
            <a:spLocks noChangeArrowheads="1"/>
          </p:cNvSpPr>
          <p:nvPr/>
        </p:nvSpPr>
        <p:spPr bwMode="auto">
          <a:xfrm>
            <a:off x="4981575" y="2776538"/>
            <a:ext cx="3019425" cy="3014663"/>
          </a:xfrm>
          <a:prstGeom prst="roundRect">
            <a:avLst>
              <a:gd name="adj" fmla="val 16667"/>
            </a:avLst>
          </a:prstGeom>
          <a:solidFill>
            <a:schemeClr val="accent2">
              <a:lumMod val="20000"/>
              <a:lumOff val="80000"/>
            </a:schemeClr>
          </a:solidFill>
          <a:ln w="9525">
            <a:solidFill>
              <a:schemeClr val="tx1"/>
            </a:solidFill>
            <a:round/>
          </a:ln>
          <a:effectLst>
            <a:outerShdw dist="107763" dir="2700000" algn="ctr" rotWithShape="0">
              <a:schemeClr val="bg2">
                <a:alpha val="50000"/>
              </a:schemeClr>
            </a:outerShdw>
          </a:effectLst>
        </p:spPr>
        <p:txBody>
          <a:bodyPr wrap="none" anchor="ctr"/>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rPr>
              <a:t>Quan điểm </a:t>
            </a:r>
            <a:endPar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rPr>
              <a:t>Của </a:t>
            </a:r>
            <a:endPar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rPr>
              <a:t>chủ nghĩa</a:t>
            </a:r>
            <a:endPar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endParaRPr>
          </a:p>
          <a:p>
            <a:pPr marL="0" marR="0" indent="0" algn="ctr" defTabSz="914400" rtl="0" eaLnBrk="1" fontAlgn="base" latinLnBrk="0" hangingPunct="1">
              <a:lnSpc>
                <a:spcPct val="100000"/>
              </a:lnSpc>
              <a:spcBef>
                <a:spcPct val="0"/>
              </a:spcBef>
              <a:spcAft>
                <a:spcPct val="0"/>
              </a:spcAft>
              <a:buClrTx/>
              <a:buSzTx/>
              <a:buFontTx/>
              <a:buNone/>
            </a:pPr>
            <a:r>
              <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rPr>
              <a:t>Mác- lêNin </a:t>
            </a:r>
            <a:endParaRPr kumimoji="0" sz="2500" b="1" i="0" u="none" strike="noStrike" kern="1200" cap="none" spc="0" normalizeH="0" baseline="0" noProof="1" dirty="0">
              <a:solidFill>
                <a:srgbClr val="0000FF"/>
              </a:solidFill>
              <a:effectLst>
                <a:outerShdw blurRad="38100" dist="38100" dir="2700000">
                  <a:srgbClr val="000000"/>
                </a:outerShdw>
              </a:effectLst>
              <a:latin typeface="Verdana" panose="020B0604030504040204" pitchFamily="34" charset="0"/>
              <a:ea typeface="+mn-ea"/>
              <a:cs typeface="+mn-cs"/>
            </a:endParaRPr>
          </a:p>
        </p:txBody>
      </p:sp>
      <p:sp>
        <p:nvSpPr>
          <p:cNvPr id="179210" name="Freeform 10"/>
          <p:cNvSpPr/>
          <p:nvPr/>
        </p:nvSpPr>
        <p:spPr bwMode="gray">
          <a:xfrm>
            <a:off x="3200400" y="205740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FFBE5D"/>
              </a:gs>
            </a:gsLst>
            <a:lin ang="0" scaled="1"/>
          </a:gradFill>
          <a:ln w="0">
            <a:solidFill>
              <a:srgbClr val="66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79212" name="Freeform 12"/>
          <p:cNvSpPr/>
          <p:nvPr/>
        </p:nvSpPr>
        <p:spPr bwMode="gray">
          <a:xfrm flipH="1">
            <a:off x="4419600" y="205740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grpSp>
        <p:nvGrpSpPr>
          <p:cNvPr id="7174" name="Group 1"/>
          <p:cNvGrpSpPr/>
          <p:nvPr/>
        </p:nvGrpSpPr>
        <p:grpSpPr>
          <a:xfrm>
            <a:off x="1003300" y="1003300"/>
            <a:ext cx="6832600" cy="1117600"/>
            <a:chOff x="1003300" y="895208"/>
            <a:chExt cx="6832600" cy="1118422"/>
          </a:xfrm>
        </p:grpSpPr>
        <p:sp>
          <p:nvSpPr>
            <p:cNvPr id="260100" name="Text Box 4"/>
            <p:cNvSpPr txBox="1">
              <a:spLocks noChangeArrowheads="1"/>
            </p:cNvSpPr>
            <p:nvPr/>
          </p:nvSpPr>
          <p:spPr bwMode="auto">
            <a:xfrm>
              <a:off x="2514600" y="1646648"/>
              <a:ext cx="4114800" cy="366982"/>
            </a:xfrm>
            <a:prstGeom prst="rect">
              <a:avLst/>
            </a:prstGeom>
            <a:noFill/>
            <a:ln w="9525">
              <a:noFill/>
              <a:miter lim="800000"/>
            </a:ln>
            <a:effectLst/>
          </p:spPr>
          <p:txBody>
            <a:bodyPr>
              <a:spAutoFit/>
            </a:bodyPr>
            <a:p>
              <a:pPr marR="0" defTabSz="914400">
                <a:spcBef>
                  <a:spcPct val="50000"/>
                </a:spcBef>
                <a:buClrTx/>
                <a:buSzTx/>
                <a:buFontTx/>
                <a:buNone/>
              </a:pPr>
              <a:r>
                <a:rPr kumimoji="0" b="1" kern="1200" cap="none" spc="0" normalizeH="0" baseline="0" noProof="1" dirty="0">
                  <a:solidFill>
                    <a:srgbClr val="FF0000"/>
                  </a:solidFill>
                  <a:effectLst>
                    <a:outerShdw blurRad="38100" dist="38100" dir="2700000">
                      <a:srgbClr val="000000"/>
                    </a:outerShdw>
                  </a:effectLst>
                  <a:latin typeface="Verdana" panose="020B0604030504040204" pitchFamily="34" charset="0"/>
                  <a:ea typeface="+mn-ea"/>
                  <a:cs typeface="+mn-cs"/>
                </a:rPr>
                <a:t>HAI QUAN ĐIỂM CHÍNH</a:t>
              </a:r>
              <a:endParaRPr kumimoji="0" b="1" kern="1200" cap="none" spc="0" normalizeH="0" baseline="0" noProof="1" dirty="0">
                <a:solidFill>
                  <a:srgbClr val="FF0000"/>
                </a:solidFill>
                <a:effectLst>
                  <a:outerShdw blurRad="38100" dist="38100" dir="2700000">
                    <a:srgbClr val="000000"/>
                  </a:outerShdw>
                </a:effectLst>
                <a:latin typeface="Verdana" panose="020B0604030504040204" pitchFamily="34" charset="0"/>
                <a:ea typeface="+mn-ea"/>
                <a:cs typeface="+mn-cs"/>
              </a:endParaRPr>
            </a:p>
          </p:txBody>
        </p:sp>
        <p:sp>
          <p:nvSpPr>
            <p:cNvPr id="7176" name="Rectangle 9"/>
            <p:cNvSpPr/>
            <p:nvPr/>
          </p:nvSpPr>
          <p:spPr>
            <a:xfrm>
              <a:off x="1003300" y="895208"/>
              <a:ext cx="6832600" cy="571500"/>
            </a:xfrm>
            <a:prstGeom prst="rect">
              <a:avLst/>
            </a:prstGeom>
            <a:noFill/>
            <a:ln w="9525">
              <a:noFill/>
            </a:ln>
          </p:spPr>
          <p:txBody>
            <a:bodyPr anchor="ctr" anchorCtr="0"/>
            <a:p>
              <a:br>
                <a:rPr lang="en-US" altLang="vi-VN" sz="2500" b="1" dirty="0">
                  <a:solidFill>
                    <a:srgbClr val="FF0000"/>
                  </a:solidFill>
                  <a:latin typeface="Times New Roman" panose="02020603050405020304" pitchFamily="18" charset="0"/>
                </a:rPr>
              </a:br>
              <a:r>
                <a:rPr lang="en-US" altLang="vi-VN" sz="2500" b="1" dirty="0">
                  <a:solidFill>
                    <a:srgbClr val="FF0000"/>
                  </a:solidFill>
                  <a:latin typeface="Times New Roman" panose="02020603050405020304" pitchFamily="18" charset="0"/>
                </a:rPr>
                <a:t>1. Nguồn gốc Nh</a:t>
              </a:r>
              <a:r>
                <a:rPr lang="en-US" altLang="vi-VN" sz="2500" b="1" dirty="0">
                  <a:solidFill>
                    <a:srgbClr val="FF0000"/>
                  </a:solidFill>
                  <a:latin typeface="Times New Roman" panose="02020603050405020304" pitchFamily="18" charset="0"/>
                  <a:ea typeface="Times New Roman" panose="02020603050405020304" pitchFamily="18" charset="0"/>
                </a:rPr>
                <a:t>à</a:t>
              </a:r>
              <a:r>
                <a:rPr lang="en-US" altLang="vi-VN" sz="2500" b="1" dirty="0">
                  <a:solidFill>
                    <a:srgbClr val="FF0000"/>
                  </a:solidFill>
                  <a:latin typeface="Times New Roman" panose="02020603050405020304" pitchFamily="18" charset="0"/>
                </a:rPr>
                <a:t> nước</a:t>
              </a:r>
              <a:br>
                <a:rPr lang="en-US" altLang="vi-VN" sz="2500" b="1" i="1" dirty="0">
                  <a:solidFill>
                    <a:srgbClr val="FF0000"/>
                  </a:solidFill>
                  <a:latin typeface="Times New Roman" panose="02020603050405020304" pitchFamily="18" charset="0"/>
                </a:rPr>
              </a:br>
              <a:endParaRPr lang="en-US" altLang="vi-VN" sz="2500" b="1" i="1" dirty="0">
                <a:solidFill>
                  <a:srgbClr val="FF0000"/>
                </a:solidFill>
                <a:latin typeface="Times New Roman" panose="02020603050405020304" pitchFamily="18" charset="0"/>
                <a:ea typeface="Times New Roman" panose="02020603050405020304" pitchFamily="18" charset="0"/>
              </a:endParaRPr>
            </a:p>
          </p:txBody>
        </p:sp>
      </p:grpSp>
      <p:sp>
        <p:nvSpPr>
          <p:cNvPr id="3" name="Rectangle 2"/>
          <p:cNvSpPr/>
          <p:nvPr/>
        </p:nvSpPr>
        <p:spPr>
          <a:xfrm>
            <a:off x="1677786" y="279233"/>
            <a:ext cx="6607578" cy="477054"/>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500" b="1" i="0" u="none" strike="noStrike" kern="1200" cap="none" spc="0" normalizeH="0" baseline="0" noProof="0" dirty="0">
                <a:ln w="22225">
                  <a:solidFill>
                    <a:schemeClr val="accent2"/>
                  </a:solidFill>
                  <a:prstDash val="solid"/>
                </a:ln>
                <a:solidFill>
                  <a:srgbClr val="FF0066"/>
                </a:solidFill>
                <a:effectLst/>
                <a:uLnTx/>
                <a:uFillTx/>
                <a:latin typeface="Times New Roman" panose="02020603050405020304" pitchFamily="18" charset="0"/>
                <a:ea typeface="+mn-ea"/>
                <a:cs typeface="Times New Roman" panose="02020603050405020304" pitchFamily="18" charset="0"/>
              </a:rPr>
              <a:t>I. NHỮNG VẤN ĐỀ CHUNG VỀ NHÀ NƯỚC</a:t>
            </a:r>
            <a:endParaRPr kumimoji="0" lang="vi-VN" sz="2500" b="1" i="0" u="none" strike="noStrike" kern="1200" cap="none" spc="0" normalizeH="0" baseline="0" noProof="0" dirty="0">
              <a:ln w="22225">
                <a:solidFill>
                  <a:schemeClr val="accent2"/>
                </a:solidFill>
                <a:prstDash val="solid"/>
              </a:ln>
              <a:solidFill>
                <a:srgbClr val="FF0066"/>
              </a:solidFill>
              <a:effectLst/>
              <a:uLnTx/>
              <a:uFillTx/>
              <a:latin typeface="Arial" panose="020B0604020202020204" pitchFamily="34" charset="0"/>
              <a:ea typeface="+mn-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79210"/>
                                        </p:tgtEl>
                                        <p:attrNameLst>
                                          <p:attrName>style.visibility</p:attrName>
                                        </p:attrNameLst>
                                      </p:cBhvr>
                                      <p:to>
                                        <p:strVal val="visible"/>
                                      </p:to>
                                    </p:set>
                                    <p:anim calcmode="lin" valueType="num">
                                      <p:cBhvr>
                                        <p:cTn id="7" dur="1000" fill="hold"/>
                                        <p:tgtEl>
                                          <p:spTgt spid="179210"/>
                                        </p:tgtEl>
                                        <p:attrNameLst>
                                          <p:attrName>ppt_w</p:attrName>
                                        </p:attrNameLst>
                                      </p:cBhvr>
                                      <p:tavLst>
                                        <p:tav tm="0">
                                          <p:val>
                                            <p:fltVal val="0.000000"/>
                                          </p:val>
                                        </p:tav>
                                        <p:tav tm="100000">
                                          <p:val>
                                            <p:strVal val="#ppt_w"/>
                                          </p:val>
                                        </p:tav>
                                      </p:tavLst>
                                    </p:anim>
                                    <p:anim calcmode="lin" valueType="num">
                                      <p:cBhvr>
                                        <p:cTn id="8" dur="1000" fill="hold"/>
                                        <p:tgtEl>
                                          <p:spTgt spid="179210"/>
                                        </p:tgtEl>
                                        <p:attrNameLst>
                                          <p:attrName>ppt_h</p:attrName>
                                        </p:attrNameLst>
                                      </p:cBhvr>
                                      <p:tavLst>
                                        <p:tav tm="0">
                                          <p:val>
                                            <p:fltVal val="0.000000"/>
                                          </p:val>
                                        </p:tav>
                                        <p:tav tm="100000">
                                          <p:val>
                                            <p:strVal val="#ppt_h"/>
                                          </p:val>
                                        </p:tav>
                                      </p:tavLst>
                                    </p:anim>
                                    <p:anim calcmode="lin" valueType="num">
                                      <p:cBhvr>
                                        <p:cTn id="9" dur="1000" fill="hold"/>
                                        <p:tgtEl>
                                          <p:spTgt spid="179210"/>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179210"/>
                                        </p:tgtEl>
                                        <p:attrNameLst>
                                          <p:attrName>ppt_y</p:attrName>
                                        </p:attrNameLst>
                                      </p:cBhvr>
                                      <p:tavLst>
                                        <p:tav tm="0" fmla="#ppt_y+(sin(-2*pi*(1-$))*-#ppt_x+cos(-2*pi*(1-$))*(1-#ppt_y))*(1-$)">
                                          <p:val>
                                            <p:fltVal val="0.000000"/>
                                          </p:val>
                                        </p:tav>
                                        <p:tav tm="100000">
                                          <p:val>
                                            <p:fltVal val="1.000000"/>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60101"/>
                                        </p:tgtEl>
                                        <p:attrNameLst>
                                          <p:attrName>style.visibility</p:attrName>
                                        </p:attrNameLst>
                                      </p:cBhvr>
                                      <p:to>
                                        <p:strVal val="visible"/>
                                      </p:to>
                                    </p:set>
                                    <p:anim calcmode="lin" valueType="num">
                                      <p:cBhvr>
                                        <p:cTn id="13" dur="1000" fill="hold"/>
                                        <p:tgtEl>
                                          <p:spTgt spid="260101"/>
                                        </p:tgtEl>
                                        <p:attrNameLst>
                                          <p:attrName>ppt_w</p:attrName>
                                        </p:attrNameLst>
                                      </p:cBhvr>
                                      <p:tavLst>
                                        <p:tav tm="0">
                                          <p:val>
                                            <p:fltVal val="0.000000"/>
                                          </p:val>
                                        </p:tav>
                                        <p:tav tm="100000">
                                          <p:val>
                                            <p:strVal val="#ppt_w"/>
                                          </p:val>
                                        </p:tav>
                                      </p:tavLst>
                                    </p:anim>
                                    <p:anim calcmode="lin" valueType="num">
                                      <p:cBhvr>
                                        <p:cTn id="14" dur="1000" fill="hold"/>
                                        <p:tgtEl>
                                          <p:spTgt spid="260101"/>
                                        </p:tgtEl>
                                        <p:attrNameLst>
                                          <p:attrName>ppt_h</p:attrName>
                                        </p:attrNameLst>
                                      </p:cBhvr>
                                      <p:tavLst>
                                        <p:tav tm="0">
                                          <p:val>
                                            <p:fltVal val="0.000000"/>
                                          </p:val>
                                        </p:tav>
                                        <p:tav tm="100000">
                                          <p:val>
                                            <p:strVal val="#ppt_h"/>
                                          </p:val>
                                        </p:tav>
                                      </p:tavLst>
                                    </p:anim>
                                    <p:anim calcmode="lin" valueType="num">
                                      <p:cBhvr>
                                        <p:cTn id="15" dur="1000" fill="hold"/>
                                        <p:tgtEl>
                                          <p:spTgt spid="260101"/>
                                        </p:tgtEl>
                                        <p:attrNameLst>
                                          <p:attrName>ppt_x</p:attrName>
                                        </p:attrNameLst>
                                      </p:cBhvr>
                                      <p:tavLst>
                                        <p:tav tm="0" fmla="#ppt_x+(cos(-2*pi*(1-$))*-#ppt_x-sin(-2*pi*(1-$))*(1-#ppt_y))*(1-$)">
                                          <p:val>
                                            <p:fltVal val="0.000000"/>
                                          </p:val>
                                        </p:tav>
                                        <p:tav tm="100000">
                                          <p:val>
                                            <p:fltVal val="1.000000"/>
                                          </p:val>
                                        </p:tav>
                                      </p:tavLst>
                                    </p:anim>
                                    <p:anim calcmode="lin" valueType="num">
                                      <p:cBhvr>
                                        <p:cTn id="16" dur="1000" fill="hold"/>
                                        <p:tgtEl>
                                          <p:spTgt spid="260101"/>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nodeType="clickEffect">
                                  <p:stCondLst>
                                    <p:cond delay="0"/>
                                  </p:stCondLst>
                                  <p:iterate type="lt">
                                    <p:tmPct val="10000"/>
                                  </p:iterate>
                                  <p:childTnLst>
                                    <p:set>
                                      <p:cBhvr>
                                        <p:cTn id="20" dur="1" fill="hold">
                                          <p:stCondLst>
                                            <p:cond delay="0"/>
                                          </p:stCondLst>
                                        </p:cTn>
                                        <p:tgtEl>
                                          <p:spTgt spid="179212"/>
                                        </p:tgtEl>
                                        <p:attrNameLst>
                                          <p:attrName>style.visibility</p:attrName>
                                        </p:attrNameLst>
                                      </p:cBhvr>
                                      <p:to>
                                        <p:strVal val="visible"/>
                                      </p:to>
                                    </p:set>
                                    <p:anim calcmode="lin" valueType="num">
                                      <p:cBhvr>
                                        <p:cTn id="21" dur="500" fill="hold"/>
                                        <p:tgtEl>
                                          <p:spTgt spid="17921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79212"/>
                                        </p:tgtEl>
                                        <p:attrNameLst>
                                          <p:attrName>ppt_y</p:attrName>
                                        </p:attrNameLst>
                                      </p:cBhvr>
                                      <p:tavLst>
                                        <p:tav tm="0">
                                          <p:val>
                                            <p:strVal val="#ppt_y"/>
                                          </p:val>
                                        </p:tav>
                                        <p:tav tm="100000">
                                          <p:val>
                                            <p:strVal val="#ppt_y"/>
                                          </p:val>
                                        </p:tav>
                                      </p:tavLst>
                                    </p:anim>
                                    <p:anim calcmode="lin" valueType="num">
                                      <p:cBhvr>
                                        <p:cTn id="23" dur="500" fill="hold"/>
                                        <p:tgtEl>
                                          <p:spTgt spid="17921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7921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79212"/>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260102"/>
                                        </p:tgtEl>
                                        <p:attrNameLst>
                                          <p:attrName>style.visibility</p:attrName>
                                        </p:attrNameLst>
                                      </p:cBhvr>
                                      <p:to>
                                        <p:strVal val="visible"/>
                                      </p:to>
                                    </p:set>
                                    <p:anim calcmode="lin" valueType="num">
                                      <p:cBhvr>
                                        <p:cTn id="28" dur="500" fill="hold"/>
                                        <p:tgtEl>
                                          <p:spTgt spid="260102"/>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60102"/>
                                        </p:tgtEl>
                                        <p:attrNameLst>
                                          <p:attrName>ppt_y</p:attrName>
                                        </p:attrNameLst>
                                      </p:cBhvr>
                                      <p:tavLst>
                                        <p:tav tm="0">
                                          <p:val>
                                            <p:strVal val="#ppt_y"/>
                                          </p:val>
                                        </p:tav>
                                        <p:tav tm="100000">
                                          <p:val>
                                            <p:strVal val="#ppt_y"/>
                                          </p:val>
                                        </p:tav>
                                      </p:tavLst>
                                    </p:anim>
                                    <p:anim calcmode="lin" valueType="num">
                                      <p:cBhvr>
                                        <p:cTn id="30" dur="500" fill="hold"/>
                                        <p:tgtEl>
                                          <p:spTgt spid="260102"/>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60102"/>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60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animBg="1"/>
      <p:bldP spid="26010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p:grpSp>
        <p:nvGrpSpPr>
          <p:cNvPr id="34818" name="Group 3"/>
          <p:cNvGrpSpPr/>
          <p:nvPr/>
        </p:nvGrpSpPr>
        <p:grpSpPr>
          <a:xfrm>
            <a:off x="2446338" y="3173413"/>
            <a:ext cx="4905375" cy="2425700"/>
            <a:chOff x="995" y="1472"/>
            <a:chExt cx="3785" cy="1872"/>
          </a:xfrm>
        </p:grpSpPr>
        <p:sp>
          <p:nvSpPr>
            <p:cNvPr id="34819" name="AutoShape 4"/>
            <p:cNvSpPr/>
            <p:nvPr/>
          </p:nvSpPr>
          <p:spPr>
            <a:xfrm>
              <a:off x="995" y="1588"/>
              <a:ext cx="3785" cy="1756"/>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tileRect/>
            </a:gradFill>
            <a:ln w="9525">
              <a:noFill/>
            </a:ln>
          </p:spPr>
          <p:txBody>
            <a:bodyPr/>
            <a:p>
              <a:endParaRPr lang="en-US"/>
            </a:p>
          </p:txBody>
        </p:sp>
        <p:sp>
          <p:nvSpPr>
            <p:cNvPr id="24581" name="AutoShape 5"/>
            <p:cNvSpPr>
              <a:spLocks noChangeArrowheads="1"/>
            </p:cNvSpPr>
            <p:nvPr/>
          </p:nvSpPr>
          <p:spPr bwMode="gray">
            <a:xfrm>
              <a:off x="995" y="1478"/>
              <a:ext cx="3785" cy="1756"/>
            </a:xfrm>
            <a:custGeom>
              <a:avLst/>
              <a:gdLst>
                <a:gd name="G0" fmla="+- 3013 0 0"/>
                <a:gd name="G1" fmla="+- 21600 0 3013"/>
                <a:gd name="G2" fmla="+- 21600 0 301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chemeClr val="accent2"/>
                </a:gs>
                <a:gs pos="50000">
                  <a:schemeClr val="hlink"/>
                </a:gs>
                <a:gs pos="100000">
                  <a:schemeClr val="accent2"/>
                </a:gs>
              </a:gsLst>
              <a:lin ang="18900000" scaled="1"/>
            </a:gradFill>
            <a:ln w="9525" algn="ctr">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4821" name="Line 6"/>
            <p:cNvSpPr/>
            <p:nvPr/>
          </p:nvSpPr>
          <p:spPr>
            <a:xfrm flipV="1">
              <a:off x="2872" y="1472"/>
              <a:ext cx="0" cy="359"/>
            </a:xfrm>
            <a:prstGeom prst="line">
              <a:avLst/>
            </a:prstGeom>
            <a:ln w="9525" cap="flat" cmpd="sng">
              <a:solidFill>
                <a:schemeClr val="bg1"/>
              </a:solidFill>
              <a:prstDash val="solid"/>
              <a:round/>
              <a:headEnd type="none" w="med" len="med"/>
              <a:tailEnd type="none" w="med" len="med"/>
            </a:ln>
          </p:spPr>
        </p:sp>
        <p:sp>
          <p:nvSpPr>
            <p:cNvPr id="34822" name="Line 7"/>
            <p:cNvSpPr/>
            <p:nvPr/>
          </p:nvSpPr>
          <p:spPr>
            <a:xfrm>
              <a:off x="1793" y="1974"/>
              <a:ext cx="0" cy="115"/>
            </a:xfrm>
            <a:prstGeom prst="line">
              <a:avLst/>
            </a:prstGeom>
            <a:ln w="9525" cap="flat" cmpd="sng">
              <a:solidFill>
                <a:schemeClr val="bg1"/>
              </a:solidFill>
              <a:prstDash val="solid"/>
              <a:round/>
              <a:headEnd type="none" w="med" len="med"/>
              <a:tailEnd type="none" w="med" len="med"/>
            </a:ln>
          </p:spPr>
        </p:sp>
        <p:sp>
          <p:nvSpPr>
            <p:cNvPr id="34823" name="Line 8"/>
            <p:cNvSpPr/>
            <p:nvPr/>
          </p:nvSpPr>
          <p:spPr>
            <a:xfrm>
              <a:off x="3951" y="1959"/>
              <a:ext cx="0" cy="123"/>
            </a:xfrm>
            <a:prstGeom prst="line">
              <a:avLst/>
            </a:prstGeom>
            <a:ln w="9525" cap="flat" cmpd="sng">
              <a:solidFill>
                <a:schemeClr val="bg1"/>
              </a:solidFill>
              <a:prstDash val="solid"/>
              <a:round/>
              <a:headEnd type="none" w="med" len="med"/>
              <a:tailEnd type="none" w="med" len="med"/>
            </a:ln>
          </p:spPr>
        </p:sp>
        <p:sp>
          <p:nvSpPr>
            <p:cNvPr id="34824" name="Line 9"/>
            <p:cNvSpPr/>
            <p:nvPr/>
          </p:nvSpPr>
          <p:spPr>
            <a:xfrm flipV="1">
              <a:off x="3951" y="1794"/>
              <a:ext cx="384" cy="165"/>
            </a:xfrm>
            <a:prstGeom prst="line">
              <a:avLst/>
            </a:prstGeom>
            <a:ln w="9525" cap="flat" cmpd="sng">
              <a:solidFill>
                <a:schemeClr val="bg1"/>
              </a:solidFill>
              <a:prstDash val="solid"/>
              <a:round/>
              <a:headEnd type="none" w="med" len="med"/>
              <a:tailEnd type="none" w="med" len="med"/>
            </a:ln>
          </p:spPr>
        </p:sp>
        <p:sp>
          <p:nvSpPr>
            <p:cNvPr id="34825" name="Line 10"/>
            <p:cNvSpPr/>
            <p:nvPr/>
          </p:nvSpPr>
          <p:spPr>
            <a:xfrm flipH="1" flipV="1">
              <a:off x="1413" y="1801"/>
              <a:ext cx="378" cy="171"/>
            </a:xfrm>
            <a:prstGeom prst="line">
              <a:avLst/>
            </a:prstGeom>
            <a:ln w="9525" cap="flat" cmpd="sng">
              <a:solidFill>
                <a:schemeClr val="bg1"/>
              </a:solidFill>
              <a:prstDash val="solid"/>
              <a:round/>
              <a:headEnd type="none" w="med" len="med"/>
              <a:tailEnd type="none" w="med" len="med"/>
            </a:ln>
          </p:spPr>
        </p:sp>
        <p:sp>
          <p:nvSpPr>
            <p:cNvPr id="34826" name="Line 11"/>
            <p:cNvSpPr/>
            <p:nvPr/>
          </p:nvSpPr>
          <p:spPr>
            <a:xfrm flipH="1">
              <a:off x="1856" y="2884"/>
              <a:ext cx="291" cy="209"/>
            </a:xfrm>
            <a:prstGeom prst="line">
              <a:avLst/>
            </a:prstGeom>
            <a:ln w="9525" cap="flat" cmpd="sng">
              <a:solidFill>
                <a:schemeClr val="bg1"/>
              </a:solidFill>
              <a:prstDash val="solid"/>
              <a:round/>
              <a:headEnd type="none" w="med" len="med"/>
              <a:tailEnd type="none" w="med" len="med"/>
            </a:ln>
          </p:spPr>
        </p:sp>
        <p:sp>
          <p:nvSpPr>
            <p:cNvPr id="34827" name="Line 12"/>
            <p:cNvSpPr/>
            <p:nvPr/>
          </p:nvSpPr>
          <p:spPr>
            <a:xfrm>
              <a:off x="3752" y="2843"/>
              <a:ext cx="365" cy="181"/>
            </a:xfrm>
            <a:prstGeom prst="line">
              <a:avLst/>
            </a:prstGeom>
            <a:ln w="9525" cap="flat" cmpd="sng">
              <a:solidFill>
                <a:schemeClr val="bg1"/>
              </a:solidFill>
              <a:prstDash val="solid"/>
              <a:round/>
              <a:headEnd type="none" w="med" len="med"/>
              <a:tailEnd type="none" w="med" len="med"/>
            </a:ln>
          </p:spPr>
        </p:sp>
        <p:sp>
          <p:nvSpPr>
            <p:cNvPr id="34828" name="Line 13"/>
            <p:cNvSpPr/>
            <p:nvPr/>
          </p:nvSpPr>
          <p:spPr>
            <a:xfrm flipH="1">
              <a:off x="1850" y="3090"/>
              <a:ext cx="7" cy="110"/>
            </a:xfrm>
            <a:prstGeom prst="line">
              <a:avLst/>
            </a:prstGeom>
            <a:ln w="9525" cap="flat" cmpd="sng">
              <a:solidFill>
                <a:schemeClr val="bg1"/>
              </a:solidFill>
              <a:prstDash val="solid"/>
              <a:round/>
              <a:headEnd type="none" w="med" len="med"/>
              <a:tailEnd type="none" w="med" len="med"/>
            </a:ln>
          </p:spPr>
        </p:sp>
        <p:sp>
          <p:nvSpPr>
            <p:cNvPr id="34829" name="Line 14"/>
            <p:cNvSpPr/>
            <p:nvPr/>
          </p:nvSpPr>
          <p:spPr>
            <a:xfrm flipH="1">
              <a:off x="4112" y="3022"/>
              <a:ext cx="7" cy="110"/>
            </a:xfrm>
            <a:prstGeom prst="line">
              <a:avLst/>
            </a:prstGeom>
            <a:ln w="9525" cap="flat" cmpd="sng">
              <a:solidFill>
                <a:schemeClr val="bg1"/>
              </a:solidFill>
              <a:prstDash val="solid"/>
              <a:round/>
              <a:headEnd type="none" w="med" len="med"/>
              <a:tailEnd type="none" w="med" len="med"/>
            </a:ln>
          </p:spPr>
        </p:sp>
      </p:grpSp>
      <p:sp>
        <p:nvSpPr>
          <p:cNvPr id="34830" name="Line 15"/>
          <p:cNvSpPr/>
          <p:nvPr/>
        </p:nvSpPr>
        <p:spPr>
          <a:xfrm>
            <a:off x="4005263" y="3000375"/>
            <a:ext cx="0" cy="436563"/>
          </a:xfrm>
          <a:prstGeom prst="line">
            <a:avLst/>
          </a:prstGeom>
          <a:ln w="9525" cap="flat" cmpd="sng">
            <a:solidFill>
              <a:schemeClr val="tx1"/>
            </a:solidFill>
            <a:prstDash val="solid"/>
            <a:round/>
            <a:headEnd type="none" w="med" len="med"/>
            <a:tailEnd type="oval" w="med" len="med"/>
          </a:ln>
        </p:spPr>
      </p:sp>
      <p:sp>
        <p:nvSpPr>
          <p:cNvPr id="34831" name="Line 16"/>
          <p:cNvSpPr/>
          <p:nvPr/>
        </p:nvSpPr>
        <p:spPr>
          <a:xfrm>
            <a:off x="5824538" y="2955925"/>
            <a:ext cx="0" cy="481013"/>
          </a:xfrm>
          <a:prstGeom prst="line">
            <a:avLst/>
          </a:prstGeom>
          <a:ln w="9525" cap="flat" cmpd="sng">
            <a:solidFill>
              <a:schemeClr val="tx1"/>
            </a:solidFill>
            <a:prstDash val="solid"/>
            <a:round/>
            <a:headEnd type="none" w="med" len="med"/>
            <a:tailEnd type="oval" w="med" len="med"/>
          </a:ln>
        </p:spPr>
      </p:sp>
      <p:sp>
        <p:nvSpPr>
          <p:cNvPr id="34832" name="Line 17"/>
          <p:cNvSpPr/>
          <p:nvPr/>
        </p:nvSpPr>
        <p:spPr>
          <a:xfrm flipV="1">
            <a:off x="4984750" y="5299075"/>
            <a:ext cx="0" cy="534988"/>
          </a:xfrm>
          <a:prstGeom prst="line">
            <a:avLst/>
          </a:prstGeom>
          <a:ln w="9525" cap="flat" cmpd="sng">
            <a:solidFill>
              <a:schemeClr val="tx1"/>
            </a:solidFill>
            <a:prstDash val="solid"/>
            <a:round/>
            <a:headEnd type="none" w="med" len="med"/>
            <a:tailEnd type="oval" w="med" len="med"/>
          </a:ln>
        </p:spPr>
      </p:sp>
      <p:sp>
        <p:nvSpPr>
          <p:cNvPr id="34833" name="Line 18"/>
          <p:cNvSpPr/>
          <p:nvPr/>
        </p:nvSpPr>
        <p:spPr>
          <a:xfrm flipH="1" flipV="1">
            <a:off x="6956425" y="4262438"/>
            <a:ext cx="576263" cy="0"/>
          </a:xfrm>
          <a:prstGeom prst="line">
            <a:avLst/>
          </a:prstGeom>
          <a:ln w="9525" cap="flat" cmpd="sng">
            <a:solidFill>
              <a:schemeClr val="tx1"/>
            </a:solidFill>
            <a:prstDash val="solid"/>
            <a:round/>
            <a:headEnd type="none" w="med" len="med"/>
            <a:tailEnd type="oval" w="med" len="med"/>
          </a:ln>
        </p:spPr>
      </p:sp>
      <p:sp>
        <p:nvSpPr>
          <p:cNvPr id="34834" name="Line 19"/>
          <p:cNvSpPr/>
          <p:nvPr/>
        </p:nvSpPr>
        <p:spPr>
          <a:xfrm flipV="1">
            <a:off x="2219325" y="4262438"/>
            <a:ext cx="576263" cy="0"/>
          </a:xfrm>
          <a:prstGeom prst="line">
            <a:avLst/>
          </a:prstGeom>
          <a:ln w="9525" cap="flat" cmpd="sng">
            <a:solidFill>
              <a:schemeClr val="tx1"/>
            </a:solidFill>
            <a:prstDash val="solid"/>
            <a:round/>
            <a:headEnd type="none" w="med" len="med"/>
            <a:tailEnd type="oval" w="med" len="med"/>
          </a:ln>
        </p:spPr>
      </p:sp>
      <p:sp>
        <p:nvSpPr>
          <p:cNvPr id="34835" name="Text Box 20"/>
          <p:cNvSpPr txBox="1"/>
          <p:nvPr/>
        </p:nvSpPr>
        <p:spPr>
          <a:xfrm>
            <a:off x="3155950" y="2565400"/>
            <a:ext cx="1676400" cy="336550"/>
          </a:xfrm>
          <a:prstGeom prst="rect">
            <a:avLst/>
          </a:prstGeom>
          <a:noFill/>
          <a:ln w="9525">
            <a:noFill/>
          </a:ln>
        </p:spPr>
        <p:txBody>
          <a:bodyPr anchor="t" anchorCtr="0">
            <a:spAutoFit/>
          </a:bodyPr>
          <a:p>
            <a:pPr algn="ctr" eaLnBrk="0" hangingPunct="0">
              <a:spcBef>
                <a:spcPct val="50000"/>
              </a:spcBef>
            </a:pPr>
            <a:r>
              <a:rPr lang="en-US" altLang="en-US" sz="1600" b="1" dirty="0">
                <a:latin typeface="Arial" panose="020B0604020202020204" pitchFamily="34" charset="0"/>
              </a:rPr>
              <a:t>Văn hóa</a:t>
            </a:r>
            <a:endParaRPr lang="en-US" altLang="en-US" sz="1600" b="1" dirty="0">
              <a:latin typeface="Arial" panose="020B0604020202020204" pitchFamily="34" charset="0"/>
            </a:endParaRPr>
          </a:p>
        </p:txBody>
      </p:sp>
      <p:sp>
        <p:nvSpPr>
          <p:cNvPr id="34836" name="Text Box 21"/>
          <p:cNvSpPr txBox="1"/>
          <p:nvPr/>
        </p:nvSpPr>
        <p:spPr>
          <a:xfrm>
            <a:off x="4997450" y="2565400"/>
            <a:ext cx="1676400" cy="336550"/>
          </a:xfrm>
          <a:prstGeom prst="rect">
            <a:avLst/>
          </a:prstGeom>
          <a:noFill/>
          <a:ln w="9525">
            <a:noFill/>
          </a:ln>
        </p:spPr>
        <p:txBody>
          <a:bodyPr anchor="t" anchorCtr="0">
            <a:spAutoFit/>
          </a:bodyPr>
          <a:p>
            <a:pPr algn="ctr" eaLnBrk="0" hangingPunct="0">
              <a:spcBef>
                <a:spcPct val="50000"/>
              </a:spcBef>
            </a:pPr>
            <a:r>
              <a:rPr lang="en-US" altLang="en-US" sz="1600" b="1" dirty="0">
                <a:latin typeface="Arial" panose="020B0604020202020204" pitchFamily="34" charset="0"/>
              </a:rPr>
              <a:t>Giáo dục</a:t>
            </a:r>
            <a:endParaRPr lang="en-US" altLang="en-US" sz="1600" b="1" dirty="0">
              <a:latin typeface="Arial" panose="020B0604020202020204" pitchFamily="34" charset="0"/>
            </a:endParaRPr>
          </a:p>
        </p:txBody>
      </p:sp>
      <p:sp>
        <p:nvSpPr>
          <p:cNvPr id="34837" name="Text Box 22"/>
          <p:cNvSpPr txBox="1"/>
          <p:nvPr/>
        </p:nvSpPr>
        <p:spPr>
          <a:xfrm>
            <a:off x="7534275" y="4098925"/>
            <a:ext cx="1609725" cy="336550"/>
          </a:xfrm>
          <a:prstGeom prst="rect">
            <a:avLst/>
          </a:prstGeom>
          <a:noFill/>
          <a:ln w="9525">
            <a:noFill/>
          </a:ln>
        </p:spPr>
        <p:txBody>
          <a:bodyPr anchor="t" anchorCtr="0">
            <a:spAutoFit/>
          </a:bodyPr>
          <a:p>
            <a:pPr eaLnBrk="0" hangingPunct="0">
              <a:spcBef>
                <a:spcPct val="50000"/>
              </a:spcBef>
            </a:pPr>
            <a:r>
              <a:rPr lang="en-US" altLang="en-US" sz="1600" b="1" dirty="0">
                <a:latin typeface="Arial" panose="020B0604020202020204" pitchFamily="34" charset="0"/>
              </a:rPr>
              <a:t>Y tế</a:t>
            </a:r>
            <a:endParaRPr lang="en-US" altLang="en-US" sz="1600" b="1" dirty="0">
              <a:latin typeface="Arial" panose="020B0604020202020204" pitchFamily="34" charset="0"/>
            </a:endParaRPr>
          </a:p>
        </p:txBody>
      </p:sp>
      <p:sp>
        <p:nvSpPr>
          <p:cNvPr id="34838" name="Text Box 23"/>
          <p:cNvSpPr txBox="1"/>
          <p:nvPr/>
        </p:nvSpPr>
        <p:spPr>
          <a:xfrm>
            <a:off x="4127500" y="5856288"/>
            <a:ext cx="1676400" cy="336550"/>
          </a:xfrm>
          <a:prstGeom prst="rect">
            <a:avLst/>
          </a:prstGeom>
          <a:noFill/>
          <a:ln w="9525">
            <a:noFill/>
          </a:ln>
        </p:spPr>
        <p:txBody>
          <a:bodyPr anchor="t" anchorCtr="0">
            <a:spAutoFit/>
          </a:bodyPr>
          <a:p>
            <a:pPr algn="ctr" eaLnBrk="0" hangingPunct="0">
              <a:spcBef>
                <a:spcPct val="50000"/>
              </a:spcBef>
            </a:pPr>
            <a:r>
              <a:rPr lang="en-US" altLang="en-US" sz="1600" b="1" dirty="0">
                <a:latin typeface="Arial" panose="020B0604020202020204" pitchFamily="34" charset="0"/>
              </a:rPr>
              <a:t>Giao thông</a:t>
            </a:r>
            <a:endParaRPr lang="en-US" altLang="en-US" sz="1600" b="1" dirty="0">
              <a:latin typeface="Arial" panose="020B0604020202020204" pitchFamily="34" charset="0"/>
            </a:endParaRPr>
          </a:p>
        </p:txBody>
      </p:sp>
      <p:sp>
        <p:nvSpPr>
          <p:cNvPr id="34839" name="Text Box 24"/>
          <p:cNvSpPr txBox="1"/>
          <p:nvPr/>
        </p:nvSpPr>
        <p:spPr>
          <a:xfrm>
            <a:off x="952500" y="3870325"/>
            <a:ext cx="1570038" cy="708025"/>
          </a:xfrm>
          <a:prstGeom prst="rect">
            <a:avLst/>
          </a:prstGeom>
          <a:noFill/>
          <a:ln w="9525">
            <a:noFill/>
          </a:ln>
        </p:spPr>
        <p:txBody>
          <a:bodyPr anchor="t" anchorCtr="0">
            <a:spAutoFit/>
          </a:bodyPr>
          <a:p>
            <a:pPr algn="ctr" eaLnBrk="0" hangingPunct="0">
              <a:spcBef>
                <a:spcPct val="50000"/>
              </a:spcBef>
            </a:pPr>
            <a:r>
              <a:rPr lang="en-US" altLang="en-US" sz="1600" b="1" dirty="0">
                <a:latin typeface="Arial" panose="020B0604020202020204" pitchFamily="34" charset="0"/>
              </a:rPr>
              <a:t>Thông tin</a:t>
            </a:r>
            <a:endParaRPr lang="en-US" altLang="en-US" sz="1600" b="1" dirty="0">
              <a:latin typeface="Arial" panose="020B0604020202020204" pitchFamily="34" charset="0"/>
            </a:endParaRPr>
          </a:p>
          <a:p>
            <a:pPr algn="ctr" eaLnBrk="0" hangingPunct="0">
              <a:spcBef>
                <a:spcPct val="50000"/>
              </a:spcBef>
            </a:pPr>
            <a:r>
              <a:rPr lang="en-US" altLang="en-US" sz="1600" b="1" dirty="0">
                <a:latin typeface="Arial" panose="020B0604020202020204" pitchFamily="34" charset="0"/>
              </a:rPr>
              <a:t> liên lạc</a:t>
            </a:r>
            <a:endParaRPr lang="en-US" altLang="en-US" sz="1600" b="1" dirty="0">
              <a:latin typeface="Arial" panose="020B0604020202020204" pitchFamily="34" charset="0"/>
            </a:endParaRPr>
          </a:p>
        </p:txBody>
      </p:sp>
      <p:sp>
        <p:nvSpPr>
          <p:cNvPr id="34840" name="Text Box 25"/>
          <p:cNvSpPr txBox="1"/>
          <p:nvPr/>
        </p:nvSpPr>
        <p:spPr>
          <a:xfrm>
            <a:off x="4013200" y="3775075"/>
            <a:ext cx="1736725" cy="922338"/>
          </a:xfrm>
          <a:prstGeom prst="rect">
            <a:avLst/>
          </a:prstGeom>
          <a:noFill/>
          <a:ln w="9525">
            <a:noFill/>
          </a:ln>
        </p:spPr>
        <p:txBody>
          <a:bodyPr anchor="t" anchorCtr="0">
            <a:spAutoFit/>
          </a:bodyPr>
          <a:p>
            <a:pPr algn="ctr" eaLnBrk="0" hangingPunct="0">
              <a:spcBef>
                <a:spcPct val="50000"/>
              </a:spcBef>
            </a:pPr>
            <a:r>
              <a:rPr lang="en-US" altLang="en-US" sz="2700" b="1" dirty="0">
                <a:solidFill>
                  <a:srgbClr val="A50021"/>
                </a:solidFill>
                <a:latin typeface="Arial" panose="020B0604020202020204" pitchFamily="34" charset="0"/>
              </a:rPr>
              <a:t>Nhà nước</a:t>
            </a:r>
            <a:endParaRPr lang="en-US" altLang="en-US" sz="2700" b="1" dirty="0">
              <a:solidFill>
                <a:srgbClr val="A50021"/>
              </a:solidFill>
              <a:latin typeface="Arial" panose="020B0604020202020204" pitchFamily="34" charset="0"/>
            </a:endParaRPr>
          </a:p>
        </p:txBody>
      </p:sp>
      <p:sp>
        <p:nvSpPr>
          <p:cNvPr id="24602" name="AutoShape 26"/>
          <p:cNvSpPr>
            <a:spLocks noChangeArrowheads="1"/>
          </p:cNvSpPr>
          <p:nvPr/>
        </p:nvSpPr>
        <p:spPr bwMode="gray">
          <a:xfrm>
            <a:off x="3698875" y="3732213"/>
            <a:ext cx="2339975" cy="663575"/>
          </a:xfrm>
          <a:custGeom>
            <a:avLst/>
            <a:gdLst>
              <a:gd name="G0" fmla="+- 13742 0 0"/>
              <a:gd name="G1" fmla="+- -11677937 0 0"/>
              <a:gd name="G2" fmla="+- 13742 0 -11677937"/>
              <a:gd name="G3" fmla="+- 10800 0 0"/>
              <a:gd name="G4" fmla="+- 0 0 13742"/>
              <a:gd name="T0" fmla="*/ 360 256 1"/>
              <a:gd name="T1" fmla="*/ 0 256 1"/>
              <a:gd name="G5" fmla="+- G2 T0 T1"/>
              <a:gd name="G6" fmla="?: G2 G2 G5"/>
              <a:gd name="G7" fmla="+- 0 0 G6"/>
              <a:gd name="G8" fmla="+- 8470 0 0"/>
              <a:gd name="G9" fmla="+- 0 0 -11677937"/>
              <a:gd name="G10" fmla="+- 8470 0 2700"/>
              <a:gd name="G11" fmla="cos G10 13742"/>
              <a:gd name="G12" fmla="sin G10 13742"/>
              <a:gd name="G13" fmla="cos 13500 13742"/>
              <a:gd name="G14" fmla="sin 13500 13742"/>
              <a:gd name="G15" fmla="+- G11 10800 0"/>
              <a:gd name="G16" fmla="+- G12 10800 0"/>
              <a:gd name="G17" fmla="+- G13 10800 0"/>
              <a:gd name="G18" fmla="+- G14 10800 0"/>
              <a:gd name="G19" fmla="*/ 8470 1 2"/>
              <a:gd name="G20" fmla="+- G19 5400 0"/>
              <a:gd name="G21" fmla="cos G20 13742"/>
              <a:gd name="G22" fmla="sin G20 13742"/>
              <a:gd name="G23" fmla="+- G21 10800 0"/>
              <a:gd name="G24" fmla="+- G12 G23 G22"/>
              <a:gd name="G25" fmla="+- G22 G23 G11"/>
              <a:gd name="G26" fmla="cos 10800 13742"/>
              <a:gd name="G27" fmla="sin 10800 13742"/>
              <a:gd name="G28" fmla="cos 8470 13742"/>
              <a:gd name="G29" fmla="sin 8470 13742"/>
              <a:gd name="G30" fmla="+- G26 10800 0"/>
              <a:gd name="G31" fmla="+- G27 10800 0"/>
              <a:gd name="G32" fmla="+- G28 10800 0"/>
              <a:gd name="G33" fmla="+- G29 10800 0"/>
              <a:gd name="G34" fmla="+- G19 5400 0"/>
              <a:gd name="G35" fmla="cos G34 -11677937"/>
              <a:gd name="G36" fmla="sin G34 -11677937"/>
              <a:gd name="G37" fmla="+/ -11677937 13742 2"/>
              <a:gd name="T2" fmla="*/ 180 256 1"/>
              <a:gd name="T3" fmla="*/ 0 256 1"/>
              <a:gd name="G38" fmla="+- G37 T2 T3"/>
              <a:gd name="G39" fmla="?: G2 G37 G38"/>
              <a:gd name="G40" fmla="cos 10800 G39"/>
              <a:gd name="G41" fmla="sin 10800 G39"/>
              <a:gd name="G42" fmla="cos 8470 G39"/>
              <a:gd name="G43" fmla="sin 8470 G39"/>
              <a:gd name="G44" fmla="+- G40 10800 0"/>
              <a:gd name="G45" fmla="+- G41 10800 0"/>
              <a:gd name="G46" fmla="+- G42 10800 0"/>
              <a:gd name="G47" fmla="+- G43 10800 0"/>
              <a:gd name="G48" fmla="+- G35 10800 0"/>
              <a:gd name="G49" fmla="+- G36 10800 0"/>
              <a:gd name="T4" fmla="*/ 10990 w 21600"/>
              <a:gd name="T5" fmla="*/ 1 h 21600"/>
              <a:gd name="T6" fmla="*/ 1169 w 21600"/>
              <a:gd name="T7" fmla="*/ 10495 h 21600"/>
              <a:gd name="T8" fmla="*/ 10949 w 21600"/>
              <a:gd name="T9" fmla="*/ 2331 h 21600"/>
              <a:gd name="T10" fmla="*/ 24299 w 21600"/>
              <a:gd name="T11" fmla="*/ 10849 h 21600"/>
              <a:gd name="T12" fmla="*/ 20420 w 21600"/>
              <a:gd name="T13" fmla="*/ 14700 h 21600"/>
              <a:gd name="T14" fmla="*/ 16569 w 21600"/>
              <a:gd name="T15" fmla="*/ 1082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269" y="10830"/>
                </a:moveTo>
                <a:cubicBezTo>
                  <a:pt x="19269" y="10820"/>
                  <a:pt x="19270" y="10810"/>
                  <a:pt x="19270" y="10800"/>
                </a:cubicBezTo>
                <a:cubicBezTo>
                  <a:pt x="19270" y="6122"/>
                  <a:pt x="15477" y="2330"/>
                  <a:pt x="10800" y="2330"/>
                </a:cubicBezTo>
                <a:cubicBezTo>
                  <a:pt x="6226" y="2329"/>
                  <a:pt x="2478" y="5961"/>
                  <a:pt x="2334" y="10532"/>
                </a:cubicBezTo>
                <a:lnTo>
                  <a:pt x="5" y="10459"/>
                </a:lnTo>
                <a:cubicBezTo>
                  <a:pt x="189" y="4630"/>
                  <a:pt x="4968" y="-1"/>
                  <a:pt x="10800" y="0"/>
                </a:cubicBezTo>
                <a:cubicBezTo>
                  <a:pt x="16764" y="0"/>
                  <a:pt x="21600" y="4835"/>
                  <a:pt x="21600" y="10800"/>
                </a:cubicBezTo>
                <a:cubicBezTo>
                  <a:pt x="21600" y="10813"/>
                  <a:pt x="21599" y="10826"/>
                  <a:pt x="21599" y="10839"/>
                </a:cubicBezTo>
                <a:lnTo>
                  <a:pt x="24299" y="10849"/>
                </a:lnTo>
                <a:lnTo>
                  <a:pt x="20420" y="14700"/>
                </a:lnTo>
                <a:lnTo>
                  <a:pt x="16569" y="10821"/>
                </a:lnTo>
                <a:lnTo>
                  <a:pt x="19269" y="10830"/>
                </a:lnTo>
                <a:close/>
              </a:path>
            </a:pathLst>
          </a:custGeom>
          <a:gradFill rotWithShape="1">
            <a:gsLst>
              <a:gs pos="0">
                <a:schemeClr val="folHlink">
                  <a:gamma/>
                  <a:shade val="54510"/>
                  <a:invGamma/>
                </a:schemeClr>
              </a:gs>
              <a:gs pos="100000">
                <a:schemeClr val="folHlink"/>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4603" name="AutoShape 27"/>
          <p:cNvSpPr>
            <a:spLocks noChangeArrowheads="1"/>
          </p:cNvSpPr>
          <p:nvPr/>
        </p:nvSpPr>
        <p:spPr bwMode="gray">
          <a:xfrm flipH="1" flipV="1">
            <a:off x="3778250" y="4364038"/>
            <a:ext cx="2392363" cy="620713"/>
          </a:xfrm>
          <a:custGeom>
            <a:avLst/>
            <a:gdLst>
              <a:gd name="G0" fmla="+- -14015 0 0"/>
              <a:gd name="G1" fmla="+- -11677937 0 0"/>
              <a:gd name="G2" fmla="+- -14015 0 -11677937"/>
              <a:gd name="G3" fmla="+- 10800 0 0"/>
              <a:gd name="G4" fmla="+- 0 0 -14015"/>
              <a:gd name="T0" fmla="*/ 360 256 1"/>
              <a:gd name="T1" fmla="*/ 0 256 1"/>
              <a:gd name="G5" fmla="+- G2 T0 T1"/>
              <a:gd name="G6" fmla="?: G2 G2 G5"/>
              <a:gd name="G7" fmla="+- 0 0 G6"/>
              <a:gd name="G8" fmla="+- 8574 0 0"/>
              <a:gd name="G9" fmla="+- 0 0 -11677937"/>
              <a:gd name="G10" fmla="+- 8574 0 2700"/>
              <a:gd name="G11" fmla="cos G10 -14015"/>
              <a:gd name="G12" fmla="sin G10 -14015"/>
              <a:gd name="G13" fmla="cos 13500 -14015"/>
              <a:gd name="G14" fmla="sin 13500 -14015"/>
              <a:gd name="G15" fmla="+- G11 10800 0"/>
              <a:gd name="G16" fmla="+- G12 10800 0"/>
              <a:gd name="G17" fmla="+- G13 10800 0"/>
              <a:gd name="G18" fmla="+- G14 10800 0"/>
              <a:gd name="G19" fmla="*/ 8574 1 2"/>
              <a:gd name="G20" fmla="+- G19 5400 0"/>
              <a:gd name="G21" fmla="cos G20 -14015"/>
              <a:gd name="G22" fmla="sin G20 -14015"/>
              <a:gd name="G23" fmla="+- G21 10800 0"/>
              <a:gd name="G24" fmla="+- G12 G23 G22"/>
              <a:gd name="G25" fmla="+- G22 G23 G11"/>
              <a:gd name="G26" fmla="cos 10800 -14015"/>
              <a:gd name="G27" fmla="sin 10800 -14015"/>
              <a:gd name="G28" fmla="cos 8574 -14015"/>
              <a:gd name="G29" fmla="sin 8574 -14015"/>
              <a:gd name="G30" fmla="+- G26 10800 0"/>
              <a:gd name="G31" fmla="+- G27 10800 0"/>
              <a:gd name="G32" fmla="+- G28 10800 0"/>
              <a:gd name="G33" fmla="+- G29 10800 0"/>
              <a:gd name="G34" fmla="+- G19 5400 0"/>
              <a:gd name="G35" fmla="cos G34 -11677937"/>
              <a:gd name="G36" fmla="sin G34 -11677937"/>
              <a:gd name="G37" fmla="+/ -11677937 -14015 2"/>
              <a:gd name="T2" fmla="*/ 180 256 1"/>
              <a:gd name="T3" fmla="*/ 0 256 1"/>
              <a:gd name="G38" fmla="+- G37 T2 T3"/>
              <a:gd name="G39" fmla="?: G2 G37 G38"/>
              <a:gd name="G40" fmla="cos 10800 G39"/>
              <a:gd name="G41" fmla="sin 10800 G39"/>
              <a:gd name="G42" fmla="cos 8574 G39"/>
              <a:gd name="G43" fmla="sin 8574 G39"/>
              <a:gd name="G44" fmla="+- G40 10800 0"/>
              <a:gd name="G45" fmla="+- G41 10800 0"/>
              <a:gd name="G46" fmla="+- G42 10800 0"/>
              <a:gd name="G47" fmla="+- G43 10800 0"/>
              <a:gd name="G48" fmla="+- G35 10800 0"/>
              <a:gd name="G49" fmla="+- G36 10800 0"/>
              <a:gd name="T4" fmla="*/ 10950 w 21600"/>
              <a:gd name="T5" fmla="*/ 1 h 21600"/>
              <a:gd name="T6" fmla="*/ 1117 w 21600"/>
              <a:gd name="T7" fmla="*/ 10494 h 21600"/>
              <a:gd name="T8" fmla="*/ 10919 w 21600"/>
              <a:gd name="T9" fmla="*/ 2226 h 21600"/>
              <a:gd name="T10" fmla="*/ 24299 w 21600"/>
              <a:gd name="T11" fmla="*/ 10749 h 21600"/>
              <a:gd name="T12" fmla="*/ 20501 w 21600"/>
              <a:gd name="T13" fmla="*/ 14576 h 21600"/>
              <a:gd name="T14" fmla="*/ 16673 w 21600"/>
              <a:gd name="T15" fmla="*/ 1077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373" y="10767"/>
                </a:moveTo>
                <a:cubicBezTo>
                  <a:pt x="19356" y="6045"/>
                  <a:pt x="15522" y="2226"/>
                  <a:pt x="10800" y="2226"/>
                </a:cubicBezTo>
                <a:cubicBezTo>
                  <a:pt x="6170" y="2225"/>
                  <a:pt x="2376" y="5901"/>
                  <a:pt x="2230" y="10529"/>
                </a:cubicBezTo>
                <a:lnTo>
                  <a:pt x="5" y="10459"/>
                </a:lnTo>
                <a:cubicBezTo>
                  <a:pt x="189" y="4630"/>
                  <a:pt x="4968" y="-1"/>
                  <a:pt x="10800" y="0"/>
                </a:cubicBezTo>
                <a:cubicBezTo>
                  <a:pt x="16748" y="0"/>
                  <a:pt x="21577" y="4810"/>
                  <a:pt x="21599" y="10759"/>
                </a:cubicBezTo>
                <a:lnTo>
                  <a:pt x="24299" y="10749"/>
                </a:lnTo>
                <a:lnTo>
                  <a:pt x="20501" y="14576"/>
                </a:lnTo>
                <a:lnTo>
                  <a:pt x="16673" y="10778"/>
                </a:lnTo>
                <a:lnTo>
                  <a:pt x="19373" y="10767"/>
                </a:lnTo>
                <a:close/>
              </a:path>
            </a:pathLst>
          </a:custGeom>
          <a:gradFill rotWithShape="1">
            <a:gsLst>
              <a:gs pos="0">
                <a:schemeClr val="folHlink">
                  <a:gamma/>
                  <a:shade val="66667"/>
                  <a:invGamma/>
                </a:schemeClr>
              </a:gs>
              <a:gs pos="100000">
                <a:schemeClr val="folHlink"/>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4843" name="Rectangle 28"/>
          <p:cNvSpPr/>
          <p:nvPr/>
        </p:nvSpPr>
        <p:spPr>
          <a:xfrm>
            <a:off x="877888" y="1190625"/>
            <a:ext cx="7391400" cy="1246188"/>
          </a:xfrm>
          <a:prstGeom prst="rect">
            <a:avLst/>
          </a:prstGeom>
          <a:noFill/>
          <a:ln w="9525">
            <a:noFill/>
          </a:ln>
        </p:spPr>
        <p:txBody>
          <a:bodyPr anchor="t" anchorCtr="0">
            <a:spAutoFit/>
          </a:bodyPr>
          <a:p>
            <a:pPr algn="just" eaLnBrk="0" hangingPunct="0"/>
            <a:r>
              <a:rPr lang="en-US" altLang="en-US" sz="2500" dirty="0">
                <a:solidFill>
                  <a:srgbClr val="000000"/>
                </a:solidFill>
                <a:latin typeface="Calibri" panose="020F0502020204030204" pitchFamily="34" charset="0"/>
              </a:rPr>
              <a:t>B</a:t>
            </a:r>
            <a:r>
              <a:rPr lang="vi-VN" altLang="en-US" sz="2500" dirty="0">
                <a:solidFill>
                  <a:srgbClr val="000000"/>
                </a:solidFill>
                <a:latin typeface="Times New Roman" panose="02020603050405020304" pitchFamily="18" charset="0"/>
              </a:rPr>
              <a:t>ên cạnh việc bảo vệ lợi ích của giai cấp thống trị, nh</a:t>
            </a:r>
            <a:r>
              <a:rPr lang="vi-VN" altLang="en-US" sz="2500" dirty="0">
                <a:solidFill>
                  <a:srgbClr val="000000"/>
                </a:solidFill>
                <a:latin typeface="Times New Roman" panose="02020603050405020304" pitchFamily="18" charset="0"/>
                <a:ea typeface="Courier New" panose="02070309020205020404" pitchFamily="49" charset="0"/>
              </a:rPr>
              <a:t>à</a:t>
            </a:r>
            <a:r>
              <a:rPr lang="vi-VN" altLang="en-US" sz="2500" dirty="0">
                <a:solidFill>
                  <a:srgbClr val="000000"/>
                </a:solidFill>
                <a:latin typeface="Times New Roman" panose="02020603050405020304" pitchFamily="18" charset="0"/>
              </a:rPr>
              <a:t> nước cũng phải chú ý đến lợi ích chung của xã hội, giải quyết những vấn đề m</a:t>
            </a:r>
            <a:r>
              <a:rPr lang="vi-VN" altLang="en-US" sz="2500" dirty="0">
                <a:solidFill>
                  <a:srgbClr val="000000"/>
                </a:solidFill>
                <a:latin typeface="Times New Roman" panose="02020603050405020304" pitchFamily="18" charset="0"/>
                <a:ea typeface="Courier New" panose="02070309020205020404" pitchFamily="49" charset="0"/>
              </a:rPr>
              <a:t>à</a:t>
            </a:r>
            <a:r>
              <a:rPr lang="vi-VN" altLang="en-US" sz="2500" dirty="0">
                <a:solidFill>
                  <a:srgbClr val="000000"/>
                </a:solidFill>
                <a:latin typeface="Times New Roman" panose="02020603050405020304" pitchFamily="18" charset="0"/>
              </a:rPr>
              <a:t> đời sống xã hội đặt ra</a:t>
            </a:r>
            <a:r>
              <a:rPr lang="en-US" altLang="en-US" sz="2500" dirty="0">
                <a:solidFill>
                  <a:srgbClr val="000000"/>
                </a:solidFill>
                <a:latin typeface="Calibri" panose="020F0502020204030204" pitchFamily="34" charset="0"/>
              </a:rPr>
              <a:t>.</a:t>
            </a:r>
            <a:endParaRPr lang="en-US" altLang="en-US" sz="2500" dirty="0">
              <a:latin typeface="Calibri" panose="020F0502020204030204" pitchFamily="34" charset="0"/>
            </a:endParaRPr>
          </a:p>
        </p:txBody>
      </p:sp>
      <p:sp>
        <p:nvSpPr>
          <p:cNvPr id="34844" name="Text Box 17"/>
          <p:cNvSpPr txBox="1"/>
          <p:nvPr/>
        </p:nvSpPr>
        <p:spPr>
          <a:xfrm>
            <a:off x="1389063" y="676275"/>
            <a:ext cx="3962400" cy="366713"/>
          </a:xfrm>
          <a:prstGeom prst="rect">
            <a:avLst/>
          </a:prstGeom>
          <a:noFill/>
          <a:ln w="9525">
            <a:noFill/>
          </a:ln>
        </p:spPr>
        <p:txBody>
          <a:bodyPr anchor="t" anchorCtr="0">
            <a:spAutoFit/>
          </a:bodyPr>
          <a:p>
            <a:pPr>
              <a:spcBef>
                <a:spcPct val="50000"/>
              </a:spcBef>
            </a:pPr>
            <a:r>
              <a:rPr lang="en-US" altLang="vi-VN" b="1" i="1" dirty="0">
                <a:latin typeface="Arial" panose="020B0604020202020204" pitchFamily="34" charset="0"/>
              </a:rPr>
              <a:t>2.2. Bản chất xã hội</a:t>
            </a:r>
            <a:r>
              <a:rPr lang="en-US" altLang="vi-VN" dirty="0">
                <a:solidFill>
                  <a:schemeClr val="bg1"/>
                </a:solidFill>
                <a:latin typeface="Arial" panose="020B0604020202020204" pitchFamily="34" charset="0"/>
              </a:rPr>
              <a:t> </a:t>
            </a:r>
            <a:endParaRPr lang="en-US" altLang="vi-VN" dirty="0">
              <a:solidFill>
                <a:schemeClr val="bg1"/>
              </a:solidFill>
              <a:latin typeface="Arial" panose="020B0604020202020204" pitchFamily="34" charset="0"/>
            </a:endParaRPr>
          </a:p>
        </p:txBody>
      </p:sp>
    </p:spTree>
  </p:cSld>
  <p:clrMapOvr>
    <a:masterClrMapping/>
  </p:clrMapOvr>
  <p:transition spd="slow">
    <p:circl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122" name="Text Box 26"/>
          <p:cNvSpPr txBox="1">
            <a:spLocks noChangeArrowheads="1"/>
          </p:cNvSpPr>
          <p:nvPr/>
        </p:nvSpPr>
        <p:spPr bwMode="auto">
          <a:xfrm>
            <a:off x="0" y="0"/>
            <a:ext cx="9144000" cy="609600"/>
          </a:xfrm>
          <a:prstGeom prst="rect">
            <a:avLst/>
          </a:prstGeom>
          <a:solidFill>
            <a:srgbClr val="CE0000"/>
          </a:solidFill>
          <a:ln w="9525">
            <a:noFill/>
            <a:miter lim="800000"/>
          </a:ln>
          <a:effectLst/>
        </p:spPr>
        <p:txBody>
          <a:bodyPr tIns="0" bIns="0" anchor="ctr"/>
          <a:lstStyle/>
          <a:p>
            <a:pPr marR="0" algn="r" defTabSz="914400">
              <a:buClrTx/>
              <a:buSzTx/>
              <a:buFontTx/>
              <a:buNone/>
              <a:defRPr/>
            </a:pPr>
            <a:r>
              <a:rPr kumimoji="0" lang="en-US" sz="2000" b="1" kern="1200" cap="none" spc="0" normalizeH="0" baseline="0" noProof="0">
                <a:solidFill>
                  <a:schemeClr val="bg1"/>
                </a:solidFill>
                <a:latin typeface="Arial" panose="020B0604020202020204" pitchFamily="34" charset="0"/>
                <a:ea typeface="+mn-ea"/>
                <a:cs typeface="Arial" panose="020B0604020202020204" pitchFamily="34" charset="0"/>
              </a:rPr>
              <a:t> </a:t>
            </a:r>
            <a:endParaRPr kumimoji="0" lang="en-US" sz="2400" b="1" kern="1200" cap="none" spc="0" normalizeH="0" baseline="0" noProof="0">
              <a:solidFill>
                <a:schemeClr val="bg1"/>
              </a:solidFill>
              <a:effectLst>
                <a:outerShdw blurRad="38100" dist="38100" dir="2700000" algn="tl">
                  <a:srgbClr val="000000"/>
                </a:outerShdw>
              </a:effectLst>
              <a:latin typeface="Arial" panose="020B0604020202020204" pitchFamily="34" charset="0"/>
              <a:ea typeface="+mn-ea"/>
              <a:cs typeface="Arial" panose="020B0604020202020204" pitchFamily="34" charset="0"/>
            </a:endParaRPr>
          </a:p>
        </p:txBody>
      </p:sp>
      <p:sp>
        <p:nvSpPr>
          <p:cNvPr id="35843" name="Line 31"/>
          <p:cNvSpPr/>
          <p:nvPr/>
        </p:nvSpPr>
        <p:spPr>
          <a:xfrm>
            <a:off x="1371600" y="457200"/>
            <a:ext cx="685800" cy="0"/>
          </a:xfrm>
          <a:prstGeom prst="line">
            <a:avLst/>
          </a:prstGeom>
          <a:ln w="9525" cap="flat" cmpd="sng">
            <a:solidFill>
              <a:schemeClr val="accent1"/>
            </a:solidFill>
            <a:prstDash val="solid"/>
            <a:round/>
            <a:headEnd type="none" w="med" len="med"/>
            <a:tailEnd type="none" w="med" len="med"/>
          </a:ln>
        </p:spPr>
      </p:sp>
      <p:sp>
        <p:nvSpPr>
          <p:cNvPr id="4139" name="AutoShape 43"/>
          <p:cNvSpPr>
            <a:spLocks noChangeArrowheads="1"/>
          </p:cNvSpPr>
          <p:nvPr/>
        </p:nvSpPr>
        <p:spPr bwMode="auto">
          <a:xfrm>
            <a:off x="304800" y="228600"/>
            <a:ext cx="3048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40" name="AutoShape 44"/>
          <p:cNvSpPr>
            <a:spLocks noChangeArrowheads="1"/>
          </p:cNvSpPr>
          <p:nvPr/>
        </p:nvSpPr>
        <p:spPr bwMode="auto">
          <a:xfrm>
            <a:off x="685800" y="228600"/>
            <a:ext cx="3048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52" name="Freeform 4"/>
          <p:cNvSpPr/>
          <p:nvPr/>
        </p:nvSpPr>
        <p:spPr bwMode="gray">
          <a:xfrm>
            <a:off x="1782763" y="76200"/>
            <a:ext cx="5303838" cy="685800"/>
          </a:xfrm>
          <a:custGeom>
            <a:avLst/>
            <a:gdLst>
              <a:gd name="T0" fmla="*/ 1 w 3341"/>
              <a:gd name="T1" fmla="*/ 492 h 508"/>
              <a:gd name="T2" fmla="*/ 1707 w 3341"/>
              <a:gd name="T3" fmla="*/ 20 h 508"/>
              <a:gd name="T4" fmla="*/ 3340 w 3341"/>
              <a:gd name="T5" fmla="*/ 482 h 508"/>
              <a:gd name="T6" fmla="*/ 1734 w 3341"/>
              <a:gd name="T7" fmla="*/ 74 h 508"/>
              <a:gd name="T8" fmla="*/ 1 w 3341"/>
              <a:gd name="T9" fmla="*/ 492 h 508"/>
              <a:gd name="T10" fmla="*/ 0 60000 65536"/>
              <a:gd name="T11" fmla="*/ 0 60000 65536"/>
              <a:gd name="T12" fmla="*/ 0 60000 65536"/>
              <a:gd name="T13" fmla="*/ 0 60000 65536"/>
              <a:gd name="T14" fmla="*/ 0 60000 65536"/>
              <a:gd name="T15" fmla="*/ 0 w 3341"/>
              <a:gd name="T16" fmla="*/ 0 h 508"/>
              <a:gd name="T17" fmla="*/ 3341 w 3341"/>
              <a:gd name="T18" fmla="*/ 508 h 508"/>
            </a:gdLst>
            <a:ahLst/>
            <a:cxnLst>
              <a:cxn ang="T10">
                <a:pos x="T0" y="T1"/>
              </a:cxn>
              <a:cxn ang="T11">
                <a:pos x="T2" y="T3"/>
              </a:cxn>
              <a:cxn ang="T12">
                <a:pos x="T4" y="T5"/>
              </a:cxn>
              <a:cxn ang="T13">
                <a:pos x="T6" y="T7"/>
              </a:cxn>
              <a:cxn ang="T14">
                <a:pos x="T8" y="T9"/>
              </a:cxn>
            </a:cxnLst>
            <a:rect l="T15" t="T16" r="T17" b="T18"/>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rgbClr val="B4E8C5"/>
              </a:gs>
              <a:gs pos="100000">
                <a:schemeClr val="accent1"/>
              </a:gs>
            </a:gsLst>
            <a:lin ang="0" scaled="1"/>
          </a:gradFill>
          <a:ln w="9525">
            <a:solidFill>
              <a:schemeClr val="folHlink"/>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sp>
        <p:nvSpPr>
          <p:cNvPr id="35847" name="Text Box 7"/>
          <p:cNvSpPr txBox="1"/>
          <p:nvPr/>
        </p:nvSpPr>
        <p:spPr>
          <a:xfrm>
            <a:off x="3435350" y="2589213"/>
            <a:ext cx="509588" cy="387350"/>
          </a:xfrm>
          <a:prstGeom prst="rect">
            <a:avLst/>
          </a:prstGeom>
          <a:noFill/>
          <a:ln w="9525">
            <a:noFill/>
          </a:ln>
        </p:spPr>
        <p:txBody>
          <a:bodyPr anchor="t" anchorCtr="0">
            <a:spAutoFit/>
          </a:bodyPr>
          <a:p>
            <a:pPr algn="ctr">
              <a:spcBef>
                <a:spcPct val="50000"/>
              </a:spcBef>
            </a:pPr>
            <a:endParaRPr lang="" altLang="vi-VN" sz="2800" b="1" dirty="0">
              <a:latin typeface="Arial" panose="020B0604020202020204" pitchFamily="34" charset="0"/>
            </a:endParaRPr>
          </a:p>
        </p:txBody>
      </p:sp>
      <p:sp>
        <p:nvSpPr>
          <p:cNvPr id="35848" name="TextBox 45"/>
          <p:cNvSpPr txBox="1"/>
          <p:nvPr/>
        </p:nvSpPr>
        <p:spPr>
          <a:xfrm>
            <a:off x="0" y="990600"/>
            <a:ext cx="8915400" cy="584200"/>
          </a:xfrm>
          <a:prstGeom prst="rect">
            <a:avLst/>
          </a:prstGeom>
          <a:noFill/>
          <a:ln w="9525">
            <a:noFill/>
          </a:ln>
        </p:spPr>
        <p:txBody>
          <a:bodyPr anchor="t" anchorCtr="0">
            <a:spAutoFit/>
          </a:bodyPr>
          <a:p>
            <a:r>
              <a:rPr lang="en-US" altLang="vi-VN" sz="3200" b="1" dirty="0">
                <a:solidFill>
                  <a:srgbClr val="FF0000"/>
                </a:solidFill>
                <a:latin typeface="Arial Narrow" pitchFamily="34" charset="0"/>
              </a:rPr>
              <a:t>  Bản chất nhà nước</a:t>
            </a:r>
            <a:endParaRPr lang="" altLang="vi-VN" sz="3200" b="1" dirty="0">
              <a:solidFill>
                <a:srgbClr val="FF0000"/>
              </a:solidFill>
              <a:latin typeface="Arial Narrow" pitchFamily="34" charset="0"/>
            </a:endParaRPr>
          </a:p>
        </p:txBody>
      </p:sp>
      <p:grpSp>
        <p:nvGrpSpPr>
          <p:cNvPr id="3" name="Group 2"/>
          <p:cNvGrpSpPr/>
          <p:nvPr/>
        </p:nvGrpSpPr>
        <p:grpSpPr bwMode="auto">
          <a:xfrm>
            <a:off x="533400" y="1783470"/>
            <a:ext cx="8153400" cy="3841751"/>
            <a:chOff x="533400" y="1783471"/>
            <a:chExt cx="8153400" cy="3841750"/>
          </a:xfrm>
          <a:blipFill dpi="0" rotWithShape="1">
            <a:blip r:embed="rId2">
              <a:alphaModFix amt="24000"/>
            </a:blip>
            <a:srcRect/>
            <a:stretch>
              <a:fillRect/>
            </a:stretch>
          </a:blipFill>
        </p:grpSpPr>
        <p:sp>
          <p:nvSpPr>
            <p:cNvPr id="55" name="Rectangle 54"/>
            <p:cNvSpPr/>
            <p:nvPr/>
          </p:nvSpPr>
          <p:spPr>
            <a:xfrm>
              <a:off x="2057400" y="1783471"/>
              <a:ext cx="6629400" cy="3841750"/>
            </a:xfrm>
            <a:prstGeom prst="rect">
              <a:avLst/>
            </a:prstGeom>
            <a:grpFill/>
            <a:ln>
              <a:noFill/>
            </a:ln>
          </p:spPr>
          <p:txBody>
            <a:bodyPr>
              <a:spAutoFit/>
            </a:bodyPr>
            <a:lstStyle/>
            <a:p>
              <a:pPr marL="342900" marR="0" lvl="0" indent="-342900" algn="just"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kumimoji="0" lang="en-US" sz="1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Arial" panose="020B0604020202020204" pitchFamily="34" charset="0"/>
                </a:rPr>
                <a:t> </a:t>
              </a:r>
              <a:endParaRPr kumimoji="0" lang="en-US" sz="1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Arial" panose="020B0604020202020204" pitchFamily="34" charset="0"/>
              </a:endParaRPr>
            </a:p>
            <a:p>
              <a:pPr marL="342900" marR="0" lvl="0" indent="-342900" algn="just"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defRPr/>
              </a:pPr>
              <a:r>
                <a:rPr kumimoji="0" lang="en-US" sz="28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Tính</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giai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cấp</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và</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tính</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xã</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hội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là</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bản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chất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chung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của</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các</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kiểu</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NN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trong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lịch</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sử</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Không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có</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kiểu</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Nhà</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nước</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nào</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chi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thể</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hiện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bản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chất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giai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cấp</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và</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cũng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không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có</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NN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nào</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chỉ</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thể</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hiện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b/c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xã</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hội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Tuy</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nhiên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tùy</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vào</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mỗi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kiểu</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NN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và</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trong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từng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giai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đoạn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lịch</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sử</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nhất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định</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thì</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bản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chất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g/c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và</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b/c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xã</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hội</a:t>
              </a:r>
              <a:r>
                <a:rPr kumimoji="0" lang="vi-VN"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thể</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hiện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những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mức</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độ</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đậm</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nhạt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khác</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nhau</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Nói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chung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NN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càng</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dân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chủ</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thì</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bản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chất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xã</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hội</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thể</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hiện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rõ</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nét</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sz="2400" b="1" i="1"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hơn</a:t>
              </a:r>
              <a:r>
                <a:rPr kumimoji="0" lang="en-US" sz="2400" b="1" i="1" u="none" strike="noStrike" kern="1200" cap="none" spc="0" normalizeH="0" baseline="0" noProof="0" dirty="0">
                  <a:ln>
                    <a:noFill/>
                  </a:ln>
                  <a:solidFill>
                    <a:schemeClr val="tx1"/>
                  </a:solidFill>
                  <a:effectLst/>
                  <a:uLnTx/>
                  <a:uFillTx/>
                  <a:latin typeface="+mn-lt"/>
                  <a:ea typeface="+mn-ea"/>
                  <a:cs typeface="Arial" panose="020B0604020202020204" pitchFamily="34" charset="0"/>
                </a:rPr>
                <a:t>.</a:t>
              </a:r>
              <a:endParaRPr kumimoji="0" lang="en-US" sz="2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Arial" panose="020B0604020202020204" pitchFamily="34" charset="0"/>
              </a:endParaRPr>
            </a:p>
          </p:txBody>
        </p:sp>
        <p:grpSp>
          <p:nvGrpSpPr>
            <p:cNvPr id="39947" name="Group 1"/>
            <p:cNvGrpSpPr/>
            <p:nvPr/>
          </p:nvGrpSpPr>
          <p:grpSpPr bwMode="auto">
            <a:xfrm>
              <a:off x="533400" y="2498725"/>
              <a:ext cx="1447800" cy="2095500"/>
              <a:chOff x="533400" y="2498725"/>
              <a:chExt cx="1447800" cy="2095500"/>
            </a:xfrm>
            <a:grpFill/>
          </p:grpSpPr>
          <p:sp>
            <p:nvSpPr>
              <p:cNvPr id="53" name="TextBox 52"/>
              <p:cNvSpPr txBox="1"/>
              <p:nvPr/>
            </p:nvSpPr>
            <p:spPr>
              <a:xfrm>
                <a:off x="533400" y="2498725"/>
                <a:ext cx="1447800" cy="1311275"/>
              </a:xfrm>
              <a:prstGeom prst="rect">
                <a:avLst/>
              </a:prstGeom>
              <a:grp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4000" b="1" i="1" u="none" strike="noStrike" kern="1200" cap="none" spc="0" normalizeH="0" baseline="0" noProof="0" dirty="0" err="1">
                    <a:ln>
                      <a:noFill/>
                    </a:ln>
                    <a:solidFill>
                      <a:srgbClr val="FF0000"/>
                    </a:solidFill>
                    <a:effectLst/>
                    <a:uLnTx/>
                    <a:uFillTx/>
                    <a:latin typeface=".TMC-Ong Do" pitchFamily="2" charset="0"/>
                    <a:ea typeface="+mn-ea"/>
                    <a:cs typeface="Arial" panose="020B0604020202020204" pitchFamily="34" charset="0"/>
                  </a:rPr>
                  <a:t>Kết</a:t>
                </a:r>
                <a:r>
                  <a:rPr kumimoji="0" lang="en-US" sz="4000" b="1" i="1" u="none" strike="noStrike" kern="1200" cap="none" spc="0" normalizeH="0" baseline="0" noProof="0" dirty="0">
                    <a:ln>
                      <a:noFill/>
                    </a:ln>
                    <a:solidFill>
                      <a:srgbClr val="FF0000"/>
                    </a:solidFill>
                    <a:effectLst/>
                    <a:uLnTx/>
                    <a:uFillTx/>
                    <a:latin typeface=".TMC-Ong Do" pitchFamily="2" charset="0"/>
                    <a:ea typeface="+mn-ea"/>
                    <a:cs typeface="Arial" panose="020B0604020202020204" pitchFamily="34" charset="0"/>
                  </a:rPr>
                  <a:t> </a:t>
                </a:r>
                <a:r>
                  <a:rPr kumimoji="0" lang="en-US" sz="4000" b="1" i="1" u="none" strike="noStrike" kern="1200" cap="none" spc="0" normalizeH="0" baseline="0" noProof="0" dirty="0" err="1">
                    <a:ln>
                      <a:noFill/>
                    </a:ln>
                    <a:solidFill>
                      <a:srgbClr val="FF0000"/>
                    </a:solidFill>
                    <a:effectLst/>
                    <a:uLnTx/>
                    <a:uFillTx/>
                    <a:latin typeface=".TMC-Ong Do" pitchFamily="2" charset="0"/>
                    <a:ea typeface="+mn-ea"/>
                    <a:cs typeface="Arial" panose="020B0604020202020204" pitchFamily="34" charset="0"/>
                  </a:rPr>
                  <a:t>luận</a:t>
                </a:r>
                <a:endParaRPr kumimoji="0" lang="en-US" sz="4000" b="1" i="1" u="none" strike="noStrike" kern="1200" cap="none" spc="0" normalizeH="0" baseline="0" noProof="0" dirty="0">
                  <a:ln>
                    <a:noFill/>
                  </a:ln>
                  <a:solidFill>
                    <a:srgbClr val="FF0000"/>
                  </a:solidFill>
                  <a:effectLst/>
                  <a:uLnTx/>
                  <a:uFillTx/>
                  <a:latin typeface="+mn-lt"/>
                  <a:ea typeface="+mn-ea"/>
                  <a:cs typeface="Arial" panose="020B0604020202020204" pitchFamily="34" charset="0"/>
                </a:endParaRPr>
              </a:p>
            </p:txBody>
          </p:sp>
          <p:sp>
            <p:nvSpPr>
              <p:cNvPr id="56" name="Freeform 12"/>
              <p:cNvSpPr/>
              <p:nvPr/>
            </p:nvSpPr>
            <p:spPr bwMode="gray">
              <a:xfrm rot="21176390" flipH="1">
                <a:off x="1066800" y="335280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0" name="Content Placeholder 2"/>
          <p:cNvSpPr txBox="1"/>
          <p:nvPr/>
        </p:nvSpPr>
        <p:spPr>
          <a:xfrm>
            <a:off x="1600200" y="452438"/>
            <a:ext cx="5943600" cy="1066800"/>
          </a:xfrm>
          <a:prstGeom prst="rect">
            <a:avLst/>
          </a:prstGeom>
          <a:solidFill>
            <a:srgbClr val="0000FF"/>
          </a:solidFill>
        </p:spPr>
        <p:style>
          <a:lnRef idx="2">
            <a:schemeClr val="accent5">
              <a:shade val="50000"/>
            </a:schemeClr>
          </a:lnRef>
          <a:fillRef idx="1">
            <a:schemeClr val="accent5"/>
          </a:fillRef>
          <a:effectRef idx="0">
            <a:schemeClr val="accent5"/>
          </a:effectRef>
          <a:fontRef idx="minor">
            <a:schemeClr val="lt1"/>
          </a:fontRef>
        </p:style>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vi-VN" sz="2400" b="0"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
        <p:nvSpPr>
          <p:cNvPr id="21" name="Title 1"/>
          <p:cNvSpPr/>
          <p:nvPr/>
        </p:nvSpPr>
        <p:spPr>
          <a:xfrm>
            <a:off x="0" y="3429000"/>
            <a:ext cx="9144000" cy="1447800"/>
          </a:xfrm>
          <a:prstGeom prst="rect">
            <a:avLst/>
          </a:prstGeom>
          <a:noFill/>
          <a:ln w="9525">
            <a:noFill/>
          </a:ln>
        </p:spPr>
        <p:txBody>
          <a:bodyPr anchor="ctr" anchorCtr="0"/>
          <a:p>
            <a:pPr algn="ctr"/>
            <a:r>
              <a:rPr lang="en-US" altLang="vi-VN" sz="4800" b="1" dirty="0">
                <a:latin typeface="Arial" panose="020B0604020202020204" pitchFamily="34" charset="0"/>
              </a:rPr>
              <a:t> </a:t>
            </a:r>
            <a:r>
              <a:rPr lang="en-US" altLang="vi-VN" sz="7200" b="1" dirty="0">
                <a:latin typeface="Arial" panose="020B0604020202020204" pitchFamily="34" charset="0"/>
              </a:rPr>
              <a:t>Định nghĩa nhà nước</a:t>
            </a:r>
            <a:endParaRPr lang="en-US" altLang="vi-VN" sz="7200" b="1" dirty="0">
              <a:latin typeface="Arial" panose="020B0604020202020204" pitchFamily="34" charset="0"/>
            </a:endParaRPr>
          </a:p>
        </p:txBody>
      </p:sp>
      <p:sp>
        <p:nvSpPr>
          <p:cNvPr id="14" name="TextBox 13"/>
          <p:cNvSpPr txBox="1"/>
          <p:nvPr/>
        </p:nvSpPr>
        <p:spPr>
          <a:xfrm>
            <a:off x="604838" y="1752600"/>
            <a:ext cx="7932737" cy="4157663"/>
          </a:xfrm>
          <a:prstGeom prst="rect">
            <a:avLst/>
          </a:prstGeom>
          <a:noFill/>
          <a:ln w="9525">
            <a:noFill/>
          </a:ln>
        </p:spPr>
        <p:txBody>
          <a:bodyPr anchor="t" anchorCtr="0">
            <a:spAutoFit/>
          </a:bodyPr>
          <a:p>
            <a:pPr algn="just" eaLnBrk="0" hangingPunct="0">
              <a:lnSpc>
                <a:spcPct val="150000"/>
              </a:lnSpc>
              <a:spcBef>
                <a:spcPct val="50000"/>
              </a:spcBef>
              <a:buClr>
                <a:srgbClr val="339933"/>
              </a:buClr>
            </a:pPr>
            <a:r>
              <a:rPr lang="vi-VN" altLang="vi-VN" sz="3600" dirty="0">
                <a:solidFill>
                  <a:srgbClr val="0000FF"/>
                </a:solidFill>
                <a:latin typeface="Calibri" panose="020F0502020204030204" pitchFamily="34" charset="0"/>
              </a:rPr>
              <a:t>Nhà nước là một tổ chức chính trị có quyền lực công cộng đặc biệt, được hình thành và bị quyết định bởi nhu cầu trấn áp giai cấp và nhu cầu quản lý các công việc chung của xã hội.</a:t>
            </a:r>
            <a:endParaRPr lang="en-US" altLang="vi-VN" sz="3600" u="sng" dirty="0">
              <a:solidFill>
                <a:srgbClr val="0000FF"/>
              </a:solidFill>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20">
                                            <p:txEl>
                                              <p:charRg st="0" end="1"/>
                                            </p:txEl>
                                          </p:spTgt>
                                        </p:tgtEl>
                                        <p:attrNameLst>
                                          <p:attrName>style.visibility</p:attrName>
                                        </p:attrNameLst>
                                      </p:cBhvr>
                                      <p:to>
                                        <p:strVal val="visible"/>
                                      </p:to>
                                    </p:set>
                                    <p:animEffect transition="in" filter="blinds(horizontal)">
                                      <p:cBhvr>
                                        <p:cTn id="12" dur="500"/>
                                        <p:tgtEl>
                                          <p:spTgt spid="20">
                                            <p:txEl>
                                              <p:charRg st="0" end="1"/>
                                            </p:txEl>
                                          </p:spTgt>
                                        </p:tgtEl>
                                      </p:cBhvr>
                                    </p:animEffect>
                                  </p:childTnLst>
                                </p:cTn>
                              </p:par>
                              <p:par>
                                <p:cTn id="13" presetID="35"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000"/>
                                        <p:tgtEl>
                                          <p:spTgt spid="21"/>
                                        </p:tgtEl>
                                      </p:cBhvr>
                                    </p:animEffect>
                                    <p:anim calcmode="lin" valueType="num">
                                      <p:cBhvr>
                                        <p:cTn id="16" dur="2000" fill="hold"/>
                                        <p:tgtEl>
                                          <p:spTgt spid="21"/>
                                        </p:tgtEl>
                                        <p:attrNameLst>
                                          <p:attrName>style.rotation</p:attrName>
                                        </p:attrNameLst>
                                      </p:cBhvr>
                                      <p:tavLst>
                                        <p:tav tm="0">
                                          <p:val>
                                            <p:fltVal val="720.000000"/>
                                          </p:val>
                                        </p:tav>
                                        <p:tav tm="100000">
                                          <p:val>
                                            <p:fltVal val="0.000000"/>
                                          </p:val>
                                        </p:tav>
                                      </p:tavLst>
                                    </p:anim>
                                    <p:anim calcmode="lin" valueType="num">
                                      <p:cBhvr>
                                        <p:cTn id="17" dur="2000" fill="hold"/>
                                        <p:tgtEl>
                                          <p:spTgt spid="21"/>
                                        </p:tgtEl>
                                        <p:attrNameLst>
                                          <p:attrName>ppt_h</p:attrName>
                                        </p:attrNameLst>
                                      </p:cBhvr>
                                      <p:tavLst>
                                        <p:tav tm="0">
                                          <p:val>
                                            <p:fltVal val="0.000000"/>
                                          </p:val>
                                        </p:tav>
                                        <p:tav tm="100000">
                                          <p:val>
                                            <p:strVal val="#ppt_h"/>
                                          </p:val>
                                        </p:tav>
                                      </p:tavLst>
                                    </p:anim>
                                    <p:anim calcmode="lin" valueType="num">
                                      <p:cBhvr>
                                        <p:cTn id="18" dur="2000" fill="hold"/>
                                        <p:tgtEl>
                                          <p:spTgt spid="21"/>
                                        </p:tgtEl>
                                        <p:attrNameLst>
                                          <p:attrName>ppt_w</p:attrName>
                                        </p:attrNameLst>
                                      </p:cBhvr>
                                      <p:tavLst>
                                        <p:tav tm="0">
                                          <p:val>
                                            <p:fltVal val="0.000000"/>
                                          </p:val>
                                        </p:tav>
                                        <p:tav tm="100000">
                                          <p:val>
                                            <p:strVal val="#ppt_w"/>
                                          </p:val>
                                        </p:tav>
                                      </p:tavLst>
                                    </p:anim>
                                  </p:childTnLst>
                                </p:cTn>
                              </p:par>
                            </p:childTnLst>
                          </p:cTn>
                        </p:par>
                        <p:par>
                          <p:cTn id="19" fill="hold">
                            <p:stCondLst>
                              <p:cond delay="500"/>
                            </p:stCondLst>
                            <p:childTnLst>
                              <p:par>
                                <p:cTn id="20" presetID="64" presetClass="path" presetSubtype="0" accel="50000" decel="50000" fill="hold" grpId="1" nodeType="afterEffect">
                                  <p:stCondLst>
                                    <p:cond delay="0"/>
                                  </p:stCondLst>
                                  <p:childTnLst>
                                    <p:animMotion origin="layout" path="M 0 -4.44444E-6 L 0 -0.47222 " pathEditMode="relative" rAng="0" ptsTypes="AA">
                                      <p:cBhvr>
                                        <p:cTn id="21" dur="1000" fill="hold"/>
                                        <p:tgtEl>
                                          <p:spTgt spid="21"/>
                                        </p:tgtEl>
                                        <p:attrNameLst>
                                          <p:attrName>ppt_x</p:attrName>
                                          <p:attrName>ppt_y</p:attrName>
                                        </p:attrNameLst>
                                      </p:cBhvr>
                                      <p:rCtr x="0" y="-23600"/>
                                    </p:animMotion>
                                  </p:childTnLst>
                                </p:cTn>
                              </p:par>
                            </p:childTnLst>
                          </p:cTn>
                        </p:par>
                        <p:par>
                          <p:cTn id="22" fill="hold">
                            <p:stCondLst>
                              <p:cond delay="1500"/>
                            </p:stCondLst>
                            <p:childTnLst>
                              <p:par>
                                <p:cTn id="23" presetID="4" presetClass="emph" presetSubtype="2" fill="hold" grpId="2" nodeType="afterEffect">
                                  <p:stCondLst>
                                    <p:cond delay="0"/>
                                  </p:stCondLst>
                                  <p:childTnLst>
                                    <p:anim to="0.5" calcmode="lin" valueType="num">
                                      <p:cBhvr override="childStyle">
                                        <p:cTn id="24" dur="1000" fill="hold"/>
                                        <p:tgtEl>
                                          <p:spTgt spid="21"/>
                                        </p:tgtEl>
                                        <p:attrNameLst>
                                          <p:attrName>style.fontSize</p:attrName>
                                        </p:attrNameLst>
                                      </p:cBhvr>
                                    </p:anim>
                                  </p:childTnLst>
                                </p:cTn>
                              </p:par>
                            </p:childTnLst>
                          </p:cTn>
                        </p:par>
                        <p:par>
                          <p:cTn id="25" fill="hold">
                            <p:stCondLst>
                              <p:cond delay="2500"/>
                            </p:stCondLst>
                            <p:childTnLst>
                              <p:par>
                                <p:cTn id="26" presetID="3" presetClass="emph" presetSubtype="2" fill="hold" grpId="3" nodeType="afterEffect">
                                  <p:stCondLst>
                                    <p:cond delay="0"/>
                                  </p:stCondLst>
                                  <p:childTnLst>
                                    <p:animClr clrSpc="rgb" dir="cw">
                                      <p:cBhvr override="childStyle">
                                        <p:cTn id="27" dur="500" fill="hold"/>
                                        <p:tgtEl>
                                          <p:spTgt spid="21"/>
                                        </p:tgtEl>
                                        <p:attrNameLst>
                                          <p:attrName>style.color</p:attrName>
                                        </p:attrNameLst>
                                      </p:cBhvr>
                                      <p:to>
                                        <a:schemeClr val="bg1"/>
                                      </p:to>
                                    </p:animClr>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build="p"/>
      <p:bldP spid="21" grpId="0"/>
      <p:bldP spid="21" grpId="1"/>
      <p:bldP spid="21" grpId="2"/>
      <p:bldP spid="21" grpId="3"/>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p:grpSp>
        <p:nvGrpSpPr>
          <p:cNvPr id="13365" name="Group 53"/>
          <p:cNvGrpSpPr/>
          <p:nvPr/>
        </p:nvGrpSpPr>
        <p:grpSpPr>
          <a:xfrm>
            <a:off x="2305050" y="3186113"/>
            <a:ext cx="5056188" cy="923925"/>
            <a:chOff x="1267" y="2532"/>
            <a:chExt cx="3185" cy="582"/>
          </a:xfrm>
        </p:grpSpPr>
        <p:sp>
          <p:nvSpPr>
            <p:cNvPr id="13366" name="AutoShape 54"/>
            <p:cNvSpPr>
              <a:spLocks noChangeArrowheads="1"/>
            </p:cNvSpPr>
            <p:nvPr/>
          </p:nvSpPr>
          <p:spPr bwMode="gray">
            <a:xfrm>
              <a:off x="1267" y="2532"/>
              <a:ext cx="3185" cy="582"/>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8916" name="Line 55"/>
            <p:cNvSpPr/>
            <p:nvPr/>
          </p:nvSpPr>
          <p:spPr>
            <a:xfrm>
              <a:off x="1412" y="3111"/>
              <a:ext cx="2950" cy="0"/>
            </a:xfrm>
            <a:prstGeom prst="line">
              <a:avLst/>
            </a:prstGeom>
            <a:ln w="3175" cap="flat" cmpd="sng">
              <a:solidFill>
                <a:srgbClr val="FFFFFF">
                  <a:alpha val="14902"/>
                </a:srgbClr>
              </a:solidFill>
              <a:prstDash val="solid"/>
              <a:round/>
              <a:headEnd type="none" w="med" len="med"/>
              <a:tailEnd type="none" w="med" len="med"/>
            </a:ln>
          </p:spPr>
        </p:sp>
        <p:sp>
          <p:nvSpPr>
            <p:cNvPr id="38917" name="Line 56"/>
            <p:cNvSpPr/>
            <p:nvPr/>
          </p:nvSpPr>
          <p:spPr>
            <a:xfrm>
              <a:off x="1418" y="2532"/>
              <a:ext cx="2950" cy="0"/>
            </a:xfrm>
            <a:prstGeom prst="line">
              <a:avLst/>
            </a:prstGeom>
            <a:ln w="3175" cap="flat" cmpd="sng">
              <a:solidFill>
                <a:srgbClr val="FFFFFF">
                  <a:alpha val="25098"/>
                </a:srgbClr>
              </a:solidFill>
              <a:prstDash val="solid"/>
              <a:round/>
              <a:headEnd type="none" w="med" len="med"/>
              <a:tailEnd type="none" w="med" len="med"/>
            </a:ln>
          </p:spPr>
        </p:sp>
      </p:grpSp>
      <p:grpSp>
        <p:nvGrpSpPr>
          <p:cNvPr id="13373" name="Group 61"/>
          <p:cNvGrpSpPr/>
          <p:nvPr/>
        </p:nvGrpSpPr>
        <p:grpSpPr bwMode="auto">
          <a:xfrm>
            <a:off x="2356553" y="2106815"/>
            <a:ext cx="5084762" cy="923925"/>
            <a:chOff x="1314" y="1782"/>
            <a:chExt cx="3203" cy="582"/>
          </a:xfrm>
          <a:solidFill>
            <a:srgbClr val="0070C0"/>
          </a:solidFill>
        </p:grpSpPr>
        <p:sp>
          <p:nvSpPr>
            <p:cNvPr id="13374" name="AutoShape 62"/>
            <p:cNvSpPr>
              <a:spLocks noChangeArrowheads="1"/>
            </p:cNvSpPr>
            <p:nvPr/>
          </p:nvSpPr>
          <p:spPr bwMode="gray">
            <a:xfrm>
              <a:off x="1314" y="1782"/>
              <a:ext cx="3203" cy="582"/>
            </a:xfrm>
            <a:prstGeom prst="roundRect">
              <a:avLst>
                <a:gd name="adj" fmla="val 16667"/>
              </a:avLst>
            </a:prstGeom>
            <a:grpFill/>
            <a:ln w="9525">
              <a:noFill/>
              <a:round/>
            </a:ln>
            <a:effectLst/>
            <a:scene3d>
              <a:camera prst="legacyPerspectiveBottom"/>
              <a:lightRig rig="legacyNormal3" dir="r"/>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364" name="Line 63"/>
            <p:cNvSpPr>
              <a:spLocks noChangeShapeType="1"/>
            </p:cNvSpPr>
            <p:nvPr/>
          </p:nvSpPr>
          <p:spPr bwMode="gray">
            <a:xfrm>
              <a:off x="1418" y="2361"/>
              <a:ext cx="2950" cy="0"/>
            </a:xfrm>
            <a:prstGeom prst="line">
              <a:avLst/>
            </a:prstGeom>
            <a:grpFill/>
            <a:ln w="3175">
              <a:solidFill>
                <a:srgbClr val="FFFFFF">
                  <a:alpha val="14902"/>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365" name="Line 64"/>
            <p:cNvSpPr>
              <a:spLocks noChangeShapeType="1"/>
            </p:cNvSpPr>
            <p:nvPr/>
          </p:nvSpPr>
          <p:spPr bwMode="gray">
            <a:xfrm>
              <a:off x="1392" y="1784"/>
              <a:ext cx="2950" cy="0"/>
            </a:xfrm>
            <a:prstGeom prst="line">
              <a:avLst/>
            </a:prstGeom>
            <a:grpFill/>
            <a:ln w="3175">
              <a:solidFill>
                <a:srgbClr val="FFFFFF">
                  <a:alpha val="14902"/>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grpSp>
        <p:nvGrpSpPr>
          <p:cNvPr id="33" name="Group 65"/>
          <p:cNvGrpSpPr/>
          <p:nvPr/>
        </p:nvGrpSpPr>
        <p:grpSpPr>
          <a:xfrm>
            <a:off x="2305050" y="1047750"/>
            <a:ext cx="5027613" cy="928688"/>
            <a:chOff x="1255" y="1050"/>
            <a:chExt cx="3167" cy="582"/>
          </a:xfrm>
        </p:grpSpPr>
        <p:sp>
          <p:nvSpPr>
            <p:cNvPr id="34" name="AutoShape 66"/>
            <p:cNvSpPr>
              <a:spLocks noChangeArrowheads="1"/>
            </p:cNvSpPr>
            <p:nvPr/>
          </p:nvSpPr>
          <p:spPr bwMode="gray">
            <a:xfrm>
              <a:off x="1255" y="1050"/>
              <a:ext cx="3167" cy="582"/>
            </a:xfrm>
            <a:prstGeom prst="roundRect">
              <a:avLst>
                <a:gd name="adj" fmla="val 16667"/>
              </a:avLst>
            </a:prstGeom>
            <a:gradFill rotWithShape="1">
              <a:gsLst>
                <a:gs pos="0">
                  <a:schemeClr val="folHlink"/>
                </a:gs>
                <a:gs pos="100000">
                  <a:schemeClr val="fo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folHlink"/>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8921" name="Line 67"/>
            <p:cNvSpPr/>
            <p:nvPr/>
          </p:nvSpPr>
          <p:spPr>
            <a:xfrm>
              <a:off x="1392" y="1632"/>
              <a:ext cx="2950" cy="0"/>
            </a:xfrm>
            <a:prstGeom prst="line">
              <a:avLst/>
            </a:prstGeom>
            <a:ln w="3175" cap="flat" cmpd="sng">
              <a:solidFill>
                <a:srgbClr val="FFFFFF">
                  <a:alpha val="14902"/>
                </a:srgbClr>
              </a:solidFill>
              <a:prstDash val="solid"/>
              <a:round/>
              <a:headEnd type="none" w="med" len="med"/>
              <a:tailEnd type="none" w="med" len="med"/>
            </a:ln>
          </p:spPr>
        </p:sp>
        <p:sp>
          <p:nvSpPr>
            <p:cNvPr id="38922" name="Line 68"/>
            <p:cNvSpPr/>
            <p:nvPr/>
          </p:nvSpPr>
          <p:spPr>
            <a:xfrm>
              <a:off x="1392" y="1052"/>
              <a:ext cx="2950" cy="0"/>
            </a:xfrm>
            <a:prstGeom prst="line">
              <a:avLst/>
            </a:prstGeom>
            <a:ln w="3175" cap="flat" cmpd="sng">
              <a:solidFill>
                <a:srgbClr val="FFFFFF">
                  <a:alpha val="25098"/>
                </a:srgbClr>
              </a:solidFill>
              <a:prstDash val="solid"/>
              <a:round/>
              <a:headEnd type="none" w="med" len="med"/>
              <a:tailEnd type="none" w="med" len="med"/>
            </a:ln>
          </p:spPr>
        </p:sp>
      </p:grpSp>
      <p:grpSp>
        <p:nvGrpSpPr>
          <p:cNvPr id="43" name="Group 53"/>
          <p:cNvGrpSpPr/>
          <p:nvPr/>
        </p:nvGrpSpPr>
        <p:grpSpPr bwMode="auto">
          <a:xfrm>
            <a:off x="2667775" y="5410200"/>
            <a:ext cx="5056188" cy="923925"/>
            <a:chOff x="1245" y="2532"/>
            <a:chExt cx="3185" cy="582"/>
          </a:xfrm>
          <a:solidFill>
            <a:srgbClr val="C00000"/>
          </a:solidFill>
        </p:grpSpPr>
        <p:sp>
          <p:nvSpPr>
            <p:cNvPr id="44" name="AutoShape 54"/>
            <p:cNvSpPr>
              <a:spLocks noChangeArrowheads="1"/>
            </p:cNvSpPr>
            <p:nvPr/>
          </p:nvSpPr>
          <p:spPr bwMode="gray">
            <a:xfrm>
              <a:off x="1245" y="2532"/>
              <a:ext cx="3185" cy="582"/>
            </a:xfrm>
            <a:prstGeom prst="roundRect">
              <a:avLst>
                <a:gd name="adj" fmla="val 16667"/>
              </a:avLst>
            </a:prstGeom>
            <a:grpFill/>
            <a:ln w="9525">
              <a:solidFill>
                <a:srgbClr val="FF0066"/>
              </a:solid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6" name="Line 55"/>
            <p:cNvSpPr>
              <a:spLocks noChangeShapeType="1"/>
            </p:cNvSpPr>
            <p:nvPr/>
          </p:nvSpPr>
          <p:spPr bwMode="gray">
            <a:xfrm>
              <a:off x="1412" y="3111"/>
              <a:ext cx="2950" cy="0"/>
            </a:xfrm>
            <a:prstGeom prst="line">
              <a:avLst/>
            </a:prstGeom>
            <a:grpFill/>
            <a:ln w="3175">
              <a:solidFill>
                <a:srgbClr val="FFFFFF">
                  <a:alpha val="14902"/>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7" name="Line 56"/>
            <p:cNvSpPr>
              <a:spLocks noChangeShapeType="1"/>
            </p:cNvSpPr>
            <p:nvPr/>
          </p:nvSpPr>
          <p:spPr bwMode="gray">
            <a:xfrm>
              <a:off x="1418" y="2532"/>
              <a:ext cx="2950" cy="0"/>
            </a:xfrm>
            <a:prstGeom prst="line">
              <a:avLst/>
            </a:prstGeom>
            <a:grpFill/>
            <a:ln w="3175">
              <a:solidFill>
                <a:srgbClr val="FF0066">
                  <a:alpha val="25098"/>
                </a:srgb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grpSp>
        <p:nvGrpSpPr>
          <p:cNvPr id="54" name="Group 61"/>
          <p:cNvGrpSpPr/>
          <p:nvPr/>
        </p:nvGrpSpPr>
        <p:grpSpPr>
          <a:xfrm>
            <a:off x="2438400" y="4267200"/>
            <a:ext cx="5084763" cy="923925"/>
            <a:chOff x="1314" y="1782"/>
            <a:chExt cx="3203" cy="582"/>
          </a:xfrm>
        </p:grpSpPr>
        <p:sp>
          <p:nvSpPr>
            <p:cNvPr id="55" name="AutoShape 62"/>
            <p:cNvSpPr>
              <a:spLocks noChangeArrowheads="1"/>
            </p:cNvSpPr>
            <p:nvPr/>
          </p:nvSpPr>
          <p:spPr bwMode="gray">
            <a:xfrm>
              <a:off x="1314" y="1782"/>
              <a:ext cx="3203" cy="582"/>
            </a:xfrm>
            <a:prstGeom prst="roundRect">
              <a:avLst>
                <a:gd name="adj" fmla="val 16667"/>
              </a:avLst>
            </a:prstGeom>
            <a:gradFill rotWithShape="1">
              <a:gsLst>
                <a:gs pos="0">
                  <a:schemeClr val="accent1">
                    <a:gamma/>
                    <a:shade val="66275"/>
                    <a:invGamma/>
                  </a:schemeClr>
                </a:gs>
                <a:gs pos="100000">
                  <a:schemeClr val="accent1"/>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8926" name="Line 63"/>
            <p:cNvSpPr/>
            <p:nvPr/>
          </p:nvSpPr>
          <p:spPr>
            <a:xfrm>
              <a:off x="1418" y="2361"/>
              <a:ext cx="2950" cy="0"/>
            </a:xfrm>
            <a:prstGeom prst="line">
              <a:avLst/>
            </a:prstGeom>
            <a:ln w="3175" cap="flat" cmpd="sng">
              <a:solidFill>
                <a:srgbClr val="FFFFFF">
                  <a:alpha val="14902"/>
                </a:srgbClr>
              </a:solidFill>
              <a:prstDash val="solid"/>
              <a:round/>
              <a:headEnd type="none" w="med" len="med"/>
              <a:tailEnd type="none" w="med" len="med"/>
            </a:ln>
          </p:spPr>
        </p:sp>
        <p:sp>
          <p:nvSpPr>
            <p:cNvPr id="38927" name="Line 64"/>
            <p:cNvSpPr/>
            <p:nvPr/>
          </p:nvSpPr>
          <p:spPr>
            <a:xfrm>
              <a:off x="1392" y="1784"/>
              <a:ext cx="2950" cy="0"/>
            </a:xfrm>
            <a:prstGeom prst="line">
              <a:avLst/>
            </a:prstGeom>
            <a:ln w="3175" cap="flat" cmpd="sng">
              <a:solidFill>
                <a:srgbClr val="FFFFFF">
                  <a:alpha val="14902"/>
                </a:srgbClr>
              </a:solidFill>
              <a:prstDash val="solid"/>
              <a:round/>
              <a:headEnd type="none" w="med" len="med"/>
              <a:tailEnd type="none" w="med" len="med"/>
            </a:ln>
          </p:spPr>
        </p:sp>
      </p:grpSp>
      <p:sp>
        <p:nvSpPr>
          <p:cNvPr id="38928" name="Rectangle 31"/>
          <p:cNvSpPr/>
          <p:nvPr/>
        </p:nvSpPr>
        <p:spPr>
          <a:xfrm>
            <a:off x="2808288" y="1133475"/>
            <a:ext cx="4424362" cy="768350"/>
          </a:xfrm>
          <a:prstGeom prst="rect">
            <a:avLst/>
          </a:prstGeom>
          <a:noFill/>
          <a:ln w="9525">
            <a:noFill/>
          </a:ln>
        </p:spPr>
        <p:txBody>
          <a:bodyPr anchor="t" anchorCtr="0">
            <a:spAutoFit/>
          </a:bodyPr>
          <a:p>
            <a:pPr algn="just"/>
            <a:r>
              <a:rPr lang="en-US" altLang="vi-VN" sz="2200" dirty="0">
                <a:solidFill>
                  <a:schemeClr val="bg1"/>
                </a:solidFill>
                <a:latin typeface="Arial" panose="020B0604020202020204" pitchFamily="34" charset="0"/>
              </a:rPr>
              <a:t>NN thiết lập quyền lực chính trị công cộng đặc biệt</a:t>
            </a:r>
            <a:endParaRPr lang="en-US" altLang="vi-VN" sz="2200" dirty="0">
              <a:solidFill>
                <a:schemeClr val="bg1"/>
              </a:solidFill>
              <a:latin typeface="Arial" panose="020B0604020202020204" pitchFamily="34" charset="0"/>
            </a:endParaRPr>
          </a:p>
        </p:txBody>
      </p:sp>
      <p:sp>
        <p:nvSpPr>
          <p:cNvPr id="2" name="Rectangle 1"/>
          <p:cNvSpPr/>
          <p:nvPr/>
        </p:nvSpPr>
        <p:spPr>
          <a:xfrm>
            <a:off x="2444750" y="2220913"/>
            <a:ext cx="4424363" cy="677862"/>
          </a:xfrm>
          <a:prstGeom prst="rect">
            <a:avLst/>
          </a:prstGeom>
          <a:noFill/>
          <a:ln w="9525">
            <a:noFill/>
          </a:ln>
        </p:spPr>
        <p:txBody>
          <a:bodyPr anchor="t" anchorCtr="0">
            <a:spAutoFit/>
          </a:bodyPr>
          <a:p>
            <a:pPr algn="just"/>
            <a:r>
              <a:rPr lang="en-US" altLang="en-US" sz="1900" dirty="0">
                <a:solidFill>
                  <a:schemeClr val="bg1"/>
                </a:solidFill>
                <a:latin typeface="Arial" panose="020B0604020202020204" pitchFamily="34" charset="0"/>
              </a:rPr>
              <a:t>Nhà nước có lãnh thổ và phân chia dân cư theo đơn vị hành chính lãnh thổ  </a:t>
            </a:r>
            <a:endParaRPr lang="en-US" altLang="en-US" sz="1900" dirty="0">
              <a:solidFill>
                <a:schemeClr val="bg1"/>
              </a:solidFill>
              <a:latin typeface="Arial" panose="020B0604020202020204" pitchFamily="34" charset="0"/>
            </a:endParaRPr>
          </a:p>
        </p:txBody>
      </p:sp>
      <p:sp>
        <p:nvSpPr>
          <p:cNvPr id="38930" name="Rectangle 33"/>
          <p:cNvSpPr/>
          <p:nvPr/>
        </p:nvSpPr>
        <p:spPr>
          <a:xfrm>
            <a:off x="2719388" y="3311525"/>
            <a:ext cx="4481512" cy="536575"/>
          </a:xfrm>
          <a:prstGeom prst="rect">
            <a:avLst/>
          </a:prstGeom>
          <a:noFill/>
          <a:ln w="9525">
            <a:noFill/>
          </a:ln>
        </p:spPr>
        <p:txBody>
          <a:bodyPr anchor="t" anchorCtr="0">
            <a:spAutoFit/>
          </a:bodyPr>
          <a:p>
            <a:pPr algn="ctr" eaLnBrk="0" hangingPunct="0">
              <a:lnSpc>
                <a:spcPct val="150000"/>
              </a:lnSpc>
            </a:pPr>
            <a:r>
              <a:rPr lang="en-US" altLang="vi-VN" sz="2200" dirty="0">
                <a:solidFill>
                  <a:schemeClr val="bg1"/>
                </a:solidFill>
                <a:latin typeface="Arial" panose="020B0604020202020204" pitchFamily="34" charset="0"/>
              </a:rPr>
              <a:t>Nhà nước có chủ quyền quốc gia  </a:t>
            </a:r>
            <a:endParaRPr lang="en-US" altLang="vi-VN" sz="2200" dirty="0">
              <a:solidFill>
                <a:schemeClr val="bg1"/>
              </a:solidFill>
              <a:latin typeface="Arial" panose="020B0604020202020204" pitchFamily="34" charset="0"/>
            </a:endParaRPr>
          </a:p>
        </p:txBody>
      </p:sp>
      <p:sp>
        <p:nvSpPr>
          <p:cNvPr id="3" name="Rectangle 2"/>
          <p:cNvSpPr/>
          <p:nvPr/>
        </p:nvSpPr>
        <p:spPr>
          <a:xfrm>
            <a:off x="2624138" y="4332288"/>
            <a:ext cx="4316412" cy="768350"/>
          </a:xfrm>
          <a:prstGeom prst="rect">
            <a:avLst/>
          </a:prstGeom>
          <a:noFill/>
          <a:ln w="9525">
            <a:noFill/>
          </a:ln>
        </p:spPr>
        <p:txBody>
          <a:bodyPr anchor="t" anchorCtr="0">
            <a:spAutoFit/>
          </a:bodyPr>
          <a:p>
            <a:pPr algn="just"/>
            <a:r>
              <a:rPr lang="en-US" altLang="en-US" sz="2200" dirty="0">
                <a:solidFill>
                  <a:schemeClr val="bg1"/>
                </a:solidFill>
                <a:latin typeface="Arial" panose="020B0604020202020204" pitchFamily="34" charset="0"/>
              </a:rPr>
              <a:t>Nhà nước ban hành pháp luật và quản lý xã hội bằng pháp luật</a:t>
            </a:r>
            <a:endParaRPr lang="en-US" altLang="en-US" sz="2200" dirty="0">
              <a:solidFill>
                <a:schemeClr val="bg1"/>
              </a:solidFill>
              <a:latin typeface="Arial" panose="020B0604020202020204" pitchFamily="34" charset="0"/>
            </a:endParaRPr>
          </a:p>
        </p:txBody>
      </p:sp>
      <p:sp>
        <p:nvSpPr>
          <p:cNvPr id="66" name="Rectangle 32"/>
          <p:cNvSpPr/>
          <p:nvPr/>
        </p:nvSpPr>
        <p:spPr>
          <a:xfrm>
            <a:off x="2857500" y="5411788"/>
            <a:ext cx="4011613" cy="1108075"/>
          </a:xfrm>
          <a:prstGeom prst="rect">
            <a:avLst/>
          </a:prstGeom>
          <a:noFill/>
          <a:ln w="9525">
            <a:noFill/>
          </a:ln>
        </p:spPr>
        <p:txBody>
          <a:bodyPr anchor="t" anchorCtr="0">
            <a:spAutoFit/>
          </a:bodyPr>
          <a:p>
            <a:pPr algn="ctr" eaLnBrk="0" hangingPunct="0"/>
            <a:r>
              <a:rPr lang="en-US" altLang="vi-VN" sz="2200" dirty="0">
                <a:solidFill>
                  <a:schemeClr val="bg1"/>
                </a:solidFill>
                <a:latin typeface="Arial" panose="020B0604020202020204" pitchFamily="34" charset="0"/>
              </a:rPr>
              <a:t>Nhà nước ban hành và thực hiện việc thu các loại thuế</a:t>
            </a:r>
            <a:endParaRPr lang="en-US" altLang="vi-VN" sz="2200" dirty="0">
              <a:solidFill>
                <a:schemeClr val="bg1"/>
              </a:solidFill>
              <a:latin typeface="Arial" panose="020B0604020202020204" pitchFamily="34" charset="0"/>
            </a:endParaRPr>
          </a:p>
          <a:p>
            <a:pPr algn="ctr" eaLnBrk="0" hangingPunct="0"/>
            <a:endParaRPr lang="en-US" altLang="vi-VN" sz="2200" dirty="0">
              <a:solidFill>
                <a:schemeClr val="bg1"/>
              </a:solidFill>
              <a:latin typeface="Arial" panose="020B0604020202020204" pitchFamily="34" charset="0"/>
            </a:endParaRPr>
          </a:p>
        </p:txBody>
      </p:sp>
      <p:sp>
        <p:nvSpPr>
          <p:cNvPr id="67" name="Title 1"/>
          <p:cNvSpPr txBox="1"/>
          <p:nvPr/>
        </p:nvSpPr>
        <p:spPr bwMode="auto">
          <a:xfrm>
            <a:off x="1475297" y="307828"/>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3. </a:t>
            </a:r>
            <a:r>
              <a:rPr kumimoji="0" lang="en-US" sz="2600" b="1" kern="1200" cap="none" spc="0" normalizeH="0" baseline="0" noProof="0" dirty="0" err="1">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Đặc</a:t>
            </a:r>
            <a:r>
              <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2600" b="1" kern="1200" cap="none" spc="0" normalizeH="0" baseline="0" noProof="0" dirty="0" err="1">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trưng</a:t>
            </a:r>
            <a:r>
              <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2600" b="1" kern="1200" cap="none" spc="0" normalizeH="0" baseline="0" noProof="0" dirty="0" err="1">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của</a:t>
            </a:r>
            <a:r>
              <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2600" b="1" kern="1200" cap="none" spc="0" normalizeH="0" baseline="0" noProof="0" dirty="0" err="1">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nhà</a:t>
            </a:r>
            <a:r>
              <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2600" b="1" kern="1200" cap="none" spc="0" normalizeH="0" baseline="0" noProof="0" dirty="0" err="1">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nước</a:t>
            </a:r>
            <a:endPar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endParaRPr>
          </a:p>
        </p:txBody>
      </p:sp>
      <p:pic>
        <p:nvPicPr>
          <p:cNvPr id="56" name="Picture 241"/>
          <p:cNvPicPr>
            <a:picLocks noChangeAspect="1" noChangeArrowheads="1"/>
          </p:cNvPicPr>
          <p:nvPr/>
        </p:nvPicPr>
        <p:blipFill>
          <a:blip r:embed="rId2"/>
          <a:srcRect/>
          <a:stretch>
            <a:fillRect/>
          </a:stretch>
        </p:blipFill>
        <p:spPr bwMode="auto">
          <a:xfrm>
            <a:off x="1641492" y="1119967"/>
            <a:ext cx="1086668" cy="8742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7" name="Picture 241"/>
          <p:cNvPicPr>
            <a:picLocks noChangeAspect="1" noChangeArrowheads="1"/>
          </p:cNvPicPr>
          <p:nvPr/>
        </p:nvPicPr>
        <p:blipFill>
          <a:blip r:embed="rId2"/>
          <a:srcRect/>
          <a:stretch>
            <a:fillRect/>
          </a:stretch>
        </p:blipFill>
        <p:spPr bwMode="auto">
          <a:xfrm>
            <a:off x="6941830" y="2118802"/>
            <a:ext cx="1086668" cy="8742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9" name="Picture 241"/>
          <p:cNvPicPr>
            <a:picLocks noChangeAspect="1" noChangeArrowheads="1"/>
          </p:cNvPicPr>
          <p:nvPr/>
        </p:nvPicPr>
        <p:blipFill>
          <a:blip r:embed="rId2"/>
          <a:srcRect/>
          <a:stretch>
            <a:fillRect/>
          </a:stretch>
        </p:blipFill>
        <p:spPr bwMode="auto">
          <a:xfrm>
            <a:off x="1600952" y="3252246"/>
            <a:ext cx="1086668" cy="8742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60" name="Picture 241"/>
          <p:cNvPicPr>
            <a:picLocks noChangeAspect="1" noChangeArrowheads="1"/>
          </p:cNvPicPr>
          <p:nvPr/>
        </p:nvPicPr>
        <p:blipFill>
          <a:blip r:embed="rId2"/>
          <a:srcRect/>
          <a:stretch>
            <a:fillRect/>
          </a:stretch>
        </p:blipFill>
        <p:spPr bwMode="auto">
          <a:xfrm>
            <a:off x="6979829" y="4278304"/>
            <a:ext cx="1086668" cy="8742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61" name="Picture 241"/>
          <p:cNvPicPr>
            <a:picLocks noChangeAspect="1" noChangeArrowheads="1"/>
          </p:cNvPicPr>
          <p:nvPr/>
        </p:nvPicPr>
        <p:blipFill>
          <a:blip r:embed="rId2"/>
          <a:srcRect/>
          <a:stretch>
            <a:fillRect/>
          </a:stretch>
        </p:blipFill>
        <p:spPr bwMode="auto">
          <a:xfrm>
            <a:off x="1937043" y="5456251"/>
            <a:ext cx="1086668" cy="8742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arn(inVertical)">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barn(inVertical)">
                                      <p:cBhvr>
                                        <p:cTn id="20" dur="500"/>
                                        <p:tgtEl>
                                          <p:spTgt spid="5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par>
                                <p:cTn id="24" presetID="16" presetClass="entr" presetSubtype="21" fill="hold" nodeType="withEffect">
                                  <p:stCondLst>
                                    <p:cond delay="0"/>
                                  </p:stCondLst>
                                  <p:childTnLst>
                                    <p:set>
                                      <p:cBhvr>
                                        <p:cTn id="25" dur="1" fill="hold">
                                          <p:stCondLst>
                                            <p:cond delay="0"/>
                                          </p:stCondLst>
                                        </p:cTn>
                                        <p:tgtEl>
                                          <p:spTgt spid="13373"/>
                                        </p:tgtEl>
                                        <p:attrNameLst>
                                          <p:attrName>style.visibility</p:attrName>
                                        </p:attrNameLst>
                                      </p:cBhvr>
                                      <p:to>
                                        <p:strVal val="visible"/>
                                      </p:to>
                                    </p:set>
                                    <p:animEffect transition="in" filter="barn(inVertical)">
                                      <p:cBhvr>
                                        <p:cTn id="26" dur="500"/>
                                        <p:tgtEl>
                                          <p:spTgt spid="1337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down)">
                                      <p:cBhvr>
                                        <p:cTn id="31" dur="500"/>
                                        <p:tgtEl>
                                          <p:spTgt spid="59"/>
                                        </p:tgtEl>
                                      </p:cBhvr>
                                    </p:animEffect>
                                  </p:childTnLst>
                                </p:cTn>
                              </p:par>
                              <p:par>
                                <p:cTn id="32" presetID="22" presetClass="entr" presetSubtype="4" fill="hold" nodeType="withEffect">
                                  <p:stCondLst>
                                    <p:cond delay="0"/>
                                  </p:stCondLst>
                                  <p:childTnLst>
                                    <p:set>
                                      <p:cBhvr>
                                        <p:cTn id="33" dur="1" fill="hold">
                                          <p:stCondLst>
                                            <p:cond delay="0"/>
                                          </p:stCondLst>
                                        </p:cTn>
                                        <p:tgtEl>
                                          <p:spTgt spid="13365"/>
                                        </p:tgtEl>
                                        <p:attrNameLst>
                                          <p:attrName>style.visibility</p:attrName>
                                        </p:attrNameLst>
                                      </p:cBhvr>
                                      <p:to>
                                        <p:strVal val="visible"/>
                                      </p:to>
                                    </p:set>
                                    <p:animEffect transition="in" filter="wipe(down)">
                                      <p:cBhvr>
                                        <p:cTn id="34" dur="500"/>
                                        <p:tgtEl>
                                          <p:spTgt spid="1336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circle(in)">
                                      <p:cBhvr>
                                        <p:cTn id="50" dur="2000"/>
                                        <p:tgtEl>
                                          <p:spTgt spid="61"/>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circle(in)">
                                      <p:cBhvr>
                                        <p:cTn id="53" dur="2000"/>
                                        <p:tgtEl>
                                          <p:spTgt spid="66"/>
                                        </p:tgtEl>
                                      </p:cBhvr>
                                    </p:animEffect>
                                  </p:childTnLst>
                                </p:cTn>
                              </p:par>
                              <p:par>
                                <p:cTn id="54" presetID="6" presetClass="entr" presetSubtype="16"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circle(in)">
                                      <p:cBhvr>
                                        <p:cTn id="5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41986" name="Group 3"/>
          <p:cNvGrpSpPr/>
          <p:nvPr/>
        </p:nvGrpSpPr>
        <p:grpSpPr>
          <a:xfrm>
            <a:off x="533400" y="468313"/>
            <a:ext cx="7962900" cy="4816475"/>
            <a:chOff x="533400" y="468657"/>
            <a:chExt cx="7962900" cy="4816594"/>
          </a:xfrm>
        </p:grpSpPr>
        <p:sp>
          <p:nvSpPr>
            <p:cNvPr id="41987" name="Text Box 15"/>
            <p:cNvSpPr txBox="1"/>
            <p:nvPr/>
          </p:nvSpPr>
          <p:spPr>
            <a:xfrm>
              <a:off x="571500" y="468657"/>
              <a:ext cx="7924800" cy="519113"/>
            </a:xfrm>
            <a:prstGeom prst="rect">
              <a:avLst/>
            </a:prstGeom>
            <a:noFill/>
            <a:ln w="9525">
              <a:noFill/>
            </a:ln>
          </p:spPr>
          <p:txBody>
            <a:bodyPr anchor="t" anchorCtr="0">
              <a:spAutoFit/>
            </a:bodyPr>
            <a:p>
              <a:pPr>
                <a:spcBef>
                  <a:spcPct val="50000"/>
                </a:spcBef>
              </a:pPr>
              <a:r>
                <a:rPr lang="en-US" altLang="vi-VN" sz="2800" b="1" i="1" dirty="0">
                  <a:solidFill>
                    <a:srgbClr val="0033CC"/>
                  </a:solidFill>
                  <a:latin typeface="Arial" panose="020B0604020202020204" pitchFamily="34" charset="0"/>
                </a:rPr>
                <a:t>4. Chức năng nhà nước</a:t>
              </a:r>
              <a:endParaRPr lang="en-US" altLang="vi-VN" sz="2800" b="1" i="1" dirty="0">
                <a:solidFill>
                  <a:srgbClr val="0033CC"/>
                </a:solidFill>
                <a:latin typeface="Arial" panose="020B0604020202020204" pitchFamily="34" charset="0"/>
              </a:endParaRPr>
            </a:p>
          </p:txBody>
        </p:sp>
        <p:sp>
          <p:nvSpPr>
            <p:cNvPr id="41988" name="Text Box 16"/>
            <p:cNvSpPr txBox="1"/>
            <p:nvPr/>
          </p:nvSpPr>
          <p:spPr>
            <a:xfrm>
              <a:off x="533400" y="1226515"/>
              <a:ext cx="5334000" cy="366713"/>
            </a:xfrm>
            <a:prstGeom prst="rect">
              <a:avLst/>
            </a:prstGeom>
            <a:noFill/>
            <a:ln w="9525">
              <a:noFill/>
            </a:ln>
          </p:spPr>
          <p:txBody>
            <a:bodyPr anchor="t" anchorCtr="0">
              <a:spAutoFit/>
            </a:bodyPr>
            <a:p>
              <a:pPr>
                <a:spcBef>
                  <a:spcPct val="50000"/>
                </a:spcBef>
              </a:pPr>
              <a:r>
                <a:rPr lang="en-US" altLang="vi-VN" b="1" i="1" dirty="0">
                  <a:latin typeface="Times New Roman" panose="02020603050405020304" pitchFamily="18" charset="0"/>
                </a:rPr>
                <a:t>4.1. KHÁI NIỆM CHỨC NĂNG NHÀ NƯỚC</a:t>
              </a:r>
              <a:endParaRPr lang="en-US" altLang="vi-VN" b="1" i="1" dirty="0">
                <a:latin typeface="Times New Roman" panose="02020603050405020304" pitchFamily="18" charset="0"/>
                <a:ea typeface="Times New Roman" panose="02020603050405020304" pitchFamily="18" charset="0"/>
              </a:endParaRPr>
            </a:p>
          </p:txBody>
        </p:sp>
        <p:grpSp>
          <p:nvGrpSpPr>
            <p:cNvPr id="2" name="Group 9"/>
            <p:cNvGrpSpPr/>
            <p:nvPr/>
          </p:nvGrpSpPr>
          <p:grpSpPr bwMode="auto">
            <a:xfrm>
              <a:off x="744346" y="1981200"/>
              <a:ext cx="7696200" cy="3304051"/>
              <a:chOff x="2168" y="1422"/>
              <a:chExt cx="1446" cy="2327"/>
            </a:xfrm>
            <a:solidFill>
              <a:srgbClr val="F4FB9B"/>
            </a:solidFill>
            <a:effectLst>
              <a:glow rad="139700">
                <a:schemeClr val="accent3">
                  <a:satMod val="175000"/>
                  <a:alpha val="40000"/>
                </a:schemeClr>
              </a:glow>
            </a:effectLst>
          </p:grpSpPr>
          <p:sp>
            <p:nvSpPr>
              <p:cNvPr id="27659" name="AutoShape 10"/>
              <p:cNvSpPr>
                <a:spLocks noChangeArrowheads="1"/>
              </p:cNvSpPr>
              <p:nvPr/>
            </p:nvSpPr>
            <p:spPr bwMode="auto">
              <a:xfrm>
                <a:off x="2168" y="1761"/>
                <a:ext cx="1446" cy="1988"/>
              </a:xfrm>
              <a:prstGeom prst="roundRect">
                <a:avLst>
                  <a:gd name="adj" fmla="val 4690"/>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Times New Roman" panose="02020603050405020304" pitchFamily="18" charset="0"/>
                  <a:ea typeface="+mn-ea"/>
                  <a:cs typeface="+mn-cs"/>
                </a:endParaRPr>
              </a:p>
            </p:txBody>
          </p:sp>
          <p:sp>
            <p:nvSpPr>
              <p:cNvPr id="27661" name="Text Box 12"/>
              <p:cNvSpPr txBox="1">
                <a:spLocks noChangeArrowheads="1"/>
              </p:cNvSpPr>
              <p:nvPr/>
            </p:nvSpPr>
            <p:spPr bwMode="gray">
              <a:xfrm>
                <a:off x="2757" y="1422"/>
                <a:ext cx="242" cy="233"/>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chemeClr val="bg1"/>
                    </a:solidFill>
                    <a:effectLst/>
                    <a:uLnTx/>
                    <a:uFillTx/>
                    <a:latin typeface="+mn-lt"/>
                    <a:ea typeface="+mn-ea"/>
                    <a:cs typeface="+mn-cs"/>
                  </a:rPr>
                  <a:t>Add Your Title</a:t>
                </a:r>
                <a:endParaRPr kumimoji="0" lang="en-US" sz="14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3" name="Group 13"/>
            <p:cNvGrpSpPr/>
            <p:nvPr/>
          </p:nvGrpSpPr>
          <p:grpSpPr bwMode="auto">
            <a:xfrm>
              <a:off x="2724150" y="1884711"/>
              <a:ext cx="2986088" cy="588681"/>
              <a:chOff x="2200" y="1334"/>
              <a:chExt cx="1881" cy="204"/>
            </a:xfrm>
            <a:solidFill>
              <a:srgbClr val="FF0000"/>
            </a:solidFill>
          </p:grpSpPr>
          <p:sp>
            <p:nvSpPr>
              <p:cNvPr id="117774" name="AutoShape 14"/>
              <p:cNvSpPr>
                <a:spLocks noChangeArrowheads="1"/>
              </p:cNvSpPr>
              <p:nvPr/>
            </p:nvSpPr>
            <p:spPr bwMode="gray">
              <a:xfrm>
                <a:off x="2200" y="1334"/>
                <a:ext cx="1881" cy="204"/>
              </a:xfrm>
              <a:prstGeom prst="roundRect">
                <a:avLst>
                  <a:gd name="adj" fmla="val 50000"/>
                </a:avLst>
              </a:prstGeom>
              <a:grpFill/>
              <a:ln w="9525">
                <a:solidFill>
                  <a:schemeClr val="tx1"/>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17775" name="Text Box 15"/>
              <p:cNvSpPr txBox="1">
                <a:spLocks noChangeArrowheads="1"/>
              </p:cNvSpPr>
              <p:nvPr/>
            </p:nvSpPr>
            <p:spPr bwMode="auto">
              <a:xfrm>
                <a:off x="2305" y="1345"/>
                <a:ext cx="1672" cy="162"/>
              </a:xfrm>
              <a:prstGeom prst="rect">
                <a:avLst/>
              </a:prstGeom>
              <a:grpFill/>
              <a:ln w="9525">
                <a:solidFill>
                  <a:schemeClr val="tx1"/>
                </a:solid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Arial" panose="020B0604020202020204" pitchFamily="34" charset="0"/>
                  </a:rPr>
                  <a:t>KHÁI NIỆM</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Arial" panose="020B0604020202020204" pitchFamily="34" charset="0"/>
                </a:endParaRPr>
              </a:p>
            </p:txBody>
          </p:sp>
        </p:grpSp>
      </p:grpSp>
      <p:sp>
        <p:nvSpPr>
          <p:cNvPr id="41991" name="TextBox 13"/>
          <p:cNvSpPr txBox="1"/>
          <p:nvPr/>
        </p:nvSpPr>
        <p:spPr>
          <a:xfrm>
            <a:off x="990600" y="2663825"/>
            <a:ext cx="7086600" cy="2246313"/>
          </a:xfrm>
          <a:prstGeom prst="rect">
            <a:avLst/>
          </a:prstGeom>
          <a:noFill/>
          <a:ln w="9525">
            <a:noFill/>
          </a:ln>
        </p:spPr>
        <p:txBody>
          <a:bodyPr anchor="t" anchorCtr="0">
            <a:spAutoFit/>
          </a:bodyPr>
          <a:p>
            <a:pPr algn="just"/>
            <a:r>
              <a:rPr lang="en-US" sz="2800" dirty="0">
                <a:latin typeface="Calibri" panose="020F0502020204030204" pitchFamily="34" charset="0"/>
              </a:rPr>
              <a:t>Chức năng của Nhà nước là những mặt hoạt động chủ yếu của Nhà nước trên các lĩnh vực, nhằm thực hiện những nhiệm vụ đặt ra. Chức năng  Nhà nước thể hiện vai trò và bản chất của Nhà nước.  </a:t>
            </a:r>
            <a:endParaRPr lang="" altLang="x-none" sz="2800" dirty="0">
              <a:latin typeface="Calibri" panose="020F0502020204030204" pitchFamily="34" charset="0"/>
            </a:endParaRPr>
          </a:p>
        </p:txBody>
      </p:sp>
    </p:spTree>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43010" name="Group 6"/>
          <p:cNvGrpSpPr/>
          <p:nvPr/>
        </p:nvGrpSpPr>
        <p:grpSpPr>
          <a:xfrm>
            <a:off x="381000" y="101600"/>
            <a:ext cx="9144000" cy="5537200"/>
            <a:chOff x="381000" y="101600"/>
            <a:chExt cx="9144000" cy="5537200"/>
          </a:xfrm>
        </p:grpSpPr>
        <p:grpSp>
          <p:nvGrpSpPr>
            <p:cNvPr id="43011" name="Group 3"/>
            <p:cNvGrpSpPr/>
            <p:nvPr/>
          </p:nvGrpSpPr>
          <p:grpSpPr>
            <a:xfrm>
              <a:off x="381000" y="1676400"/>
              <a:ext cx="3886200" cy="838200"/>
              <a:chOff x="240" y="1056"/>
              <a:chExt cx="2448" cy="528"/>
            </a:xfrm>
          </p:grpSpPr>
          <p:sp>
            <p:nvSpPr>
              <p:cNvPr id="167940" name="AutoShape 4"/>
              <p:cNvSpPr>
                <a:spLocks noChangeArrowheads="1"/>
              </p:cNvSpPr>
              <p:nvPr/>
            </p:nvSpPr>
            <p:spPr bwMode="gray">
              <a:xfrm>
                <a:off x="436" y="1077"/>
                <a:ext cx="2252" cy="44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3013" name="AutoShape 5"/>
              <p:cNvSpPr/>
              <p:nvPr/>
            </p:nvSpPr>
            <p:spPr>
              <a:xfrm>
                <a:off x="240" y="1056"/>
                <a:ext cx="384" cy="528"/>
              </a:xfrm>
              <a:prstGeom prst="diamond">
                <a:avLst/>
              </a:prstGeom>
              <a:solidFill>
                <a:schemeClr val="accent2"/>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eaLnBrk="0" hangingPunct="0"/>
                <a:endParaRPr lang="vi-VN" altLang="vi-VN" dirty="0">
                  <a:latin typeface="Arial" panose="020B0604020202020204" pitchFamily="34" charset="0"/>
                </a:endParaRPr>
              </a:p>
            </p:txBody>
          </p:sp>
          <p:sp>
            <p:nvSpPr>
              <p:cNvPr id="43014" name="Text Box 6"/>
              <p:cNvSpPr txBox="1"/>
              <p:nvPr/>
            </p:nvSpPr>
            <p:spPr>
              <a:xfrm>
                <a:off x="630" y="1200"/>
                <a:ext cx="2058" cy="213"/>
              </a:xfrm>
              <a:prstGeom prst="rect">
                <a:avLst/>
              </a:prstGeom>
              <a:noFill/>
              <a:ln w="9525">
                <a:noFill/>
              </a:ln>
            </p:spPr>
            <p:txBody>
              <a:bodyPr anchor="t" anchorCtr="0">
                <a:spAutoFit/>
              </a:bodyPr>
              <a:p>
                <a:pPr algn="ctr" eaLnBrk="0" hangingPunct="0"/>
                <a:r>
                  <a:rPr lang="en-US" altLang="vi-VN" sz="1600" b="1" dirty="0">
                    <a:latin typeface="Arial" panose="020B0604020202020204" pitchFamily="34" charset="0"/>
                  </a:rPr>
                  <a:t>Chức năng đối nội</a:t>
                </a:r>
                <a:endParaRPr lang="en-US" altLang="vi-VN" dirty="0">
                  <a:latin typeface="Arial" panose="020B0604020202020204" pitchFamily="34" charset="0"/>
                </a:endParaRPr>
              </a:p>
            </p:txBody>
          </p:sp>
          <p:sp>
            <p:nvSpPr>
              <p:cNvPr id="43015" name="Text Box 7"/>
              <p:cNvSpPr txBox="1"/>
              <p:nvPr/>
            </p:nvSpPr>
            <p:spPr>
              <a:xfrm>
                <a:off x="336" y="1152"/>
                <a:ext cx="223" cy="288"/>
              </a:xfrm>
              <a:prstGeom prst="rect">
                <a:avLst/>
              </a:prstGeom>
              <a:noFill/>
              <a:ln w="9525">
                <a:noFill/>
              </a:ln>
            </p:spPr>
            <p:txBody>
              <a:bodyPr wrap="none" anchor="t" anchorCtr="0">
                <a:spAutoFit/>
              </a:bodyPr>
              <a:p>
                <a:pPr algn="ctr" eaLnBrk="0" hangingPunct="0"/>
                <a:r>
                  <a:rPr lang="en-US" altLang="vi-VN" sz="2400" dirty="0">
                    <a:solidFill>
                      <a:schemeClr val="bg1"/>
                    </a:solidFill>
                    <a:latin typeface="Arial" panose="020B0604020202020204" pitchFamily="34" charset="0"/>
                  </a:rPr>
                  <a:t>1</a:t>
                </a:r>
                <a:endParaRPr lang="en-US" altLang="vi-VN" sz="2400" dirty="0">
                  <a:solidFill>
                    <a:schemeClr val="bg1"/>
                  </a:solidFill>
                  <a:latin typeface="Arial" panose="020B0604020202020204" pitchFamily="34" charset="0"/>
                </a:endParaRPr>
              </a:p>
            </p:txBody>
          </p:sp>
        </p:grpSp>
        <p:grpSp>
          <p:nvGrpSpPr>
            <p:cNvPr id="43016" name="Group 8"/>
            <p:cNvGrpSpPr/>
            <p:nvPr/>
          </p:nvGrpSpPr>
          <p:grpSpPr>
            <a:xfrm>
              <a:off x="4495800" y="1676400"/>
              <a:ext cx="3657600" cy="838200"/>
              <a:chOff x="2832" y="1056"/>
              <a:chExt cx="2304" cy="528"/>
            </a:xfrm>
          </p:grpSpPr>
          <p:sp>
            <p:nvSpPr>
              <p:cNvPr id="167945" name="AutoShape 9"/>
              <p:cNvSpPr>
                <a:spLocks noChangeArrowheads="1"/>
              </p:cNvSpPr>
              <p:nvPr/>
            </p:nvSpPr>
            <p:spPr bwMode="gray">
              <a:xfrm>
                <a:off x="3076" y="1077"/>
                <a:ext cx="2060" cy="44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3018" name="AutoShape 10"/>
              <p:cNvSpPr/>
              <p:nvPr/>
            </p:nvSpPr>
            <p:spPr>
              <a:xfrm>
                <a:off x="2832" y="1056"/>
                <a:ext cx="432" cy="528"/>
              </a:xfrm>
              <a:prstGeom prst="diamond">
                <a:avLst/>
              </a:prstGeom>
              <a:solidFill>
                <a:schemeClr val="accent1"/>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wrap="none" anchor="ctr" anchorCtr="0"/>
              <a:p>
                <a:pPr eaLnBrk="0" hangingPunct="0"/>
                <a:endParaRPr lang="vi-VN" altLang="vi-VN" dirty="0">
                  <a:latin typeface="Arial" panose="020B0604020202020204" pitchFamily="34" charset="0"/>
                </a:endParaRPr>
              </a:p>
            </p:txBody>
          </p:sp>
          <p:sp>
            <p:nvSpPr>
              <p:cNvPr id="43019" name="Text Box 11"/>
              <p:cNvSpPr txBox="1"/>
              <p:nvPr/>
            </p:nvSpPr>
            <p:spPr>
              <a:xfrm>
                <a:off x="3235" y="1189"/>
                <a:ext cx="1741" cy="213"/>
              </a:xfrm>
              <a:prstGeom prst="rect">
                <a:avLst/>
              </a:prstGeom>
              <a:noFill/>
              <a:ln w="9525">
                <a:noFill/>
              </a:ln>
            </p:spPr>
            <p:txBody>
              <a:bodyPr anchor="t" anchorCtr="0">
                <a:spAutoFit/>
              </a:bodyPr>
              <a:p>
                <a:pPr algn="ctr" eaLnBrk="0" hangingPunct="0"/>
                <a:r>
                  <a:rPr lang="en-US" altLang="vi-VN" sz="1600" b="1" dirty="0">
                    <a:latin typeface="Arial" panose="020B0604020202020204" pitchFamily="34" charset="0"/>
                  </a:rPr>
                  <a:t>Chức năng đối ngoại</a:t>
                </a:r>
                <a:endParaRPr lang="en-US" altLang="vi-VN" dirty="0">
                  <a:latin typeface="Arial" panose="020B0604020202020204" pitchFamily="34" charset="0"/>
                </a:endParaRPr>
              </a:p>
            </p:txBody>
          </p:sp>
          <p:sp>
            <p:nvSpPr>
              <p:cNvPr id="43020" name="Text Box 12"/>
              <p:cNvSpPr txBox="1"/>
              <p:nvPr/>
            </p:nvSpPr>
            <p:spPr>
              <a:xfrm>
                <a:off x="2945" y="1152"/>
                <a:ext cx="223" cy="288"/>
              </a:xfrm>
              <a:prstGeom prst="rect">
                <a:avLst/>
              </a:prstGeom>
              <a:noFill/>
              <a:ln w="9525">
                <a:noFill/>
              </a:ln>
            </p:spPr>
            <p:txBody>
              <a:bodyPr wrap="none" anchor="t" anchorCtr="0">
                <a:spAutoFit/>
              </a:bodyPr>
              <a:p>
                <a:pPr algn="ctr" eaLnBrk="0" hangingPunct="0"/>
                <a:r>
                  <a:rPr lang="en-US" altLang="vi-VN" sz="2400" dirty="0">
                    <a:solidFill>
                      <a:schemeClr val="bg1"/>
                    </a:solidFill>
                    <a:latin typeface="Arial" panose="020B0604020202020204" pitchFamily="34" charset="0"/>
                  </a:rPr>
                  <a:t>2</a:t>
                </a:r>
                <a:endParaRPr lang="en-US" altLang="vi-VN" sz="2400" dirty="0">
                  <a:solidFill>
                    <a:schemeClr val="bg1"/>
                  </a:solidFill>
                  <a:latin typeface="Arial" panose="020B0604020202020204" pitchFamily="34" charset="0"/>
                </a:endParaRPr>
              </a:p>
            </p:txBody>
          </p:sp>
        </p:grpSp>
        <p:grpSp>
          <p:nvGrpSpPr>
            <p:cNvPr id="43021" name="Group 13"/>
            <p:cNvGrpSpPr/>
            <p:nvPr/>
          </p:nvGrpSpPr>
          <p:grpSpPr>
            <a:xfrm>
              <a:off x="533400" y="2971800"/>
              <a:ext cx="2819400" cy="2667000"/>
              <a:chOff x="528" y="1872"/>
              <a:chExt cx="1584" cy="1680"/>
            </a:xfrm>
          </p:grpSpPr>
          <p:sp>
            <p:nvSpPr>
              <p:cNvPr id="43022" name="Text Box 14"/>
              <p:cNvSpPr txBox="1"/>
              <p:nvPr/>
            </p:nvSpPr>
            <p:spPr>
              <a:xfrm>
                <a:off x="601" y="2160"/>
                <a:ext cx="1422" cy="1221"/>
              </a:xfrm>
              <a:prstGeom prst="rect">
                <a:avLst/>
              </a:prstGeom>
              <a:noFill/>
              <a:ln w="9525">
                <a:noFill/>
              </a:ln>
            </p:spPr>
            <p:txBody>
              <a:bodyPr anchor="t" anchorCtr="0">
                <a:spAutoFit/>
              </a:bodyPr>
              <a:p>
                <a:pPr eaLnBrk="0" hangingPunct="0">
                  <a:spcBef>
                    <a:spcPct val="20000"/>
                  </a:spcBef>
                </a:pPr>
                <a:r>
                  <a:rPr lang="vi-VN" altLang="vi-VN" sz="2400" dirty="0">
                    <a:latin typeface="Calibri" panose="020F0502020204030204" pitchFamily="34" charset="0"/>
                  </a:rPr>
                  <a:t>Chức năng đối nội là những mặt hoạt động chủ yếu của nhà nước trong nội bộ đất nước.</a:t>
                </a:r>
                <a:endParaRPr lang="vi-VN" altLang="vi-VN" sz="2400" dirty="0">
                  <a:latin typeface="Calibri" panose="020F0502020204030204" pitchFamily="34" charset="0"/>
                </a:endParaRPr>
              </a:p>
            </p:txBody>
          </p:sp>
          <p:sp>
            <p:nvSpPr>
              <p:cNvPr id="43023" name="AutoShape 15"/>
              <p:cNvSpPr/>
              <p:nvPr/>
            </p:nvSpPr>
            <p:spPr>
              <a:xfrm>
                <a:off x="528" y="1872"/>
                <a:ext cx="1584" cy="168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nchorCtr="0"/>
              <a:p>
                <a:pPr algn="ctr" eaLnBrk="0" hangingPunct="0"/>
                <a:endParaRPr lang="vi-VN" altLang="vi-VN" dirty="0">
                  <a:latin typeface="Verdana" panose="020B0604030504040204" pitchFamily="34" charset="0"/>
                </a:endParaRPr>
              </a:p>
            </p:txBody>
          </p:sp>
        </p:grpSp>
        <p:grpSp>
          <p:nvGrpSpPr>
            <p:cNvPr id="43024" name="Group 16"/>
            <p:cNvGrpSpPr/>
            <p:nvPr/>
          </p:nvGrpSpPr>
          <p:grpSpPr>
            <a:xfrm>
              <a:off x="5410202" y="3124200"/>
              <a:ext cx="2970960" cy="2514600"/>
              <a:chOff x="3408" y="1968"/>
              <a:chExt cx="1515" cy="1584"/>
            </a:xfrm>
          </p:grpSpPr>
          <p:sp>
            <p:nvSpPr>
              <p:cNvPr id="43025" name="Text Box 17"/>
              <p:cNvSpPr txBox="1"/>
              <p:nvPr/>
            </p:nvSpPr>
            <p:spPr>
              <a:xfrm>
                <a:off x="3477" y="2168"/>
                <a:ext cx="1446" cy="1221"/>
              </a:xfrm>
              <a:prstGeom prst="rect">
                <a:avLst/>
              </a:prstGeom>
              <a:noFill/>
              <a:ln w="9525">
                <a:noFill/>
              </a:ln>
            </p:spPr>
            <p:txBody>
              <a:bodyPr anchor="t" anchorCtr="0">
                <a:spAutoFit/>
              </a:bodyPr>
              <a:p>
                <a:pPr algn="just">
                  <a:spcBef>
                    <a:spcPct val="50000"/>
                  </a:spcBef>
                </a:pPr>
                <a:r>
                  <a:rPr lang="vi-VN" altLang="vi-VN" sz="2000" dirty="0">
                    <a:latin typeface="Calibri" panose="020F0502020204030204" pitchFamily="34" charset="0"/>
                  </a:rPr>
                  <a:t>Là những phương diện hoạt động diễn ra bên ngoài đất nước thể hiện ở mối quan hệ với các quốc gia khác, các tổ chức quốc tế </a:t>
                </a:r>
                <a:endParaRPr lang="en-US" altLang="vi-VN" sz="2000" dirty="0">
                  <a:latin typeface="Calibri" panose="020F0502020204030204" pitchFamily="34" charset="0"/>
                </a:endParaRPr>
              </a:p>
            </p:txBody>
          </p:sp>
          <p:sp>
            <p:nvSpPr>
              <p:cNvPr id="43026" name="AutoShape 18"/>
              <p:cNvSpPr/>
              <p:nvPr/>
            </p:nvSpPr>
            <p:spPr>
              <a:xfrm>
                <a:off x="3408" y="1968"/>
                <a:ext cx="1515" cy="1584"/>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nchorCtr="0"/>
              <a:p>
                <a:pPr algn="ctr" eaLnBrk="0" hangingPunct="0"/>
                <a:endParaRPr lang="vi-VN" altLang="vi-VN" dirty="0">
                  <a:latin typeface="Verdana" panose="020B0604030504040204" pitchFamily="34" charset="0"/>
                </a:endParaRPr>
              </a:p>
            </p:txBody>
          </p:sp>
        </p:grpSp>
        <p:pic>
          <p:nvPicPr>
            <p:cNvPr id="43027" name="Picture 2"/>
            <p:cNvPicPr>
              <a:picLocks noChangeAspect="1"/>
            </p:cNvPicPr>
            <p:nvPr/>
          </p:nvPicPr>
          <p:blipFill>
            <a:blip r:embed="rId2"/>
            <a:stretch>
              <a:fillRect/>
            </a:stretch>
          </p:blipFill>
          <p:spPr>
            <a:xfrm>
              <a:off x="3524250" y="2971800"/>
              <a:ext cx="1768475" cy="2514600"/>
            </a:xfrm>
            <a:prstGeom prst="rect">
              <a:avLst/>
            </a:prstGeom>
            <a:noFill/>
            <a:ln w="9525">
              <a:noFill/>
            </a:ln>
          </p:spPr>
        </p:pic>
        <p:sp>
          <p:nvSpPr>
            <p:cNvPr id="43028" name="Text Box 16"/>
            <p:cNvSpPr txBox="1"/>
            <p:nvPr/>
          </p:nvSpPr>
          <p:spPr>
            <a:xfrm>
              <a:off x="1600200" y="101600"/>
              <a:ext cx="7924800" cy="519113"/>
            </a:xfrm>
            <a:prstGeom prst="rect">
              <a:avLst/>
            </a:prstGeom>
            <a:noFill/>
            <a:ln w="9525">
              <a:noFill/>
            </a:ln>
          </p:spPr>
          <p:txBody>
            <a:bodyPr anchor="t" anchorCtr="0">
              <a:spAutoFit/>
            </a:bodyPr>
            <a:p>
              <a:pPr>
                <a:spcBef>
                  <a:spcPct val="50000"/>
                </a:spcBef>
              </a:pPr>
              <a:r>
                <a:rPr lang="en-US" altLang="vi-VN" sz="2800" b="1" i="1" dirty="0">
                  <a:solidFill>
                    <a:srgbClr val="0033CC"/>
                  </a:solidFill>
                  <a:latin typeface="Arial" panose="020B0604020202020204" pitchFamily="34" charset="0"/>
                </a:rPr>
                <a:t>4. Chức năng nhà nước</a:t>
              </a:r>
              <a:endParaRPr lang="en-US" altLang="vi-VN" sz="2800" b="1" i="1" dirty="0">
                <a:solidFill>
                  <a:srgbClr val="0033CC"/>
                </a:solidFill>
                <a:latin typeface="Arial" panose="020B0604020202020204" pitchFamily="34" charset="0"/>
              </a:endParaRPr>
            </a:p>
          </p:txBody>
        </p:sp>
        <p:sp>
          <p:nvSpPr>
            <p:cNvPr id="43029" name="Text Box 17"/>
            <p:cNvSpPr txBox="1"/>
            <p:nvPr/>
          </p:nvSpPr>
          <p:spPr>
            <a:xfrm>
              <a:off x="838200" y="1079500"/>
              <a:ext cx="5334000" cy="366713"/>
            </a:xfrm>
            <a:prstGeom prst="rect">
              <a:avLst/>
            </a:prstGeom>
            <a:noFill/>
            <a:ln w="9525">
              <a:noFill/>
            </a:ln>
          </p:spPr>
          <p:txBody>
            <a:bodyPr anchor="t" anchorCtr="0">
              <a:spAutoFit/>
            </a:bodyPr>
            <a:p>
              <a:pPr>
                <a:spcBef>
                  <a:spcPct val="50000"/>
                </a:spcBef>
              </a:pPr>
              <a:r>
                <a:rPr lang="en-US" altLang="vi-VN" b="1" i="1" dirty="0">
                  <a:latin typeface="Arial" panose="020B0604020202020204" pitchFamily="34" charset="0"/>
                </a:rPr>
                <a:t>4.2. Phân loại chức năng nhà nước</a:t>
              </a:r>
              <a:endParaRPr lang="en-US" altLang="vi-VN" b="1" i="1" dirty="0">
                <a:latin typeface="Arial" panose="020B0604020202020204" pitchFamily="34" charset="0"/>
              </a:endParaRPr>
            </a:p>
          </p:txBody>
        </p:sp>
      </p:grpSp>
    </p:spTree>
  </p:cSld>
  <p:clrMapOvr>
    <a:masterClrMapping/>
  </p:clrMapOvr>
  <p:transition spd="slow">
    <p:circl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Text Box 4"/>
          <p:cNvSpPr txBox="1"/>
          <p:nvPr/>
        </p:nvSpPr>
        <p:spPr>
          <a:xfrm>
            <a:off x="7315200" y="6491288"/>
            <a:ext cx="381000" cy="366712"/>
          </a:xfrm>
          <a:prstGeom prst="rect">
            <a:avLst/>
          </a:prstGeom>
          <a:noFill/>
          <a:ln w="9525">
            <a:noFill/>
          </a:ln>
        </p:spPr>
        <p:txBody>
          <a:bodyPr anchor="t" anchorCtr="0">
            <a:spAutoFit/>
          </a:bodyPr>
          <a:p>
            <a:pPr>
              <a:spcBef>
                <a:spcPct val="50000"/>
              </a:spcBef>
            </a:pPr>
            <a:endParaRPr lang="vi-VN" altLang="vi-VN" b="1" dirty="0">
              <a:latin typeface="Arial" panose="020B0604020202020204" pitchFamily="34" charset="0"/>
            </a:endParaRPr>
          </a:p>
        </p:txBody>
      </p:sp>
      <p:sp>
        <p:nvSpPr>
          <p:cNvPr id="188425" name="Rectangle 9"/>
          <p:cNvSpPr/>
          <p:nvPr/>
        </p:nvSpPr>
        <p:spPr>
          <a:xfrm>
            <a:off x="4714875" y="2209800"/>
            <a:ext cx="4229100" cy="1981200"/>
          </a:xfrm>
          <a:prstGeom prst="rect">
            <a:avLst/>
          </a:prstGeom>
          <a:noFill/>
          <a:ln w="9525">
            <a:noFill/>
          </a:ln>
        </p:spPr>
        <p:txBody>
          <a:bodyPr anchor="t" anchorCtr="0"/>
          <a:p>
            <a:pPr marL="342900" indent="-342900">
              <a:spcBef>
                <a:spcPct val="20000"/>
              </a:spcBef>
              <a:buClr>
                <a:schemeClr val="tx2"/>
              </a:buClr>
              <a:buFont typeface="Wingdings" panose="05000000000000000000" pitchFamily="2" charset="2"/>
              <a:buChar char="v"/>
            </a:pPr>
            <a:r>
              <a:rPr lang="en-US" altLang="vi-VN" sz="2400" dirty="0">
                <a:latin typeface="Arial" panose="020B0604020202020204" pitchFamily="34" charset="0"/>
              </a:rPr>
              <a:t>Chức năng kinh tế</a:t>
            </a:r>
            <a:endParaRPr lang="en-US" altLang="vi-VN" sz="2400" dirty="0">
              <a:latin typeface="Arial" panose="020B0604020202020204" pitchFamily="34" charset="0"/>
            </a:endParaRPr>
          </a:p>
          <a:p>
            <a:pPr marL="342900" indent="-342900">
              <a:spcBef>
                <a:spcPct val="20000"/>
              </a:spcBef>
              <a:buClr>
                <a:schemeClr val="tx2"/>
              </a:buClr>
              <a:buFont typeface="Wingdings" panose="05000000000000000000" pitchFamily="2" charset="2"/>
              <a:buChar char="v"/>
            </a:pPr>
            <a:r>
              <a:rPr lang="en-US" altLang="vi-VN" sz="2400" dirty="0">
                <a:latin typeface="Arial" panose="020B0604020202020204" pitchFamily="34" charset="0"/>
              </a:rPr>
              <a:t>Chức năng xã hội</a:t>
            </a:r>
            <a:endParaRPr lang="en-US" altLang="vi-VN" sz="2400" dirty="0">
              <a:latin typeface="Arial" panose="020B0604020202020204" pitchFamily="34" charset="0"/>
            </a:endParaRPr>
          </a:p>
          <a:p>
            <a:pPr marL="342900" indent="-342900">
              <a:spcBef>
                <a:spcPct val="20000"/>
              </a:spcBef>
              <a:buClr>
                <a:schemeClr val="tx2"/>
              </a:buClr>
              <a:buFont typeface="Wingdings" panose="05000000000000000000" pitchFamily="2" charset="2"/>
              <a:buChar char="v"/>
            </a:pPr>
            <a:r>
              <a:rPr lang="en-US" altLang="vi-VN" sz="2400" dirty="0">
                <a:latin typeface="Arial" panose="020B0604020202020204" pitchFamily="34" charset="0"/>
              </a:rPr>
              <a:t>Chức năng đảm bảo sự ổn định, an ninh chính trị</a:t>
            </a:r>
            <a:endParaRPr lang="en-US" altLang="vi-VN" sz="2400" dirty="0">
              <a:latin typeface="Arial" panose="020B0604020202020204" pitchFamily="34" charset="0"/>
            </a:endParaRPr>
          </a:p>
        </p:txBody>
      </p:sp>
      <p:sp>
        <p:nvSpPr>
          <p:cNvPr id="188426" name="AutoShape 10"/>
          <p:cNvSpPr/>
          <p:nvPr/>
        </p:nvSpPr>
        <p:spPr>
          <a:xfrm>
            <a:off x="76200" y="2133600"/>
            <a:ext cx="4471988" cy="1733550"/>
          </a:xfrm>
          <a:custGeom>
            <a:avLst/>
            <a:gdLst>
              <a:gd name="txL" fmla="*/ 3374 w 21600"/>
              <a:gd name="txT" fmla="*/ 5399 h 21600"/>
              <a:gd name="txR" fmla="*/ 18899 w 21600"/>
              <a:gd name="txB" fmla="*/ 16199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FF"/>
          </a:solidFill>
          <a:ln w="9525" cap="flat" cmpd="sng">
            <a:solidFill>
              <a:schemeClr val="tx1"/>
            </a:solidFill>
            <a:prstDash val="solid"/>
            <a:miter/>
            <a:headEnd type="none" w="med" len="med"/>
            <a:tailEnd type="none" w="med" len="med"/>
          </a:ln>
        </p:spPr>
        <p:txBody>
          <a:bodyPr wrap="none" anchor="ctr" anchorCtr="0"/>
          <a:p>
            <a:pPr algn="ctr" eaLnBrk="0" hangingPunct="0"/>
            <a:r>
              <a:rPr lang="en-US" altLang="vi-VN" sz="3200" dirty="0">
                <a:solidFill>
                  <a:schemeClr val="bg1"/>
                </a:solidFill>
                <a:latin typeface="Arial" panose="020B0604020202020204" pitchFamily="34" charset="0"/>
              </a:rPr>
              <a:t>Chức năng đối nội</a:t>
            </a:r>
            <a:endParaRPr lang="vi-VN" altLang="vi-VN" sz="3200" dirty="0">
              <a:solidFill>
                <a:schemeClr val="bg1"/>
              </a:solidFill>
              <a:latin typeface="Arial" panose="020B0604020202020204" pitchFamily="34" charset="0"/>
            </a:endParaRPr>
          </a:p>
        </p:txBody>
      </p:sp>
      <p:sp>
        <p:nvSpPr>
          <p:cNvPr id="188427" name="AutoShape 11"/>
          <p:cNvSpPr/>
          <p:nvPr/>
        </p:nvSpPr>
        <p:spPr>
          <a:xfrm>
            <a:off x="76200" y="4267200"/>
            <a:ext cx="4527550" cy="1543050"/>
          </a:xfrm>
          <a:custGeom>
            <a:avLst/>
            <a:gdLst>
              <a:gd name="txL" fmla="*/ 3374 w 21600"/>
              <a:gd name="txT" fmla="*/ 5399 h 21600"/>
              <a:gd name="txR" fmla="*/ 18899 w 21600"/>
              <a:gd name="txB" fmla="*/ 16199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cap="flat" cmpd="sng">
            <a:solidFill>
              <a:schemeClr val="tx1"/>
            </a:solidFill>
            <a:prstDash val="solid"/>
            <a:miter/>
            <a:headEnd type="none" w="med" len="med"/>
            <a:tailEnd type="none" w="med" len="med"/>
          </a:ln>
        </p:spPr>
        <p:txBody>
          <a:bodyPr wrap="none" anchor="ctr" anchorCtr="0"/>
          <a:p>
            <a:pPr algn="ctr" eaLnBrk="0" hangingPunct="0"/>
            <a:r>
              <a:rPr lang="en-US" altLang="vi-VN" sz="3200" dirty="0">
                <a:latin typeface="Arial" panose="020B0604020202020204" pitchFamily="34" charset="0"/>
              </a:rPr>
              <a:t>Chức năng đối ngo</a:t>
            </a:r>
            <a:r>
              <a:rPr lang="vi-VN" altLang="vi-VN" sz="3200" dirty="0">
                <a:latin typeface="Arial" panose="020B0604020202020204" pitchFamily="34" charset="0"/>
              </a:rPr>
              <a:t>ại</a:t>
            </a:r>
            <a:endParaRPr lang="vi-VN" altLang="vi-VN" sz="3200" dirty="0">
              <a:latin typeface="Arial" panose="020B0604020202020204" pitchFamily="34" charset="0"/>
            </a:endParaRPr>
          </a:p>
        </p:txBody>
      </p:sp>
      <p:pic>
        <p:nvPicPr>
          <p:cNvPr id="188428" name="Picture 12" descr="BAR_EL~1"/>
          <p:cNvPicPr>
            <a:picLocks noChangeAspect="1"/>
          </p:cNvPicPr>
          <p:nvPr/>
        </p:nvPicPr>
        <p:blipFill>
          <a:blip r:embed="rId1"/>
          <a:stretch>
            <a:fillRect/>
          </a:stretch>
        </p:blipFill>
        <p:spPr>
          <a:xfrm>
            <a:off x="76200" y="1828800"/>
            <a:ext cx="8991600" cy="155575"/>
          </a:xfrm>
          <a:prstGeom prst="rect">
            <a:avLst/>
          </a:prstGeom>
          <a:noFill/>
          <a:ln w="9525">
            <a:noFill/>
          </a:ln>
        </p:spPr>
      </p:pic>
      <p:pic>
        <p:nvPicPr>
          <p:cNvPr id="45062" name="Picture 14"/>
          <p:cNvPicPr>
            <a:picLocks noChangeAspect="1"/>
          </p:cNvPicPr>
          <p:nvPr/>
        </p:nvPicPr>
        <p:blipFill>
          <a:blip r:embed="rId2"/>
          <a:stretch>
            <a:fillRect/>
          </a:stretch>
        </p:blipFill>
        <p:spPr>
          <a:xfrm>
            <a:off x="228600" y="152400"/>
            <a:ext cx="2066925" cy="1673225"/>
          </a:xfrm>
          <a:prstGeom prst="rect">
            <a:avLst/>
          </a:prstGeom>
          <a:noFill/>
          <a:ln w="9525">
            <a:noFill/>
          </a:ln>
        </p:spPr>
      </p:pic>
      <p:sp>
        <p:nvSpPr>
          <p:cNvPr id="188431" name="Rectangle 15"/>
          <p:cNvSpPr/>
          <p:nvPr/>
        </p:nvSpPr>
        <p:spPr>
          <a:xfrm>
            <a:off x="4714875" y="4114800"/>
            <a:ext cx="4229100" cy="1981200"/>
          </a:xfrm>
          <a:prstGeom prst="rect">
            <a:avLst/>
          </a:prstGeom>
          <a:noFill/>
          <a:ln w="9525">
            <a:noFill/>
          </a:ln>
        </p:spPr>
        <p:txBody>
          <a:bodyPr anchor="t" anchorCtr="0"/>
          <a:p>
            <a:pPr marL="342900" indent="-342900">
              <a:spcBef>
                <a:spcPct val="20000"/>
              </a:spcBef>
              <a:buClr>
                <a:schemeClr val="tx2"/>
              </a:buClr>
              <a:buFont typeface="Wingdings" panose="05000000000000000000" pitchFamily="2" charset="2"/>
              <a:buChar char="v"/>
            </a:pPr>
            <a:r>
              <a:rPr lang="en-US" altLang="vi-VN" sz="2400" dirty="0">
                <a:latin typeface="Arial" panose="020B0604020202020204" pitchFamily="34" charset="0"/>
              </a:rPr>
              <a:t>Bảo vệ tổ quốc</a:t>
            </a:r>
            <a:endParaRPr lang="en-US" altLang="vi-VN" sz="2400" dirty="0">
              <a:latin typeface="Arial" panose="020B0604020202020204" pitchFamily="34" charset="0"/>
            </a:endParaRPr>
          </a:p>
          <a:p>
            <a:pPr marL="342900" indent="-342900">
              <a:spcBef>
                <a:spcPct val="20000"/>
              </a:spcBef>
              <a:buClr>
                <a:schemeClr val="tx2"/>
              </a:buClr>
              <a:buFont typeface="Wingdings" panose="05000000000000000000" pitchFamily="2" charset="2"/>
              <a:buChar char="v"/>
            </a:pPr>
            <a:r>
              <a:rPr lang="en-US" altLang="vi-VN" sz="2400" dirty="0">
                <a:latin typeface="Arial" panose="020B0604020202020204" pitchFamily="34" charset="0"/>
              </a:rPr>
              <a:t>Thiết lập củng cố phát triển quan hệ đối ngoại</a:t>
            </a:r>
            <a:endParaRPr lang="en-US" altLang="vi-VN" sz="2400" dirty="0">
              <a:latin typeface="Arial" panose="020B0604020202020204" pitchFamily="34" charset="0"/>
            </a:endParaRPr>
          </a:p>
          <a:p>
            <a:pPr marL="342900" indent="-342900">
              <a:spcBef>
                <a:spcPct val="20000"/>
              </a:spcBef>
              <a:buClr>
                <a:schemeClr val="tx2"/>
              </a:buClr>
              <a:buFont typeface="Wingdings" panose="05000000000000000000" pitchFamily="2" charset="2"/>
              <a:buChar char="v"/>
            </a:pPr>
            <a:r>
              <a:rPr lang="en-US" altLang="vi-VN" sz="2400" dirty="0">
                <a:latin typeface="Arial" panose="020B0604020202020204" pitchFamily="34" charset="0"/>
              </a:rPr>
              <a:t>Tham gia bảo vệ hoà bình và tiến bộ thế giới</a:t>
            </a:r>
            <a:endParaRPr lang="en-US" altLang="vi-VN" sz="2400" dirty="0">
              <a:latin typeface="Arial" panose="020B0604020202020204" pitchFamily="34" charset="0"/>
            </a:endParaRPr>
          </a:p>
        </p:txBody>
      </p:sp>
      <p:sp>
        <p:nvSpPr>
          <p:cNvPr id="45064" name="TextBox 15"/>
          <p:cNvSpPr txBox="1"/>
          <p:nvPr/>
        </p:nvSpPr>
        <p:spPr>
          <a:xfrm>
            <a:off x="63500" y="6172200"/>
            <a:ext cx="9080500" cy="430213"/>
          </a:xfrm>
          <a:prstGeom prst="rect">
            <a:avLst/>
          </a:prstGeom>
          <a:noFill/>
          <a:ln w="9525">
            <a:noFill/>
          </a:ln>
        </p:spPr>
        <p:txBody>
          <a:bodyPr anchor="t" anchorCtr="0">
            <a:spAutoFit/>
          </a:bodyPr>
          <a:p>
            <a:pPr algn="ctr" eaLnBrk="0" hangingPunct="0"/>
            <a:r>
              <a:rPr lang="en-US" sz="2200" b="1" i="1" dirty="0">
                <a:solidFill>
                  <a:srgbClr val="FF0000"/>
                </a:solidFill>
                <a:latin typeface="Calibri" panose="020F0502020204030204" pitchFamily="34" charset="0"/>
              </a:rPr>
              <a:t>Hai chức năng có quan hệ mật thiết, tác động ảnh hưởng lẫn nhau</a:t>
            </a:r>
            <a:endParaRPr lang="" altLang="x-none" sz="2200" b="1" i="1" dirty="0">
              <a:solidFill>
                <a:srgbClr val="FF0000"/>
              </a:solidFill>
              <a:latin typeface="Calibri" panose="020F0502020204030204" pitchFamily="34" charset="0"/>
            </a:endParaRPr>
          </a:p>
        </p:txBody>
      </p:sp>
      <p:sp>
        <p:nvSpPr>
          <p:cNvPr id="3" name="Rectangle 2"/>
          <p:cNvSpPr/>
          <p:nvPr/>
        </p:nvSpPr>
        <p:spPr>
          <a:xfrm>
            <a:off x="2743200" y="376535"/>
            <a:ext cx="4413389" cy="923330"/>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vi-VN" sz="2700" b="1" i="0" u="none" strike="noStrike" kern="1200" cap="none" spc="0" normalizeH="0" baseline="0" noProof="0" dirty="0" err="1">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Chức</a:t>
            </a:r>
            <a: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 </a:t>
            </a:r>
            <a:r>
              <a:rPr kumimoji="0" lang="en-US" altLang="vi-VN" sz="2700" b="1" i="0" u="none" strike="noStrike" kern="1200" cap="none" spc="0" normalizeH="0" baseline="0" noProof="0" dirty="0" err="1">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năng</a:t>
            </a:r>
            <a: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 </a:t>
            </a:r>
            <a:r>
              <a:rPr kumimoji="0" lang="en-US" altLang="vi-VN" sz="2700" b="1" i="0" u="none" strike="noStrike" kern="1200" cap="none" spc="0" normalizeH="0" baseline="0" noProof="0" dirty="0" err="1">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của</a:t>
            </a:r>
            <a: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 </a:t>
            </a:r>
            <a:r>
              <a:rPr kumimoji="0" lang="en-US" altLang="vi-VN" sz="2700" b="1" i="0" u="none" strike="noStrike" kern="1200" cap="none" spc="0" normalizeH="0" baseline="0" noProof="0" dirty="0" err="1">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nhà</a:t>
            </a:r>
            <a: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 </a:t>
            </a:r>
            <a:r>
              <a:rPr kumimoji="0" lang="en-US" altLang="vi-VN" sz="2700" b="1" i="0" u="none" strike="noStrike" kern="1200" cap="none" spc="0" normalizeH="0" baseline="0" noProof="0" dirty="0" err="1">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nước</a:t>
            </a:r>
            <a:b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br>
            <a: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 CHXHCN </a:t>
            </a:r>
            <a:r>
              <a:rPr kumimoji="0" lang="en-US" altLang="vi-VN" sz="2700" b="1" i="0" u="none" strike="noStrike" kern="1200" cap="none" spc="0" normalizeH="0" baseline="0" noProof="0" dirty="0" err="1">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Việt</a:t>
            </a:r>
            <a:r>
              <a:rPr kumimoji="0" lang="en-US" alt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rPr>
              <a:t> Nam</a:t>
            </a:r>
            <a:endParaRPr kumimoji="0" lang="vi-VN" sz="27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8428"/>
                                        </p:tgtEl>
                                        <p:attrNameLst>
                                          <p:attrName>style.visibility</p:attrName>
                                        </p:attrNameLst>
                                      </p:cBhvr>
                                      <p:to>
                                        <p:strVal val="visible"/>
                                      </p:to>
                                    </p:set>
                                    <p:animEffect transition="in" filter="blinds(horizontal)">
                                      <p:cBhvr>
                                        <p:cTn id="7" dur="500"/>
                                        <p:tgtEl>
                                          <p:spTgt spid="1884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8426"/>
                                        </p:tgtEl>
                                        <p:attrNameLst>
                                          <p:attrName>style.visibility</p:attrName>
                                        </p:attrNameLst>
                                      </p:cBhvr>
                                      <p:to>
                                        <p:strVal val="visible"/>
                                      </p:to>
                                    </p:set>
                                    <p:animEffect transition="in" filter="box(in)">
                                      <p:cBhvr>
                                        <p:cTn id="12" dur="500"/>
                                        <p:tgtEl>
                                          <p:spTgt spid="188426"/>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188425">
                                            <p:txEl>
                                              <p:charRg st="0" end="18"/>
                                            </p:txEl>
                                          </p:spTgt>
                                        </p:tgtEl>
                                        <p:attrNameLst>
                                          <p:attrName>style.visibility</p:attrName>
                                        </p:attrNameLst>
                                      </p:cBhvr>
                                      <p:to>
                                        <p:strVal val="visible"/>
                                      </p:to>
                                    </p:set>
                                    <p:animEffect transition="in" filter="plus(in)">
                                      <p:cBhvr>
                                        <p:cTn id="17" dur="2000"/>
                                        <p:tgtEl>
                                          <p:spTgt spid="188425">
                                            <p:txEl>
                                              <p:charRg st="0"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grpId="0" nodeType="clickEffect">
                                  <p:stCondLst>
                                    <p:cond delay="0"/>
                                  </p:stCondLst>
                                  <p:childTnLst>
                                    <p:set>
                                      <p:cBhvr>
                                        <p:cTn id="21" dur="1" fill="hold">
                                          <p:stCondLst>
                                            <p:cond delay="0"/>
                                          </p:stCondLst>
                                        </p:cTn>
                                        <p:tgtEl>
                                          <p:spTgt spid="188425">
                                            <p:txEl>
                                              <p:charRg st="18" end="35"/>
                                            </p:txEl>
                                          </p:spTgt>
                                        </p:tgtEl>
                                        <p:attrNameLst>
                                          <p:attrName>style.visibility</p:attrName>
                                        </p:attrNameLst>
                                      </p:cBhvr>
                                      <p:to>
                                        <p:strVal val="visible"/>
                                      </p:to>
                                    </p:set>
                                    <p:animEffect transition="in" filter="plus(in)">
                                      <p:cBhvr>
                                        <p:cTn id="22" dur="2000"/>
                                        <p:tgtEl>
                                          <p:spTgt spid="188425">
                                            <p:txEl>
                                              <p:charRg st="18" end="3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188425">
                                            <p:txEl>
                                              <p:charRg st="35" end="83"/>
                                            </p:txEl>
                                          </p:spTgt>
                                        </p:tgtEl>
                                        <p:attrNameLst>
                                          <p:attrName>style.visibility</p:attrName>
                                        </p:attrNameLst>
                                      </p:cBhvr>
                                      <p:to>
                                        <p:strVal val="visible"/>
                                      </p:to>
                                    </p:set>
                                    <p:animEffect transition="in" filter="plus(in)">
                                      <p:cBhvr>
                                        <p:cTn id="27" dur="2000"/>
                                        <p:tgtEl>
                                          <p:spTgt spid="188425">
                                            <p:txEl>
                                              <p:charRg st="35" end="8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8427"/>
                                        </p:tgtEl>
                                        <p:attrNameLst>
                                          <p:attrName>style.visibility</p:attrName>
                                        </p:attrNameLst>
                                      </p:cBhvr>
                                      <p:to>
                                        <p:strVal val="visible"/>
                                      </p:to>
                                    </p:set>
                                    <p:animEffect transition="in" filter="box(in)">
                                      <p:cBhvr>
                                        <p:cTn id="32" dur="500"/>
                                        <p:tgtEl>
                                          <p:spTgt spid="188427"/>
                                        </p:tgtEl>
                                      </p:cBhvr>
                                    </p:animEffect>
                                  </p:childTnLst>
                                </p:cTn>
                              </p:par>
                            </p:childTnLst>
                          </p:cTn>
                        </p:par>
                      </p:childTnLst>
                    </p:cTn>
                  </p:par>
                  <p:par>
                    <p:cTn id="33" fill="hold">
                      <p:stCondLst>
                        <p:cond delay="indefinite"/>
                      </p:stCondLst>
                      <p:childTnLst>
                        <p:par>
                          <p:cTn id="34" fill="hold">
                            <p:stCondLst>
                              <p:cond delay="0"/>
                            </p:stCondLst>
                            <p:childTnLst>
                              <p:par>
                                <p:cTn id="35" presetID="13" presetClass="entr" presetSubtype="16" fill="hold" grpId="0" nodeType="clickEffect">
                                  <p:stCondLst>
                                    <p:cond delay="0"/>
                                  </p:stCondLst>
                                  <p:childTnLst>
                                    <p:set>
                                      <p:cBhvr>
                                        <p:cTn id="36" dur="1" fill="hold">
                                          <p:stCondLst>
                                            <p:cond delay="0"/>
                                          </p:stCondLst>
                                        </p:cTn>
                                        <p:tgtEl>
                                          <p:spTgt spid="188431">
                                            <p:txEl>
                                              <p:charRg st="0" end="15"/>
                                            </p:txEl>
                                          </p:spTgt>
                                        </p:tgtEl>
                                        <p:attrNameLst>
                                          <p:attrName>style.visibility</p:attrName>
                                        </p:attrNameLst>
                                      </p:cBhvr>
                                      <p:to>
                                        <p:strVal val="visible"/>
                                      </p:to>
                                    </p:set>
                                    <p:animEffect transition="in" filter="plus(in)">
                                      <p:cBhvr>
                                        <p:cTn id="37" dur="2000"/>
                                        <p:tgtEl>
                                          <p:spTgt spid="188431">
                                            <p:txEl>
                                              <p:charRg st="0" end="1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3" presetClass="entr" presetSubtype="16" fill="hold" grpId="0" nodeType="clickEffect">
                                  <p:stCondLst>
                                    <p:cond delay="0"/>
                                  </p:stCondLst>
                                  <p:childTnLst>
                                    <p:set>
                                      <p:cBhvr>
                                        <p:cTn id="41" dur="1" fill="hold">
                                          <p:stCondLst>
                                            <p:cond delay="0"/>
                                          </p:stCondLst>
                                        </p:cTn>
                                        <p:tgtEl>
                                          <p:spTgt spid="188431">
                                            <p:txEl>
                                              <p:charRg st="15" end="62"/>
                                            </p:txEl>
                                          </p:spTgt>
                                        </p:tgtEl>
                                        <p:attrNameLst>
                                          <p:attrName>style.visibility</p:attrName>
                                        </p:attrNameLst>
                                      </p:cBhvr>
                                      <p:to>
                                        <p:strVal val="visible"/>
                                      </p:to>
                                    </p:set>
                                    <p:animEffect transition="in" filter="plus(in)">
                                      <p:cBhvr>
                                        <p:cTn id="42" dur="2000"/>
                                        <p:tgtEl>
                                          <p:spTgt spid="188431">
                                            <p:txEl>
                                              <p:charRg st="15" end="6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3" presetClass="entr" presetSubtype="16" fill="hold" grpId="0" nodeType="clickEffect">
                                  <p:stCondLst>
                                    <p:cond delay="0"/>
                                  </p:stCondLst>
                                  <p:childTnLst>
                                    <p:set>
                                      <p:cBhvr>
                                        <p:cTn id="46" dur="1" fill="hold">
                                          <p:stCondLst>
                                            <p:cond delay="0"/>
                                          </p:stCondLst>
                                        </p:cTn>
                                        <p:tgtEl>
                                          <p:spTgt spid="188431">
                                            <p:txEl>
                                              <p:charRg st="62" end="107"/>
                                            </p:txEl>
                                          </p:spTgt>
                                        </p:tgtEl>
                                        <p:attrNameLst>
                                          <p:attrName>style.visibility</p:attrName>
                                        </p:attrNameLst>
                                      </p:cBhvr>
                                      <p:to>
                                        <p:strVal val="visible"/>
                                      </p:to>
                                    </p:set>
                                    <p:animEffect transition="in" filter="plus(in)">
                                      <p:cBhvr>
                                        <p:cTn id="47" dur="2000"/>
                                        <p:tgtEl>
                                          <p:spTgt spid="188431">
                                            <p:txEl>
                                              <p:charRg st="62" end="1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5" grpId="0" build="p"/>
      <p:bldP spid="188426" grpId="0" animBg="1"/>
      <p:bldP spid="188427" grpId="0" animBg="1"/>
      <p:bldP spid="18843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Text Box 2"/>
          <p:cNvSpPr txBox="1"/>
          <p:nvPr/>
        </p:nvSpPr>
        <p:spPr>
          <a:xfrm>
            <a:off x="365125" y="1636713"/>
            <a:ext cx="184150" cy="366712"/>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47106" name="Text Box 4"/>
          <p:cNvSpPr txBox="1"/>
          <p:nvPr/>
        </p:nvSpPr>
        <p:spPr>
          <a:xfrm>
            <a:off x="3429000" y="2362200"/>
            <a:ext cx="44958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47107" name="Line 5"/>
          <p:cNvSpPr/>
          <p:nvPr/>
        </p:nvSpPr>
        <p:spPr>
          <a:xfrm>
            <a:off x="3733800" y="6565900"/>
            <a:ext cx="5257800" cy="0"/>
          </a:xfrm>
          <a:prstGeom prst="line">
            <a:avLst/>
          </a:prstGeom>
          <a:ln w="28575" cap="flat" cmpd="sng">
            <a:solidFill>
              <a:srgbClr val="FF0066"/>
            </a:solidFill>
            <a:prstDash val="solid"/>
            <a:round/>
            <a:headEnd type="none" w="med" len="med"/>
            <a:tailEnd type="none" w="med" len="med"/>
          </a:ln>
        </p:spPr>
      </p:sp>
      <p:sp>
        <p:nvSpPr>
          <p:cNvPr id="47108" name="Line 6"/>
          <p:cNvSpPr/>
          <p:nvPr/>
        </p:nvSpPr>
        <p:spPr>
          <a:xfrm>
            <a:off x="8788400" y="3987800"/>
            <a:ext cx="0" cy="2895600"/>
          </a:xfrm>
          <a:prstGeom prst="line">
            <a:avLst/>
          </a:prstGeom>
          <a:ln w="19050" cap="flat" cmpd="sng">
            <a:solidFill>
              <a:srgbClr val="0033CC"/>
            </a:solidFill>
            <a:prstDash val="sysDot"/>
            <a:round/>
            <a:headEnd type="none" w="med" len="med"/>
            <a:tailEnd type="none" w="med" len="med"/>
          </a:ln>
        </p:spPr>
      </p:sp>
      <p:sp>
        <p:nvSpPr>
          <p:cNvPr id="47109" name="Line 7"/>
          <p:cNvSpPr/>
          <p:nvPr/>
        </p:nvSpPr>
        <p:spPr>
          <a:xfrm>
            <a:off x="190500" y="1143000"/>
            <a:ext cx="3200400" cy="0"/>
          </a:xfrm>
          <a:prstGeom prst="line">
            <a:avLst/>
          </a:prstGeom>
          <a:ln w="28575" cap="flat" cmpd="sng">
            <a:solidFill>
              <a:srgbClr val="FF0066"/>
            </a:solidFill>
            <a:prstDash val="solid"/>
            <a:round/>
            <a:headEnd type="none" w="med" len="med"/>
            <a:tailEnd type="none" w="med" len="med"/>
          </a:ln>
        </p:spPr>
      </p:sp>
      <p:sp>
        <p:nvSpPr>
          <p:cNvPr id="47110" name="Text Box 8"/>
          <p:cNvSpPr txBox="1"/>
          <p:nvPr/>
        </p:nvSpPr>
        <p:spPr>
          <a:xfrm>
            <a:off x="3962400" y="3733800"/>
            <a:ext cx="3886200" cy="366713"/>
          </a:xfrm>
          <a:prstGeom prst="rect">
            <a:avLst/>
          </a:prstGeom>
          <a:noFill/>
          <a:ln w="9525">
            <a:noFill/>
          </a:ln>
        </p:spPr>
        <p:txBody>
          <a:bodyPr anchor="t" anchorCtr="0">
            <a:spAutoFit/>
          </a:bodyPr>
          <a:p>
            <a:pPr>
              <a:spcBef>
                <a:spcPct val="50000"/>
              </a:spcBef>
            </a:pPr>
            <a:r>
              <a:rPr lang="en-US" altLang="vi-VN" b="1" i="1" dirty="0">
                <a:solidFill>
                  <a:srgbClr val="FF0066"/>
                </a:solidFill>
                <a:latin typeface="Arial" panose="020B0604020202020204" pitchFamily="34" charset="0"/>
              </a:rPr>
              <a:t>                 </a:t>
            </a:r>
            <a:endParaRPr lang="en-US" altLang="vi-VN" b="1" i="1" dirty="0">
              <a:solidFill>
                <a:srgbClr val="FF0066"/>
              </a:solidFill>
              <a:latin typeface="Arial" panose="020B0604020202020204" pitchFamily="34" charset="0"/>
            </a:endParaRPr>
          </a:p>
        </p:txBody>
      </p:sp>
      <p:sp>
        <p:nvSpPr>
          <p:cNvPr id="47111" name="Text Box 9"/>
          <p:cNvSpPr txBox="1"/>
          <p:nvPr/>
        </p:nvSpPr>
        <p:spPr>
          <a:xfrm>
            <a:off x="838200" y="647700"/>
            <a:ext cx="7543800" cy="366713"/>
          </a:xfrm>
          <a:prstGeom prst="rect">
            <a:avLst/>
          </a:prstGeom>
          <a:noFill/>
          <a:ln w="9525">
            <a:noFill/>
          </a:ln>
        </p:spPr>
        <p:txBody>
          <a:bodyPr anchor="t" anchorCtr="0">
            <a:spAutoFit/>
          </a:bodyPr>
          <a:p>
            <a:pPr>
              <a:spcBef>
                <a:spcPct val="50000"/>
              </a:spcBef>
            </a:pPr>
            <a:r>
              <a:rPr lang="en-US" altLang="vi-VN" b="1" dirty="0">
                <a:solidFill>
                  <a:srgbClr val="0000FF"/>
                </a:solidFill>
                <a:latin typeface="Arial" panose="020B0604020202020204" pitchFamily="34" charset="0"/>
              </a:rPr>
              <a:t>CHỨC NĂNG NHÀ NƯỚC CỘNG HOÀ XHCN VIỆT NAM</a:t>
            </a:r>
            <a:endParaRPr lang="en-US" altLang="vi-VN" b="1" dirty="0">
              <a:solidFill>
                <a:srgbClr val="0000FF"/>
              </a:solidFill>
              <a:latin typeface="Arial" panose="020B0604020202020204" pitchFamily="34" charset="0"/>
            </a:endParaRPr>
          </a:p>
        </p:txBody>
      </p:sp>
      <p:sp>
        <p:nvSpPr>
          <p:cNvPr id="47112" name="Line 10"/>
          <p:cNvSpPr/>
          <p:nvPr/>
        </p:nvSpPr>
        <p:spPr>
          <a:xfrm>
            <a:off x="533400" y="647700"/>
            <a:ext cx="0" cy="2286000"/>
          </a:xfrm>
          <a:prstGeom prst="line">
            <a:avLst/>
          </a:prstGeom>
          <a:ln w="28575" cap="flat" cmpd="sng">
            <a:solidFill>
              <a:srgbClr val="0033CC"/>
            </a:solidFill>
            <a:prstDash val="sysDot"/>
            <a:round/>
            <a:headEnd type="none" w="med" len="med"/>
            <a:tailEnd type="none" w="med" len="med"/>
          </a:ln>
        </p:spPr>
      </p:sp>
      <p:sp>
        <p:nvSpPr>
          <p:cNvPr id="47113" name="Text Box 11"/>
          <p:cNvSpPr txBox="1"/>
          <p:nvPr/>
        </p:nvSpPr>
        <p:spPr>
          <a:xfrm>
            <a:off x="914400" y="1905000"/>
            <a:ext cx="28194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47114" name="Text Box 12"/>
          <p:cNvSpPr txBox="1"/>
          <p:nvPr/>
        </p:nvSpPr>
        <p:spPr>
          <a:xfrm>
            <a:off x="4953000" y="3810000"/>
            <a:ext cx="39624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pic>
        <p:nvPicPr>
          <p:cNvPr id="8" name="Picture 7" descr="dong_lua_03.jpg"/>
          <p:cNvPicPr>
            <a:picLocks noChangeAspect="1"/>
          </p:cNvPicPr>
          <p:nvPr/>
        </p:nvPicPr>
        <p:blipFill>
          <a:blip r:embed="rId1"/>
          <a:stretch>
            <a:fillRect/>
          </a:stretch>
        </p:blipFill>
        <p:spPr>
          <a:xfrm>
            <a:off x="0" y="4572001"/>
            <a:ext cx="4114800" cy="2286000"/>
          </a:xfrm>
          <a:prstGeom prst="rect">
            <a:avLst/>
          </a:prstGeom>
          <a:solidFill>
            <a:srgbClr val="FFFFFF">
              <a:shade val="85000"/>
            </a:srgbClr>
          </a:solidFill>
          <a:ln w="38100" cap="sq">
            <a:solidFill>
              <a:srgbClr val="C0000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116" name="Picture 8"/>
          <p:cNvPicPr>
            <a:picLocks noChangeAspect="1"/>
          </p:cNvPicPr>
          <p:nvPr/>
        </p:nvPicPr>
        <p:blipFill>
          <a:blip r:embed="rId2"/>
          <a:stretch>
            <a:fillRect/>
          </a:stretch>
        </p:blipFill>
        <p:spPr>
          <a:xfrm>
            <a:off x="0" y="2878138"/>
            <a:ext cx="2133600" cy="1416050"/>
          </a:xfrm>
          <a:prstGeom prst="rect">
            <a:avLst/>
          </a:prstGeom>
          <a:noFill/>
          <a:ln w="9525">
            <a:noFill/>
          </a:ln>
        </p:spPr>
      </p:pic>
      <p:grpSp>
        <p:nvGrpSpPr>
          <p:cNvPr id="47117" name="Group 5"/>
          <p:cNvGrpSpPr/>
          <p:nvPr/>
        </p:nvGrpSpPr>
        <p:grpSpPr>
          <a:xfrm>
            <a:off x="1905000" y="2878138"/>
            <a:ext cx="2133600" cy="2379662"/>
            <a:chOff x="2895600" y="1032062"/>
            <a:chExt cx="5867400" cy="3909270"/>
          </a:xfrm>
        </p:grpSpPr>
        <p:pic>
          <p:nvPicPr>
            <p:cNvPr id="47118" name="Picture 4"/>
            <p:cNvPicPr>
              <a:picLocks noChangeAspect="1"/>
            </p:cNvPicPr>
            <p:nvPr/>
          </p:nvPicPr>
          <p:blipFill>
            <a:blip r:embed="rId3"/>
            <a:stretch>
              <a:fillRect/>
            </a:stretch>
          </p:blipFill>
          <p:spPr>
            <a:xfrm>
              <a:off x="3838575" y="1032062"/>
              <a:ext cx="4924425" cy="2327024"/>
            </a:xfrm>
            <a:prstGeom prst="rect">
              <a:avLst/>
            </a:prstGeom>
            <a:noFill/>
            <a:ln w="9525">
              <a:noFill/>
            </a:ln>
          </p:spPr>
        </p:pic>
        <p:sp>
          <p:nvSpPr>
            <p:cNvPr id="106501" name="Text Box 5"/>
            <p:cNvSpPr txBox="1">
              <a:spLocks noChangeArrowheads="1"/>
            </p:cNvSpPr>
            <p:nvPr/>
          </p:nvSpPr>
          <p:spPr bwMode="auto">
            <a:xfrm>
              <a:off x="2895600" y="4572000"/>
              <a:ext cx="5867400" cy="369332"/>
            </a:xfrm>
            <a:prstGeom prst="rect">
              <a:avLst/>
            </a:prstGeom>
            <a:noFill/>
            <a:ln w="9525">
              <a:noFill/>
              <a:miter lim="800000"/>
            </a:ln>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R="0" algn="ctr" defTabSz="914400" eaLnBrk="0" hangingPunct="0">
                <a:spcBef>
                  <a:spcPct val="50000"/>
                </a:spcBef>
                <a:buClrTx/>
                <a:buSzTx/>
                <a:buFontTx/>
                <a:buNone/>
                <a:defRPr/>
              </a:pPr>
              <a:r>
                <a:rPr kumimoji="0" lang="en-US" b="1" kern="1200" cap="none" spc="0" normalizeH="0" baseline="0" noProof="0" dirty="0" err="1">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Lễ</a:t>
              </a:r>
              <a:r>
                <a:rPr kumimoji="0" lang="en-US" b="1" kern="1200" cap="none" spc="0" normalizeH="0" baseline="0" noProof="0" dirty="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 </a:t>
              </a:r>
              <a:r>
                <a:rPr kumimoji="0" lang="en-US" b="1" kern="1200" cap="none" spc="0" normalizeH="0" baseline="0" noProof="0" dirty="0" err="1">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hội</a:t>
              </a:r>
              <a:r>
                <a:rPr kumimoji="0" lang="en-US" b="1" kern="1200" cap="none" spc="0" normalizeH="0" baseline="0" noProof="0" dirty="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 </a:t>
              </a:r>
              <a:r>
                <a:rPr kumimoji="0" lang="en-US" b="1" kern="1200" cap="none" spc="0" normalizeH="0" baseline="0" noProof="0" dirty="0" err="1">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đua</a:t>
              </a:r>
              <a:r>
                <a:rPr kumimoji="0" lang="en-US" b="1" kern="1200" cap="none" spc="0" normalizeH="0" baseline="0" noProof="0" dirty="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 </a:t>
              </a:r>
              <a:r>
                <a:rPr kumimoji="0" lang="en-US" b="1" kern="1200" cap="none" spc="0" normalizeH="0" baseline="0" noProof="0" dirty="0" err="1">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rPr>
                <a:t>thuyền</a:t>
              </a:r>
              <a:endParaRPr kumimoji="0" lang="en-US" b="1" kern="1200" cap="none" spc="0" normalizeH="0" baseline="0" noProof="0" dirty="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mn-ea"/>
                <a:cs typeface="Arial" panose="020B0604020202020204" pitchFamily="34" charset="0"/>
              </a:endParaRPr>
            </a:p>
          </p:txBody>
        </p:sp>
      </p:grpSp>
      <p:pic>
        <p:nvPicPr>
          <p:cNvPr id="2" name="Picture 7" descr="Hn phat trien.jpg"/>
          <p:cNvPicPr>
            <a:picLocks noChangeAspect="1"/>
          </p:cNvPicPr>
          <p:nvPr/>
        </p:nvPicPr>
        <p:blipFill>
          <a:blip r:embed="rId4"/>
          <a:srcRect t="366"/>
          <a:stretch>
            <a:fillRect/>
          </a:stretch>
        </p:blipFill>
        <p:spPr>
          <a:xfrm>
            <a:off x="4038600" y="1600200"/>
            <a:ext cx="4953000" cy="5257800"/>
          </a:xfrm>
          <a:prstGeom prst="rect">
            <a:avLst/>
          </a:prstGeom>
          <a:ln>
            <a:noFill/>
          </a:ln>
          <a:effectLst>
            <a:outerShdw blurRad="292100" dist="139700" dir="2700000" algn="tl" rotWithShape="0">
              <a:srgbClr val="333333">
                <a:alpha val="65000"/>
              </a:srgbClr>
            </a:outerShdw>
          </a:effectLst>
        </p:spPr>
      </p:pic>
      <p:sp>
        <p:nvSpPr>
          <p:cNvPr id="47121" name="Text Box 29"/>
          <p:cNvSpPr txBox="1"/>
          <p:nvPr/>
        </p:nvSpPr>
        <p:spPr>
          <a:xfrm>
            <a:off x="914400" y="2133600"/>
            <a:ext cx="2667000" cy="366713"/>
          </a:xfrm>
          <a:prstGeom prst="rect">
            <a:avLst/>
          </a:prstGeom>
          <a:noFill/>
          <a:ln w="9525">
            <a:noFill/>
          </a:ln>
        </p:spPr>
        <p:txBody>
          <a:bodyPr anchor="t" anchorCtr="0">
            <a:spAutoFit/>
          </a:bodyPr>
          <a:p>
            <a:pPr>
              <a:spcBef>
                <a:spcPct val="50000"/>
              </a:spcBef>
            </a:pPr>
            <a:r>
              <a:rPr lang="en-US" altLang="vi-VN" b="1" i="1" dirty="0">
                <a:solidFill>
                  <a:srgbClr val="FF3300"/>
                </a:solidFill>
                <a:latin typeface="Arial" panose="020B0604020202020204" pitchFamily="34" charset="0"/>
              </a:rPr>
              <a:t>CHỨC NĂNG ĐỐI NỘI</a:t>
            </a:r>
            <a:endParaRPr lang="en-US" altLang="vi-VN" b="1" i="1" dirty="0">
              <a:solidFill>
                <a:srgbClr val="FF3300"/>
              </a:solidFill>
              <a:latin typeface="Arial" panose="020B0604020202020204" pitchFamily="34" charset="0"/>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3" name="Picture 6"/>
          <p:cNvPicPr>
            <a:picLocks noChangeAspect="1"/>
          </p:cNvPicPr>
          <p:nvPr/>
        </p:nvPicPr>
        <p:blipFill>
          <a:blip r:embed="rId1"/>
          <a:stretch>
            <a:fillRect/>
          </a:stretch>
        </p:blipFill>
        <p:spPr>
          <a:xfrm>
            <a:off x="487363" y="2133600"/>
            <a:ext cx="3425825" cy="1981200"/>
          </a:xfrm>
          <a:prstGeom prst="rect">
            <a:avLst/>
          </a:prstGeom>
          <a:noFill/>
          <a:ln w="57150" cap="flat" cmpd="sng">
            <a:solidFill>
              <a:srgbClr val="C00000"/>
            </a:solidFill>
            <a:prstDash val="solid"/>
            <a:miter/>
            <a:headEnd type="none" w="med" len="med"/>
            <a:tailEnd type="none" w="med" len="med"/>
          </a:ln>
        </p:spPr>
      </p:pic>
      <p:sp>
        <p:nvSpPr>
          <p:cNvPr id="49154" name="Line 8"/>
          <p:cNvSpPr/>
          <p:nvPr/>
        </p:nvSpPr>
        <p:spPr>
          <a:xfrm>
            <a:off x="190500" y="1130300"/>
            <a:ext cx="3200400" cy="0"/>
          </a:xfrm>
          <a:prstGeom prst="line">
            <a:avLst/>
          </a:prstGeom>
          <a:ln w="28575" cap="flat" cmpd="sng">
            <a:solidFill>
              <a:srgbClr val="FF0066"/>
            </a:solidFill>
            <a:prstDash val="solid"/>
            <a:round/>
            <a:headEnd type="none" w="med" len="med"/>
            <a:tailEnd type="none" w="med" len="med"/>
          </a:ln>
        </p:spPr>
      </p:sp>
      <p:sp>
        <p:nvSpPr>
          <p:cNvPr id="49155" name="Text Box 9"/>
          <p:cNvSpPr txBox="1"/>
          <p:nvPr/>
        </p:nvSpPr>
        <p:spPr>
          <a:xfrm>
            <a:off x="609600" y="395288"/>
            <a:ext cx="7543800" cy="366712"/>
          </a:xfrm>
          <a:prstGeom prst="rect">
            <a:avLst/>
          </a:prstGeom>
          <a:noFill/>
          <a:ln w="9525">
            <a:noFill/>
          </a:ln>
        </p:spPr>
        <p:txBody>
          <a:bodyPr anchor="t" anchorCtr="0">
            <a:spAutoFit/>
          </a:bodyPr>
          <a:p>
            <a:pPr>
              <a:spcBef>
                <a:spcPct val="50000"/>
              </a:spcBef>
            </a:pPr>
            <a:r>
              <a:rPr lang="en-US" altLang="vi-VN" b="1" dirty="0">
                <a:solidFill>
                  <a:srgbClr val="0000FF"/>
                </a:solidFill>
                <a:latin typeface="Arial" panose="020B0604020202020204" pitchFamily="34" charset="0"/>
              </a:rPr>
              <a:t>CHỨC NĂNG NHÀ NƯỚC CỘNG HOÀ XHCN VIỆT NAM</a:t>
            </a:r>
            <a:endParaRPr lang="en-US" altLang="vi-VN" b="1" dirty="0">
              <a:solidFill>
                <a:srgbClr val="0000FF"/>
              </a:solidFill>
              <a:latin typeface="Arial" panose="020B0604020202020204" pitchFamily="34" charset="0"/>
            </a:endParaRPr>
          </a:p>
        </p:txBody>
      </p:sp>
      <p:sp>
        <p:nvSpPr>
          <p:cNvPr id="52231" name="Line 10"/>
          <p:cNvSpPr>
            <a:spLocks noChangeShapeType="1"/>
          </p:cNvSpPr>
          <p:nvPr/>
        </p:nvSpPr>
        <p:spPr bwMode="auto">
          <a:xfrm>
            <a:off x="381000" y="228600"/>
            <a:ext cx="0" cy="2286000"/>
          </a:xfrm>
          <a:prstGeom prst="line">
            <a:avLst/>
          </a:prstGeom>
        </p:spPr>
        <p:style>
          <a:lnRef idx="1">
            <a:schemeClr val="accent5"/>
          </a:lnRef>
          <a:fillRef idx="0">
            <a:schemeClr val="accent5"/>
          </a:fillRef>
          <a:effectRef idx="0">
            <a:schemeClr val="accent5"/>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9157" name="Text Box 11"/>
          <p:cNvSpPr txBox="1"/>
          <p:nvPr/>
        </p:nvSpPr>
        <p:spPr>
          <a:xfrm>
            <a:off x="1066800" y="1371600"/>
            <a:ext cx="3733800" cy="366713"/>
          </a:xfrm>
          <a:prstGeom prst="rect">
            <a:avLst/>
          </a:prstGeom>
          <a:noFill/>
          <a:ln w="9525">
            <a:noFill/>
          </a:ln>
        </p:spPr>
        <p:txBody>
          <a:bodyPr anchor="t" anchorCtr="0">
            <a:spAutoFit/>
          </a:bodyPr>
          <a:p>
            <a:pPr>
              <a:spcBef>
                <a:spcPct val="50000"/>
              </a:spcBef>
            </a:pPr>
            <a:r>
              <a:rPr lang="en-US" altLang="vi-VN" b="1" i="1" dirty="0">
                <a:solidFill>
                  <a:srgbClr val="000099"/>
                </a:solidFill>
                <a:latin typeface="Arial" panose="020B0604020202020204" pitchFamily="34" charset="0"/>
              </a:rPr>
              <a:t>CHỨC NĂNG ĐỐI NGOẠI</a:t>
            </a:r>
            <a:endParaRPr lang="en-US" altLang="vi-VN" b="1" i="1" dirty="0">
              <a:solidFill>
                <a:srgbClr val="000099"/>
              </a:solidFill>
              <a:latin typeface="Arial" panose="020B0604020202020204" pitchFamily="34" charset="0"/>
            </a:endParaRPr>
          </a:p>
        </p:txBody>
      </p:sp>
      <p:pic>
        <p:nvPicPr>
          <p:cNvPr id="49158" name="Picture 6"/>
          <p:cNvPicPr>
            <a:picLocks noChangeAspect="1"/>
          </p:cNvPicPr>
          <p:nvPr/>
        </p:nvPicPr>
        <p:blipFill>
          <a:blip r:embed="rId2"/>
          <a:stretch>
            <a:fillRect/>
          </a:stretch>
        </p:blipFill>
        <p:spPr>
          <a:xfrm>
            <a:off x="487363" y="4456113"/>
            <a:ext cx="3425825" cy="1981200"/>
          </a:xfrm>
          <a:prstGeom prst="rect">
            <a:avLst/>
          </a:prstGeom>
          <a:noFill/>
          <a:ln w="57150" cap="flat" cmpd="sng">
            <a:solidFill>
              <a:srgbClr val="C00000"/>
            </a:solidFill>
            <a:prstDash val="solid"/>
            <a:miter/>
            <a:headEnd type="none" w="med" len="med"/>
            <a:tailEnd type="none" w="med" len="med"/>
          </a:ln>
        </p:spPr>
      </p:pic>
      <p:pic>
        <p:nvPicPr>
          <p:cNvPr id="49159" name="Picture 6"/>
          <p:cNvPicPr>
            <a:picLocks noChangeAspect="1"/>
          </p:cNvPicPr>
          <p:nvPr/>
        </p:nvPicPr>
        <p:blipFill>
          <a:blip r:embed="rId3"/>
          <a:stretch>
            <a:fillRect/>
          </a:stretch>
        </p:blipFill>
        <p:spPr>
          <a:xfrm>
            <a:off x="4852988" y="2133600"/>
            <a:ext cx="3071812" cy="1981200"/>
          </a:xfrm>
          <a:prstGeom prst="rect">
            <a:avLst/>
          </a:prstGeom>
          <a:noFill/>
          <a:ln w="57150" cap="flat" cmpd="sng">
            <a:solidFill>
              <a:srgbClr val="C00000"/>
            </a:solidFill>
            <a:prstDash val="solid"/>
            <a:miter/>
            <a:headEnd type="none" w="med" len="med"/>
            <a:tailEnd type="none" w="med" len="med"/>
          </a:ln>
        </p:spPr>
      </p:pic>
      <p:pic>
        <p:nvPicPr>
          <p:cNvPr id="49160" name="Picture 6"/>
          <p:cNvPicPr>
            <a:picLocks noChangeAspect="1"/>
          </p:cNvPicPr>
          <p:nvPr/>
        </p:nvPicPr>
        <p:blipFill>
          <a:blip r:embed="rId4"/>
          <a:stretch>
            <a:fillRect/>
          </a:stretch>
        </p:blipFill>
        <p:spPr>
          <a:xfrm>
            <a:off x="4852988" y="4456113"/>
            <a:ext cx="3168650" cy="1981200"/>
          </a:xfrm>
          <a:prstGeom prst="rect">
            <a:avLst/>
          </a:prstGeom>
          <a:noFill/>
          <a:ln w="57150" cap="flat" cmpd="sng">
            <a:solidFill>
              <a:srgbClr val="C00000"/>
            </a:solidFill>
            <a:prstDash val="solid"/>
            <a:miter/>
            <a:headEnd type="none" w="med" len="med"/>
            <a:tailEnd type="none" w="med" len="me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0178" name="Group 1"/>
          <p:cNvGrpSpPr/>
          <p:nvPr/>
        </p:nvGrpSpPr>
        <p:grpSpPr>
          <a:xfrm>
            <a:off x="1066800" y="1581150"/>
            <a:ext cx="7543800" cy="4164013"/>
            <a:chOff x="1066801" y="1639609"/>
            <a:chExt cx="7772398" cy="4164888"/>
          </a:xfrm>
        </p:grpSpPr>
        <p:sp>
          <p:nvSpPr>
            <p:cNvPr id="50179" name="Text Box 5"/>
            <p:cNvSpPr txBox="1"/>
            <p:nvPr/>
          </p:nvSpPr>
          <p:spPr>
            <a:xfrm>
              <a:off x="1066801" y="2711409"/>
              <a:ext cx="4114800" cy="661312"/>
            </a:xfrm>
            <a:prstGeom prst="rect">
              <a:avLst/>
            </a:prstGeom>
            <a:noFill/>
            <a:ln w="9525">
              <a:noFill/>
            </a:ln>
          </p:spPr>
          <p:txBody>
            <a:bodyPr anchor="t" anchorCtr="0">
              <a:spAutoFit/>
            </a:bodyPr>
            <a:p>
              <a:pPr algn="just" eaLnBrk="0" hangingPunct="0">
                <a:lnSpc>
                  <a:spcPct val="150000"/>
                </a:lnSpc>
                <a:spcBef>
                  <a:spcPct val="20000"/>
                </a:spcBef>
              </a:pPr>
              <a:r>
                <a:rPr lang="en-US" altLang="vi-VN" sz="2800" b="1" dirty="0">
                  <a:solidFill>
                    <a:srgbClr val="0000FF"/>
                  </a:solidFill>
                  <a:latin typeface="Times New Roman" panose="02020603050405020304" pitchFamily="18" charset="0"/>
                </a:rPr>
                <a:t>SV  TỰ NGHIÊN CỨU</a:t>
              </a:r>
              <a:endParaRPr lang="en-US" altLang="vi-VN" sz="2800" b="1" dirty="0">
                <a:solidFill>
                  <a:srgbClr val="0000FF"/>
                </a:solidFill>
                <a:latin typeface="Times New Roman" panose="02020603050405020304" pitchFamily="18" charset="0"/>
                <a:ea typeface="Times New Roman" panose="02020603050405020304" pitchFamily="18" charset="0"/>
              </a:endParaRPr>
            </a:p>
          </p:txBody>
        </p:sp>
        <p:sp>
          <p:nvSpPr>
            <p:cNvPr id="50180" name="Line 6"/>
            <p:cNvSpPr/>
            <p:nvPr/>
          </p:nvSpPr>
          <p:spPr>
            <a:xfrm>
              <a:off x="6019800" y="1705451"/>
              <a:ext cx="0" cy="4068877"/>
            </a:xfrm>
            <a:prstGeom prst="line">
              <a:avLst/>
            </a:prstGeom>
            <a:ln w="9525" cap="flat" cmpd="sng">
              <a:solidFill>
                <a:schemeClr val="tx1"/>
              </a:solidFill>
              <a:prstDash val="solid"/>
              <a:round/>
              <a:headEnd type="none" w="med" len="med"/>
              <a:tailEnd type="none" w="med" len="med"/>
            </a:ln>
          </p:spPr>
        </p:sp>
        <p:pic>
          <p:nvPicPr>
            <p:cNvPr id="50181" name="Picture 11"/>
            <p:cNvPicPr>
              <a:picLocks noChangeAspect="1"/>
            </p:cNvPicPr>
            <p:nvPr/>
          </p:nvPicPr>
          <p:blipFill>
            <a:blip r:embed="rId2"/>
            <a:stretch>
              <a:fillRect/>
            </a:stretch>
          </p:blipFill>
          <p:spPr>
            <a:xfrm>
              <a:off x="6172208" y="1639609"/>
              <a:ext cx="2666991" cy="1500420"/>
            </a:xfrm>
            <a:prstGeom prst="rect">
              <a:avLst/>
            </a:prstGeom>
            <a:noFill/>
            <a:ln w="9525" cap="flat" cmpd="sng">
              <a:solidFill>
                <a:srgbClr val="3366FF"/>
              </a:solidFill>
              <a:prstDash val="solid"/>
              <a:miter/>
              <a:headEnd type="none" w="med" len="med"/>
              <a:tailEnd type="none" w="med" len="med"/>
            </a:ln>
          </p:spPr>
        </p:pic>
        <p:pic>
          <p:nvPicPr>
            <p:cNvPr id="50182" name="Picture 16"/>
            <p:cNvPicPr>
              <a:picLocks noChangeAspect="1"/>
            </p:cNvPicPr>
            <p:nvPr/>
          </p:nvPicPr>
          <p:blipFill>
            <a:blip r:embed="rId3"/>
            <a:stretch>
              <a:fillRect/>
            </a:stretch>
          </p:blipFill>
          <p:spPr>
            <a:xfrm>
              <a:off x="6172208" y="3335543"/>
              <a:ext cx="2666991" cy="2468954"/>
            </a:xfrm>
            <a:prstGeom prst="rect">
              <a:avLst/>
            </a:prstGeom>
            <a:noFill/>
            <a:ln w="9525" cap="flat" cmpd="sng">
              <a:solidFill>
                <a:srgbClr val="808000"/>
              </a:solidFill>
              <a:prstDash val="solid"/>
              <a:miter/>
              <a:headEnd type="none" w="med" len="med"/>
              <a:tailEnd type="none" w="med" len="med"/>
            </a:ln>
          </p:spPr>
        </p:pic>
      </p:grpSp>
      <p:pic>
        <p:nvPicPr>
          <p:cNvPr id="50183" name="Picture 16"/>
          <p:cNvPicPr>
            <a:picLocks noChangeAspect="1"/>
          </p:cNvPicPr>
          <p:nvPr/>
        </p:nvPicPr>
        <p:blipFill>
          <a:blip r:embed="rId4"/>
          <a:stretch>
            <a:fillRect/>
          </a:stretch>
        </p:blipFill>
        <p:spPr>
          <a:xfrm>
            <a:off x="987425" y="3527425"/>
            <a:ext cx="3657600" cy="2057400"/>
          </a:xfrm>
          <a:prstGeom prst="rect">
            <a:avLst/>
          </a:prstGeom>
          <a:noFill/>
          <a:ln w="9525" cap="flat" cmpd="sng">
            <a:solidFill>
              <a:srgbClr val="808000"/>
            </a:solidFill>
            <a:prstDash val="solid"/>
            <a:miter/>
            <a:headEnd type="none" w="med" len="med"/>
            <a:tailEnd type="none" w="med" len="med"/>
          </a:ln>
        </p:spPr>
      </p:pic>
      <p:grpSp>
        <p:nvGrpSpPr>
          <p:cNvPr id="50184" name="Group 14"/>
          <p:cNvGrpSpPr/>
          <p:nvPr/>
        </p:nvGrpSpPr>
        <p:grpSpPr>
          <a:xfrm rot="2814007">
            <a:off x="4487863" y="2455863"/>
            <a:ext cx="879475" cy="2641600"/>
            <a:chOff x="4058860" y="987781"/>
            <a:chExt cx="1052368" cy="3696329"/>
          </a:xfrm>
        </p:grpSpPr>
        <p:sp>
          <p:nvSpPr>
            <p:cNvPr id="12" name="Rectangle 8"/>
            <p:cNvSpPr/>
            <p:nvPr/>
          </p:nvSpPr>
          <p:spPr>
            <a:xfrm rot="36931">
              <a:off x="4265207" y="3803064"/>
              <a:ext cx="592669" cy="861884"/>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3" name="Rectangle 8"/>
            <p:cNvSpPr/>
            <p:nvPr/>
          </p:nvSpPr>
          <p:spPr>
            <a:xfrm>
              <a:off x="4451475" y="3812055"/>
              <a:ext cx="199457" cy="872990"/>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1" fmla="*/ 0 w 1359043"/>
                <a:gd name="connsiteY0-2" fmla="*/ 0 h 1820658"/>
                <a:gd name="connsiteX1-3" fmla="*/ 1359043 w 1359043"/>
                <a:gd name="connsiteY1-4" fmla="*/ 0 h 1820658"/>
                <a:gd name="connsiteX2-5" fmla="*/ 1359043 w 1359043"/>
                <a:gd name="connsiteY2-6" fmla="*/ 212596 h 1820658"/>
                <a:gd name="connsiteX3-7" fmla="*/ 720119 w 1359043"/>
                <a:gd name="connsiteY3-8" fmla="*/ 1820658 h 1820658"/>
                <a:gd name="connsiteX4-9" fmla="*/ 1012 w 1359043"/>
                <a:gd name="connsiteY4-10" fmla="*/ 289727 h 1820658"/>
                <a:gd name="connsiteX5-11" fmla="*/ 0 w 1359043"/>
                <a:gd name="connsiteY5-12" fmla="*/ 289727 h 1820658"/>
                <a:gd name="connsiteX6-13" fmla="*/ 0 w 1359043"/>
                <a:gd name="connsiteY6-14" fmla="*/ 288030 h 1820658"/>
                <a:gd name="connsiteX7-15" fmla="*/ 0 w 1359043"/>
                <a:gd name="connsiteY7-16" fmla="*/ 0 h 18206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2"/>
            <p:cNvSpPr/>
            <p:nvPr/>
          </p:nvSpPr>
          <p:spPr>
            <a:xfrm>
              <a:off x="4255909" y="1930086"/>
              <a:ext cx="197556" cy="2010324"/>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2"/>
            <p:cNvSpPr/>
            <p:nvPr/>
          </p:nvSpPr>
          <p:spPr>
            <a:xfrm>
              <a:off x="4470143" y="1955691"/>
              <a:ext cx="197556" cy="1950347"/>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Rectangle 2"/>
            <p:cNvSpPr/>
            <p:nvPr/>
          </p:nvSpPr>
          <p:spPr>
            <a:xfrm>
              <a:off x="4677255" y="1897275"/>
              <a:ext cx="195656" cy="2010324"/>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7" name="Isosceles Triangle 16"/>
            <p:cNvSpPr/>
            <p:nvPr/>
          </p:nvSpPr>
          <p:spPr>
            <a:xfrm rot="10800000">
              <a:off x="4460984" y="4434198"/>
              <a:ext cx="195656" cy="25989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fontAlgn="base">
                <a:buNone/>
              </a:pPr>
              <a:endParaRPr lang="ko-KR" altLang="en-US" strike="noStrike" noProof="1" dirty="0">
                <a:solidFill>
                  <a:srgbClr val="FFFFFF"/>
                </a:solidFill>
                <a:latin typeface="Calibri" panose="020F0502020204030204" pitchFamily="34" charset="0"/>
                <a:ea typeface="Malgun Gothic" panose="020B0503020000020004" pitchFamily="34" charset="-127"/>
              </a:endParaRPr>
            </a:p>
          </p:txBody>
        </p:sp>
        <p:sp>
          <p:nvSpPr>
            <p:cNvPr id="18" name="Parallelogram 15"/>
            <p:cNvSpPr/>
            <p:nvPr/>
          </p:nvSpPr>
          <p:spPr>
            <a:xfrm rot="16200000">
              <a:off x="4088147" y="947590"/>
              <a:ext cx="972952"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0" name="Rectangle 2"/>
          <p:cNvSpPr txBox="1"/>
          <p:nvPr/>
        </p:nvSpPr>
        <p:spPr>
          <a:xfrm>
            <a:off x="1255587" y="717671"/>
            <a:ext cx="6400571" cy="114299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vi-VN" sz="2500" b="1" i="0" u="none" strike="noStrike" kern="1200" cap="none" spc="0" normalizeH="0" baseline="0" noProof="0" dirty="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5. Kiểu và hình thức của Nhà nước</a:t>
            </a:r>
            <a:endParaRPr kumimoji="0" lang="en-US" altLang="en-US" sz="2500" b="1" i="0" u="none" strike="noStrike" kern="1200" cap="none" spc="0" normalizeH="0" baseline="0" noProof="0" dirty="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314" name="Text Box 4"/>
          <p:cNvSpPr txBox="1">
            <a:spLocks noChangeArrowheads="1"/>
          </p:cNvSpPr>
          <p:nvPr/>
        </p:nvSpPr>
        <p:spPr bwMode="auto">
          <a:xfrm>
            <a:off x="949325" y="1025525"/>
            <a:ext cx="3886200" cy="461963"/>
          </a:xfrm>
          <a:prstGeom prst="rect">
            <a:avLst/>
          </a:prstGeom>
          <a:noFill/>
          <a:ln>
            <a:noFill/>
          </a:ln>
        </p:spPr>
        <p:txBody>
          <a:bodyPr>
            <a:spAutoFit/>
          </a:bodyPr>
          <a:p>
            <a:pPr marR="0" defTabSz="914400">
              <a:spcBef>
                <a:spcPct val="50000"/>
              </a:spcBef>
              <a:buClrTx/>
              <a:buSzTx/>
              <a:buFontTx/>
              <a:buNone/>
            </a:pPr>
            <a:r>
              <a:rPr kumimoji="0"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Thuyết thần quyền:</a:t>
            </a:r>
            <a:endParaRPr kumimoji="0" sz="2400" b="1" i="1" kern="1200" cap="none" spc="0" normalizeH="0" baseline="0" noProof="1" dirty="0">
              <a:solidFill>
                <a:srgbClr val="0000FF"/>
              </a:solidFill>
              <a:latin typeface="Times New Roman" panose="02020603050405020304" pitchFamily="18" charset="0"/>
              <a:ea typeface="+mn-ea"/>
              <a:cs typeface="+mn-cs"/>
            </a:endParaRPr>
          </a:p>
        </p:txBody>
      </p:sp>
      <p:sp>
        <p:nvSpPr>
          <p:cNvPr id="23557" name="Text Box 5"/>
          <p:cNvSpPr txBox="1"/>
          <p:nvPr/>
        </p:nvSpPr>
        <p:spPr>
          <a:xfrm>
            <a:off x="1295400" y="1600200"/>
            <a:ext cx="3768725" cy="2697163"/>
          </a:xfrm>
          <a:prstGeom prst="rect">
            <a:avLst/>
          </a:prstGeom>
          <a:noFill/>
          <a:ln w="9525">
            <a:noFill/>
          </a:ln>
        </p:spPr>
        <p:txBody>
          <a:bodyPr anchor="t" anchorCtr="0">
            <a:spAutoFit/>
          </a:bodyPr>
          <a:p>
            <a:pPr marL="342900" indent="-342900" algn="just">
              <a:lnSpc>
                <a:spcPct val="200000"/>
              </a:lnSpc>
              <a:buClr>
                <a:schemeClr val="accent1"/>
              </a:buClr>
            </a:pPr>
            <a:r>
              <a:rPr lang="en-US" altLang="vi-VN" sz="2200" b="1" i="1" dirty="0">
                <a:latin typeface="Arial" panose="020B0604020202020204" pitchFamily="34" charset="0"/>
              </a:rPr>
              <a:t>    Nhà nước là lực lượng siêu nhiên tạo ra, quyền lực là vĩnh cửu và sự phục tùng là tất yếu </a:t>
            </a:r>
            <a:endParaRPr lang="en-US" altLang="vi-VN" sz="2200" dirty="0">
              <a:latin typeface="Times New Roman" panose="02020603050405020304" pitchFamily="18" charset="0"/>
              <a:ea typeface="Times New Roman" panose="02020603050405020304" pitchFamily="18" charset="0"/>
            </a:endParaRPr>
          </a:p>
        </p:txBody>
      </p:sp>
      <p:sp>
        <p:nvSpPr>
          <p:cNvPr id="23558" name="Line 6"/>
          <p:cNvSpPr>
            <a:spLocks noChangeShapeType="1"/>
          </p:cNvSpPr>
          <p:nvPr/>
        </p:nvSpPr>
        <p:spPr bwMode="auto">
          <a:xfrm>
            <a:off x="5334000" y="1447800"/>
            <a:ext cx="0" cy="4800600"/>
          </a:xfrm>
          <a:prstGeom prst="line">
            <a:avLst/>
          </a:prstGeom>
        </p:spPr>
        <p:style>
          <a:lnRef idx="1">
            <a:schemeClr val="accent2"/>
          </a:lnRef>
          <a:fillRef idx="0">
            <a:schemeClr val="accent2"/>
          </a:fillRef>
          <a:effectRef idx="0">
            <a:schemeClr val="accent2"/>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23568" name="Picture 16"/>
          <p:cNvPicPr>
            <a:picLocks noChangeAspect="1" noChangeArrowheads="1"/>
          </p:cNvPicPr>
          <p:nvPr/>
        </p:nvPicPr>
        <p:blipFill>
          <a:blip r:embed="rId2"/>
          <a:srcRect/>
          <a:stretch>
            <a:fillRect/>
          </a:stretch>
        </p:blipFill>
        <p:spPr bwMode="auto">
          <a:xfrm>
            <a:off x="5292725" y="1327054"/>
            <a:ext cx="3851275" cy="2579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630" name="Picture 6"/>
          <p:cNvPicPr>
            <a:picLocks noChangeAspect="1" noChangeArrowheads="1"/>
          </p:cNvPicPr>
          <p:nvPr/>
        </p:nvPicPr>
        <p:blipFill>
          <a:blip r:embed="rId3"/>
          <a:srcRect/>
          <a:stretch>
            <a:fillRect/>
          </a:stretch>
        </p:blipFill>
        <p:spPr bwMode="auto">
          <a:xfrm>
            <a:off x="5292725" y="3737008"/>
            <a:ext cx="3818262" cy="240743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199" name="TextBox 45"/>
          <p:cNvSpPr txBox="1"/>
          <p:nvPr/>
        </p:nvSpPr>
        <p:spPr>
          <a:xfrm>
            <a:off x="381000" y="228600"/>
            <a:ext cx="8382000" cy="554038"/>
          </a:xfrm>
          <a:prstGeom prst="rect">
            <a:avLst/>
          </a:prstGeom>
          <a:noFill/>
          <a:ln w="9525">
            <a:noFill/>
          </a:ln>
        </p:spPr>
        <p:txBody>
          <a:bodyPr anchor="t" anchorCtr="0">
            <a:spAutoFit/>
          </a:bodyPr>
          <a:p>
            <a:pPr algn="ctr"/>
            <a:r>
              <a:rPr lang="en-US" altLang="vi-VN" sz="3000" b="1" dirty="0">
                <a:solidFill>
                  <a:srgbClr val="FF0000"/>
                </a:solidFill>
                <a:latin typeface="Arial Narrow" pitchFamily="34" charset="0"/>
              </a:rPr>
              <a:t>a) Các quan điểm phi Mac- xit</a:t>
            </a:r>
            <a:endParaRPr lang="" altLang="vi-VN" sz="3000" b="1" dirty="0">
              <a:solidFill>
                <a:srgbClr val="FF0000"/>
              </a:solidFill>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 calcmode="lin" valueType="num">
                                      <p:cBhvr additive="base">
                                        <p:cTn id="7" dur="1000" fill="hold"/>
                                        <p:tgtEl>
                                          <p:spTgt spid="23557"/>
                                        </p:tgtEl>
                                        <p:attrNameLst>
                                          <p:attrName>ppt_x</p:attrName>
                                        </p:attrNameLst>
                                      </p:cBhvr>
                                      <p:tavLst>
                                        <p:tav tm="0">
                                          <p:val>
                                            <p:strVal val="0-#ppt_w/2"/>
                                          </p:val>
                                        </p:tav>
                                        <p:tav tm="100000">
                                          <p:val>
                                            <p:strVal val="#ppt_x"/>
                                          </p:val>
                                        </p:tav>
                                      </p:tavLst>
                                    </p:anim>
                                    <p:anim calcmode="lin" valueType="num">
                                      <p:cBhvr additive="base">
                                        <p:cTn id="8" dur="1000" fill="hold"/>
                                        <p:tgtEl>
                                          <p:spTgt spid="2355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 presetClass="entr" presetSubtype="10" fill="hold" nodeType="after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checkerboard(across)">
                                      <p:cBhvr>
                                        <p:cTn id="12" dur="1000"/>
                                        <p:tgtEl>
                                          <p:spTgt spid="23558"/>
                                        </p:tgtEl>
                                      </p:cBhvr>
                                    </p:animEffect>
                                  </p:childTnLst>
                                </p:cTn>
                              </p:par>
                              <p:par>
                                <p:cTn id="13" presetID="5" presetClass="entr" presetSubtype="10" fill="hold" nodeType="withEffect">
                                  <p:stCondLst>
                                    <p:cond delay="0"/>
                                  </p:stCondLst>
                                  <p:childTnLst>
                                    <p:set>
                                      <p:cBhvr>
                                        <p:cTn id="14" dur="1" fill="hold">
                                          <p:stCondLst>
                                            <p:cond delay="0"/>
                                          </p:stCondLst>
                                        </p:cTn>
                                        <p:tgtEl>
                                          <p:spTgt spid="23568"/>
                                        </p:tgtEl>
                                        <p:attrNameLst>
                                          <p:attrName>style.visibility</p:attrName>
                                        </p:attrNameLst>
                                      </p:cBhvr>
                                      <p:to>
                                        <p:strVal val="visible"/>
                                      </p:to>
                                    </p:set>
                                    <p:animEffect transition="in" filter="checkerboard(across)">
                                      <p:cBhvr>
                                        <p:cTn id="15" dur="1000"/>
                                        <p:tgtEl>
                                          <p:spTgt spid="2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1202" name="Rectangle 8"/>
          <p:cNvSpPr/>
          <p:nvPr/>
        </p:nvSpPr>
        <p:spPr>
          <a:xfrm>
            <a:off x="1009650" y="628650"/>
            <a:ext cx="6937375" cy="522288"/>
          </a:xfrm>
          <a:prstGeom prst="rect">
            <a:avLst/>
          </a:prstGeom>
          <a:solidFill>
            <a:srgbClr val="FF0000"/>
          </a:solidFill>
          <a:ln w="9525">
            <a:noFill/>
          </a:ln>
        </p:spPr>
        <p:txBody>
          <a:bodyPr anchor="t" anchorCtr="0">
            <a:spAutoFit/>
          </a:bodyPr>
          <a:p>
            <a:r>
              <a:rPr lang="en-US" altLang="vi-VN" sz="2800" b="1" dirty="0">
                <a:solidFill>
                  <a:schemeClr val="bg1"/>
                </a:solidFill>
                <a:latin typeface="Arial Narrow" pitchFamily="34" charset="0"/>
              </a:rPr>
              <a:t>Nhà nước Cộng hòa xã hội chủ nghĩa Việt Nam</a:t>
            </a:r>
            <a:endParaRPr lang="" altLang="vi-VN" sz="2800" dirty="0">
              <a:solidFill>
                <a:schemeClr val="bg1"/>
              </a:solidFill>
              <a:latin typeface="Arial" panose="020B0604020202020204" pitchFamily="34" charset="0"/>
            </a:endParaRPr>
          </a:p>
        </p:txBody>
      </p:sp>
      <p:sp>
        <p:nvSpPr>
          <p:cNvPr id="51203" name="Text Box 16"/>
          <p:cNvSpPr txBox="1"/>
          <p:nvPr/>
        </p:nvSpPr>
        <p:spPr>
          <a:xfrm>
            <a:off x="990600" y="1754188"/>
            <a:ext cx="7467600" cy="3348037"/>
          </a:xfrm>
          <a:prstGeom prst="rect">
            <a:avLst/>
          </a:prstGeom>
          <a:blipFill rotWithShape="1">
            <a:blip r:embed="rId2">
              <a:alphaModFix amt="50000"/>
            </a:blip>
            <a:stretch>
              <a:fillRect/>
            </a:stretch>
          </a:blipFill>
          <a:ln w="9525">
            <a:noFill/>
          </a:ln>
          <a:effectLst>
            <a:prstShdw prst="shdw13" dist="53882" dir="13499999">
              <a:schemeClr val="bg2">
                <a:alpha val="50000"/>
              </a:schemeClr>
            </a:prstShdw>
          </a:effectLst>
        </p:spPr>
        <p:txBody>
          <a:bodyPr anchor="t" anchorCtr="0">
            <a:spAutoFit/>
          </a:bodyPr>
          <a:p>
            <a:pPr>
              <a:lnSpc>
                <a:spcPct val="150000"/>
              </a:lnSpc>
              <a:spcBef>
                <a:spcPct val="50000"/>
              </a:spcBef>
            </a:pPr>
            <a:r>
              <a:rPr lang="en-US" altLang="vi-VN" sz="2400" b="1" i="1" u="sng" dirty="0">
                <a:solidFill>
                  <a:srgbClr val="FF0000"/>
                </a:solidFill>
                <a:latin typeface="Arial" panose="020B0604020202020204" pitchFamily="34" charset="0"/>
              </a:rPr>
              <a:t>Yêu cầu</a:t>
            </a:r>
            <a:r>
              <a:rPr lang="en-US" altLang="vi-VN" sz="2400" i="1" dirty="0">
                <a:latin typeface="Arial" panose="020B0604020202020204" pitchFamily="34" charset="0"/>
              </a:rPr>
              <a:t>: người học phải nắm vững:</a:t>
            </a:r>
            <a:endParaRPr lang="en-US" altLang="vi-VN" sz="2400" i="1" dirty="0">
              <a:latin typeface="Arial" panose="020B0604020202020204" pitchFamily="34" charset="0"/>
            </a:endParaRPr>
          </a:p>
          <a:p>
            <a:pPr>
              <a:lnSpc>
                <a:spcPct val="150000"/>
              </a:lnSpc>
              <a:spcBef>
                <a:spcPct val="50000"/>
              </a:spcBef>
              <a:buChar char="-"/>
            </a:pPr>
            <a:r>
              <a:rPr lang="en-US" altLang="vi-VN" sz="2400" i="1" dirty="0">
                <a:latin typeface="Arial" panose="020B0604020202020204" pitchFamily="34" charset="0"/>
              </a:rPr>
              <a:t> Bản chất của NN CHXHCNVN</a:t>
            </a:r>
            <a:endParaRPr lang="en-US" altLang="vi-VN" sz="2400" i="1" dirty="0">
              <a:latin typeface="Arial" panose="020B0604020202020204" pitchFamily="34" charset="0"/>
            </a:endParaRPr>
          </a:p>
          <a:p>
            <a:pPr>
              <a:lnSpc>
                <a:spcPct val="150000"/>
              </a:lnSpc>
              <a:spcBef>
                <a:spcPct val="50000"/>
              </a:spcBef>
              <a:buChar char="-"/>
            </a:pPr>
            <a:r>
              <a:rPr lang="en-US" altLang="vi-VN" sz="2400" i="1" dirty="0">
                <a:latin typeface="Arial" panose="020B0604020202020204" pitchFamily="34" charset="0"/>
              </a:rPr>
              <a:t>  Bộ máy của NN CHXHCNVN được t/c như thế nào? Chức năng của NNCHXHCNVN</a:t>
            </a:r>
            <a:endParaRPr lang="en-US" altLang="vi-VN" sz="2400" i="1" dirty="0">
              <a:latin typeface="Arial" panose="020B0604020202020204" pitchFamily="34" charset="0"/>
            </a:endParaRPr>
          </a:p>
          <a:p>
            <a:pPr>
              <a:lnSpc>
                <a:spcPct val="150000"/>
              </a:lnSpc>
              <a:spcBef>
                <a:spcPct val="50000"/>
              </a:spcBef>
              <a:buChar char="-"/>
            </a:pPr>
            <a:r>
              <a:rPr lang="en-US" altLang="vi-VN" sz="2400" i="1" dirty="0">
                <a:latin typeface="Arial" panose="020B0604020202020204" pitchFamily="34" charset="0"/>
              </a:rPr>
              <a:t> Nguyên tắc tổ chức và hoạt động của BM NN</a:t>
            </a:r>
            <a:endParaRPr lang="vi-VN" altLang="vi-VN" sz="2400" i="1" dirty="0">
              <a:latin typeface="Arial" panose="020B0604020202020204" pitchFamily="34" charset="0"/>
            </a:endParaRPr>
          </a:p>
        </p:txBody>
      </p:sp>
      <p:sp>
        <p:nvSpPr>
          <p:cNvPr id="8" name="Rectangle 7"/>
          <p:cNvSpPr/>
          <p:nvPr/>
        </p:nvSpPr>
        <p:spPr bwMode="auto">
          <a:xfrm>
            <a:off x="482600" y="100013"/>
            <a:ext cx="9144000" cy="446088"/>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vi-VN" sz="2300" b="1" i="0" u="none" strike="noStrike" kern="1200" cap="all" spc="0" normalizeH="0" baseline="0" noProof="0" dirty="0">
              <a:ln w="0"/>
              <a:solidFill>
                <a:srgbClr val="0000FF"/>
              </a:solidFill>
              <a:effectLst>
                <a:outerShdw blurRad="38100" dist="38100" dir="2700000" algn="tl">
                  <a:srgbClr val="000000">
                    <a:alpha val="43137"/>
                  </a:srgbClr>
                </a:outerShdw>
                <a:reflection blurRad="12700" stA="50000" endPos="50000" dist="5000" dir="5400000" sy="-100000" rotWithShape="0"/>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 name="Group 9"/>
          <p:cNvGrpSpPr/>
          <p:nvPr/>
        </p:nvGrpSpPr>
        <p:grpSpPr bwMode="auto">
          <a:xfrm>
            <a:off x="2590800" y="3428999"/>
            <a:ext cx="4191000" cy="1115911"/>
            <a:chOff x="2667" y="2"/>
            <a:chExt cx="1446" cy="1988"/>
          </a:xfrm>
          <a:solidFill>
            <a:schemeClr val="bg2"/>
          </a:solidFill>
        </p:grpSpPr>
        <p:sp>
          <p:nvSpPr>
            <p:cNvPr id="40979" name="AutoShape 10"/>
            <p:cNvSpPr>
              <a:spLocks noChangeArrowheads="1"/>
            </p:cNvSpPr>
            <p:nvPr/>
          </p:nvSpPr>
          <p:spPr bwMode="auto">
            <a:xfrm>
              <a:off x="2667" y="2"/>
              <a:ext cx="1446" cy="1988"/>
            </a:xfrm>
            <a:prstGeom prst="roundRect">
              <a:avLst>
                <a:gd name="adj" fmla="val 4690"/>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sp>
          <p:nvSpPr>
            <p:cNvPr id="40980" name="AutoShape 11"/>
            <p:cNvSpPr>
              <a:spLocks noChangeArrowheads="1"/>
            </p:cNvSpPr>
            <p:nvPr/>
          </p:nvSpPr>
          <p:spPr bwMode="auto">
            <a:xfrm flipH="1">
              <a:off x="3360" y="1488"/>
              <a:ext cx="46" cy="91"/>
            </a:xfrm>
            <a:prstGeom prst="octagon">
              <a:avLst>
                <a:gd name="adj" fmla="val 29287"/>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grpSp>
      <p:grpSp>
        <p:nvGrpSpPr>
          <p:cNvPr id="3" name="Group 9"/>
          <p:cNvGrpSpPr/>
          <p:nvPr/>
        </p:nvGrpSpPr>
        <p:grpSpPr bwMode="auto">
          <a:xfrm>
            <a:off x="4114800" y="2362200"/>
            <a:ext cx="3581400" cy="914400"/>
            <a:chOff x="2667" y="2"/>
            <a:chExt cx="1446" cy="1988"/>
          </a:xfrm>
          <a:solidFill>
            <a:schemeClr val="accent2">
              <a:lumMod val="20000"/>
              <a:lumOff val="80000"/>
            </a:schemeClr>
          </a:solidFill>
        </p:grpSpPr>
        <p:sp>
          <p:nvSpPr>
            <p:cNvPr id="40977" name="AutoShape 10"/>
            <p:cNvSpPr>
              <a:spLocks noChangeArrowheads="1"/>
            </p:cNvSpPr>
            <p:nvPr/>
          </p:nvSpPr>
          <p:spPr bwMode="auto">
            <a:xfrm>
              <a:off x="2667" y="2"/>
              <a:ext cx="1446" cy="1988"/>
            </a:xfrm>
            <a:prstGeom prst="roundRect">
              <a:avLst>
                <a:gd name="adj" fmla="val 4690"/>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sp>
          <p:nvSpPr>
            <p:cNvPr id="40978" name="AutoShape 11"/>
            <p:cNvSpPr>
              <a:spLocks noChangeArrowheads="1"/>
            </p:cNvSpPr>
            <p:nvPr/>
          </p:nvSpPr>
          <p:spPr bwMode="auto">
            <a:xfrm flipH="1">
              <a:off x="3360" y="1488"/>
              <a:ext cx="46" cy="91"/>
            </a:xfrm>
            <a:prstGeom prst="octagon">
              <a:avLst>
                <a:gd name="adj" fmla="val 29287"/>
              </a:avLst>
            </a:prstGeom>
            <a:grp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grpSp>
        <p:nvGrpSpPr>
          <p:cNvPr id="4" name="Group 9"/>
          <p:cNvGrpSpPr/>
          <p:nvPr/>
        </p:nvGrpSpPr>
        <p:grpSpPr bwMode="auto">
          <a:xfrm>
            <a:off x="4800600" y="1143000"/>
            <a:ext cx="3959223" cy="1092200"/>
            <a:chOff x="2667" y="2"/>
            <a:chExt cx="1446" cy="1988"/>
          </a:xfrm>
          <a:solidFill>
            <a:schemeClr val="bg2"/>
          </a:solidFill>
        </p:grpSpPr>
        <p:sp>
          <p:nvSpPr>
            <p:cNvPr id="40975" name="AutoShape 10"/>
            <p:cNvSpPr>
              <a:spLocks noChangeArrowheads="1"/>
            </p:cNvSpPr>
            <p:nvPr/>
          </p:nvSpPr>
          <p:spPr bwMode="auto">
            <a:xfrm>
              <a:off x="2667" y="2"/>
              <a:ext cx="1446" cy="1988"/>
            </a:xfrm>
            <a:prstGeom prst="roundRect">
              <a:avLst>
                <a:gd name="adj" fmla="val 4690"/>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sp>
          <p:nvSpPr>
            <p:cNvPr id="40976" name="AutoShape 11"/>
            <p:cNvSpPr>
              <a:spLocks noChangeArrowheads="1"/>
            </p:cNvSpPr>
            <p:nvPr/>
          </p:nvSpPr>
          <p:spPr bwMode="auto">
            <a:xfrm flipH="1">
              <a:off x="3360" y="1488"/>
              <a:ext cx="46" cy="91"/>
            </a:xfrm>
            <a:prstGeom prst="octagon">
              <a:avLst>
                <a:gd name="adj" fmla="val 29287"/>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grpSp>
      <p:sp>
        <p:nvSpPr>
          <p:cNvPr id="53253" name="TextBox 29"/>
          <p:cNvSpPr txBox="1"/>
          <p:nvPr/>
        </p:nvSpPr>
        <p:spPr>
          <a:xfrm>
            <a:off x="2667000" y="3505200"/>
            <a:ext cx="3962400" cy="1016000"/>
          </a:xfrm>
          <a:prstGeom prst="rect">
            <a:avLst/>
          </a:prstGeom>
          <a:noFill/>
          <a:ln w="9525">
            <a:noFill/>
          </a:ln>
        </p:spPr>
        <p:txBody>
          <a:bodyPr anchor="t" anchorCtr="0">
            <a:spAutoFit/>
          </a:bodyPr>
          <a:p>
            <a:r>
              <a:rPr lang="en-US" altLang="vi-VN" sz="2000" b="1" i="1" dirty="0">
                <a:latin typeface="Arial" panose="020B0604020202020204" pitchFamily="34" charset="0"/>
              </a:rPr>
              <a:t>Từ 1946- 1954, kháng chiến chống Pháp, </a:t>
            </a:r>
            <a:r>
              <a:rPr lang="en-US" altLang="vi-VN" sz="2000" b="1" i="1" dirty="0">
                <a:solidFill>
                  <a:srgbClr val="FF0000"/>
                </a:solidFill>
                <a:latin typeface="Arial" panose="020B0604020202020204" pitchFamily="34" charset="0"/>
              </a:rPr>
              <a:t>miền Bắc hoàn toàn giải phóng </a:t>
            </a:r>
            <a:endParaRPr lang="" altLang="vi-VN" sz="2000" b="1" i="1" dirty="0">
              <a:solidFill>
                <a:srgbClr val="FF0000"/>
              </a:solidFill>
              <a:latin typeface="Arial" panose="020B0604020202020204" pitchFamily="34" charset="0"/>
            </a:endParaRPr>
          </a:p>
        </p:txBody>
      </p:sp>
      <p:sp>
        <p:nvSpPr>
          <p:cNvPr id="53254" name="TextBox 30"/>
          <p:cNvSpPr txBox="1"/>
          <p:nvPr/>
        </p:nvSpPr>
        <p:spPr>
          <a:xfrm>
            <a:off x="4191000" y="2492375"/>
            <a:ext cx="3505200" cy="708025"/>
          </a:xfrm>
          <a:prstGeom prst="rect">
            <a:avLst/>
          </a:prstGeom>
          <a:noFill/>
          <a:ln w="9525">
            <a:noFill/>
          </a:ln>
        </p:spPr>
        <p:txBody>
          <a:bodyPr anchor="t" anchorCtr="0">
            <a:spAutoFit/>
          </a:bodyPr>
          <a:p>
            <a:r>
              <a:rPr lang="en-US" altLang="vi-VN" sz="2000" b="1" i="1" dirty="0">
                <a:solidFill>
                  <a:srgbClr val="FF0000"/>
                </a:solidFill>
                <a:latin typeface="Arial" panose="020B0604020202020204" pitchFamily="34" charset="0"/>
              </a:rPr>
              <a:t>30/4/1975 giải phóng Miến Nam, thống nhất đất nước</a:t>
            </a:r>
            <a:endParaRPr lang="" altLang="vi-VN" sz="2000" b="1" i="1" dirty="0">
              <a:solidFill>
                <a:srgbClr val="FF0000"/>
              </a:solidFill>
              <a:latin typeface="Arial" panose="020B0604020202020204" pitchFamily="34" charset="0"/>
            </a:endParaRPr>
          </a:p>
        </p:txBody>
      </p:sp>
      <p:sp>
        <p:nvSpPr>
          <p:cNvPr id="53255" name="TextBox 31"/>
          <p:cNvSpPr txBox="1"/>
          <p:nvPr/>
        </p:nvSpPr>
        <p:spPr>
          <a:xfrm>
            <a:off x="4953000" y="1219200"/>
            <a:ext cx="3657600" cy="1016000"/>
          </a:xfrm>
          <a:prstGeom prst="rect">
            <a:avLst/>
          </a:prstGeom>
          <a:noFill/>
          <a:ln w="9525">
            <a:noFill/>
          </a:ln>
        </p:spPr>
        <p:txBody>
          <a:bodyPr anchor="t" anchorCtr="0">
            <a:spAutoFit/>
          </a:bodyPr>
          <a:p>
            <a:r>
              <a:rPr lang="en-US" altLang="vi-VN" sz="2000" b="1" i="1" dirty="0">
                <a:solidFill>
                  <a:srgbClr val="FF0000"/>
                </a:solidFill>
                <a:latin typeface="Arial" panose="020B0604020202020204" pitchFamily="34" charset="0"/>
              </a:rPr>
              <a:t>Ngày 02/7/1976 </a:t>
            </a:r>
            <a:r>
              <a:rPr lang="en-US" altLang="vi-VN" sz="2000" b="1" i="1" dirty="0">
                <a:latin typeface="Arial" panose="020B0604020202020204" pitchFamily="34" charset="0"/>
              </a:rPr>
              <a:t>đổi tên Nhà </a:t>
            </a:r>
            <a:endParaRPr lang="en-US" altLang="vi-VN" sz="2000" b="1" i="1" dirty="0">
              <a:latin typeface="Arial" panose="020B0604020202020204" pitchFamily="34" charset="0"/>
            </a:endParaRPr>
          </a:p>
          <a:p>
            <a:r>
              <a:rPr lang="en-US" altLang="vi-VN" sz="2000" b="1" i="1" dirty="0">
                <a:latin typeface="Arial" panose="020B0604020202020204" pitchFamily="34" charset="0"/>
              </a:rPr>
              <a:t>nước Việt Nam DCCH thành</a:t>
            </a:r>
            <a:endParaRPr lang="en-US" altLang="vi-VN" sz="2000" b="1" i="1" dirty="0">
              <a:latin typeface="Arial" panose="020B0604020202020204" pitchFamily="34" charset="0"/>
            </a:endParaRPr>
          </a:p>
          <a:p>
            <a:r>
              <a:rPr lang="en-US" altLang="vi-VN" sz="2000" b="1" i="1" dirty="0">
                <a:latin typeface="Arial" panose="020B0604020202020204" pitchFamily="34" charset="0"/>
              </a:rPr>
              <a:t> </a:t>
            </a:r>
            <a:r>
              <a:rPr lang="en-US" altLang="vi-VN" sz="2000" b="1" i="1" dirty="0">
                <a:solidFill>
                  <a:srgbClr val="FF0000"/>
                </a:solidFill>
                <a:latin typeface="Arial" panose="020B0604020202020204" pitchFamily="34" charset="0"/>
              </a:rPr>
              <a:t>NN Cộng hòa XHCNVN</a:t>
            </a:r>
            <a:endParaRPr lang="" altLang="vi-VN" sz="2000" b="1" i="1" dirty="0">
              <a:solidFill>
                <a:srgbClr val="FF0000"/>
              </a:solidFill>
              <a:latin typeface="Arial" panose="020B0604020202020204" pitchFamily="34" charset="0"/>
            </a:endParaRPr>
          </a:p>
        </p:txBody>
      </p:sp>
      <p:sp>
        <p:nvSpPr>
          <p:cNvPr id="40973" name="AutoShape 10"/>
          <p:cNvSpPr>
            <a:spLocks noChangeArrowheads="1"/>
          </p:cNvSpPr>
          <p:nvPr/>
        </p:nvSpPr>
        <p:spPr bwMode="auto">
          <a:xfrm>
            <a:off x="26988" y="4673600"/>
            <a:ext cx="5154613" cy="1574800"/>
          </a:xfrm>
          <a:prstGeom prst="roundRect">
            <a:avLst>
              <a:gd name="adj" fmla="val 4690"/>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sp>
        <p:nvSpPr>
          <p:cNvPr id="53257" name="TextBox 27"/>
          <p:cNvSpPr txBox="1"/>
          <p:nvPr/>
        </p:nvSpPr>
        <p:spPr>
          <a:xfrm>
            <a:off x="152400" y="4800600"/>
            <a:ext cx="5029200" cy="1323975"/>
          </a:xfrm>
          <a:prstGeom prst="rect">
            <a:avLst/>
          </a:prstGeom>
          <a:noFill/>
          <a:ln w="9525">
            <a:noFill/>
          </a:ln>
        </p:spPr>
        <p:txBody>
          <a:bodyPr anchor="t" anchorCtr="0">
            <a:spAutoFit/>
          </a:bodyPr>
          <a:p>
            <a:r>
              <a:rPr lang="en-US" altLang="vi-VN" sz="2000" b="1" i="1" dirty="0">
                <a:solidFill>
                  <a:srgbClr val="FF0000"/>
                </a:solidFill>
                <a:latin typeface="Arial" panose="020B0604020202020204" pitchFamily="34" charset="0"/>
              </a:rPr>
              <a:t>NN Cộng hòa XHCN Việt Nam, </a:t>
            </a:r>
            <a:r>
              <a:rPr lang="en-US" altLang="vi-VN" sz="2000" b="1" i="1" dirty="0">
                <a:latin typeface="Arial" panose="020B0604020202020204" pitchFamily="34" charset="0"/>
              </a:rPr>
              <a:t>tiền thân là Nhà nước Việt Nam DCCH, ra đời từ 02/9/1945, dưới sự lãnh đạo của Đảng CSVN</a:t>
            </a:r>
            <a:endParaRPr lang="" altLang="vi-VN" sz="2000" b="1" i="1" dirty="0">
              <a:latin typeface="Arial" panose="020B0604020202020204" pitchFamily="34" charset="0"/>
            </a:endParaRPr>
          </a:p>
        </p:txBody>
      </p:sp>
      <p:cxnSp>
        <p:nvCxnSpPr>
          <p:cNvPr id="28" name="Straight Connector 27"/>
          <p:cNvCxnSpPr/>
          <p:nvPr/>
        </p:nvCxnSpPr>
        <p:spPr>
          <a:xfrm>
            <a:off x="6172200" y="6391275"/>
            <a:ext cx="2590800" cy="1588"/>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
        <p:nvSpPr>
          <p:cNvPr id="53259" name="Rectangle 8"/>
          <p:cNvSpPr/>
          <p:nvPr/>
        </p:nvSpPr>
        <p:spPr>
          <a:xfrm>
            <a:off x="1828800" y="384175"/>
            <a:ext cx="7696200" cy="523875"/>
          </a:xfrm>
          <a:prstGeom prst="rect">
            <a:avLst/>
          </a:prstGeom>
          <a:noFill/>
          <a:ln w="9525">
            <a:noFill/>
          </a:ln>
        </p:spPr>
        <p:txBody>
          <a:bodyPr anchor="t" anchorCtr="0">
            <a:spAutoFit/>
          </a:bodyPr>
          <a:p>
            <a:r>
              <a:rPr lang="en-US" altLang="vi-VN" sz="2800" b="1" i="1" dirty="0">
                <a:solidFill>
                  <a:srgbClr val="0000FF"/>
                </a:solidFill>
                <a:latin typeface="Arial Narrow" pitchFamily="34" charset="0"/>
              </a:rPr>
              <a:t>Khái quát về NN CHXHCNVN</a:t>
            </a:r>
            <a:endParaRPr lang="" altLang="vi-VN" sz="2800" dirty="0">
              <a:solidFill>
                <a:srgbClr val="0000FF"/>
              </a:solidFill>
              <a:latin typeface="Arial" panose="020B0604020202020204" pitchFamily="34" charset="0"/>
            </a:endParaRPr>
          </a:p>
        </p:txBody>
      </p:sp>
      <p:sp>
        <p:nvSpPr>
          <p:cNvPr id="53260" name="Line 6"/>
          <p:cNvSpPr/>
          <p:nvPr/>
        </p:nvSpPr>
        <p:spPr>
          <a:xfrm>
            <a:off x="2133600" y="947738"/>
            <a:ext cx="3352800" cy="0"/>
          </a:xfrm>
          <a:prstGeom prst="line">
            <a:avLst/>
          </a:prstGeom>
          <a:ln w="28575" cap="flat" cmpd="sng">
            <a:solidFill>
              <a:srgbClr val="FF0066"/>
            </a:solidFill>
            <a:prstDash val="solid"/>
            <a:round/>
            <a:headEnd type="none" w="med" len="med"/>
            <a:tailEnd type="none" w="med" len="med"/>
          </a:ln>
        </p:spPr>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5298" name="Text Box 4"/>
          <p:cNvSpPr txBox="1"/>
          <p:nvPr/>
        </p:nvSpPr>
        <p:spPr>
          <a:xfrm>
            <a:off x="7315200" y="6491288"/>
            <a:ext cx="381000" cy="366712"/>
          </a:xfrm>
          <a:prstGeom prst="rect">
            <a:avLst/>
          </a:prstGeom>
          <a:noFill/>
          <a:ln w="9525">
            <a:noFill/>
          </a:ln>
        </p:spPr>
        <p:txBody>
          <a:bodyPr anchor="t" anchorCtr="0">
            <a:spAutoFit/>
          </a:bodyPr>
          <a:p>
            <a:pPr>
              <a:spcBef>
                <a:spcPct val="50000"/>
              </a:spcBef>
            </a:pPr>
            <a:endParaRPr lang="vi-VN" altLang="vi-VN" b="1" dirty="0">
              <a:latin typeface="Arial" panose="020B0604020202020204" pitchFamily="34" charset="0"/>
            </a:endParaRPr>
          </a:p>
        </p:txBody>
      </p:sp>
      <p:sp>
        <p:nvSpPr>
          <p:cNvPr id="186376" name="Text Box 8"/>
          <p:cNvSpPr>
            <a:spLocks noGrp="1"/>
          </p:cNvSpPr>
          <p:nvPr>
            <p:ph type="title"/>
          </p:nvPr>
        </p:nvSpPr>
        <p:spPr>
          <a:xfrm>
            <a:off x="1060450" y="441325"/>
            <a:ext cx="7543800" cy="541338"/>
          </a:xfrm>
          <a:solidFill>
            <a:srgbClr val="FF0000"/>
          </a:solidFill>
          <a:ln/>
        </p:spPr>
        <p:txBody>
          <a:bodyPr vert="horz" wrap="square" lIns="91440" tIns="45720" rIns="91440" bIns="45720" anchor="ctr" anchorCtr="0"/>
          <a:p>
            <a:pPr>
              <a:spcBef>
                <a:spcPct val="50000"/>
              </a:spcBef>
            </a:pPr>
            <a:r>
              <a:rPr lang="en-US" altLang="vi-VN" sz="2200" b="1" dirty="0">
                <a:solidFill>
                  <a:schemeClr val="bg1"/>
                </a:solidFill>
              </a:rPr>
              <a:t>Bản chất Nhà nước Cộng hoà xã hội chủ nghĩa Việt Nam</a:t>
            </a:r>
            <a:endParaRPr lang="en-US" altLang="vi-VN" sz="2200" b="1" dirty="0">
              <a:solidFill>
                <a:schemeClr val="bg1"/>
              </a:solidFill>
            </a:endParaRPr>
          </a:p>
        </p:txBody>
      </p:sp>
      <p:sp>
        <p:nvSpPr>
          <p:cNvPr id="186377" name="Rectangle 9"/>
          <p:cNvSpPr/>
          <p:nvPr/>
        </p:nvSpPr>
        <p:spPr>
          <a:xfrm>
            <a:off x="3810000" y="1539875"/>
            <a:ext cx="4648200" cy="4876800"/>
          </a:xfrm>
          <a:prstGeom prst="rect">
            <a:avLst/>
          </a:prstGeom>
          <a:noFill/>
          <a:ln w="9525">
            <a:noFill/>
          </a:ln>
        </p:spPr>
        <p:txBody>
          <a:bodyPr anchor="t" anchorCtr="0"/>
          <a:p>
            <a:pPr marL="342900" indent="-342900" algn="just">
              <a:lnSpc>
                <a:spcPct val="90000"/>
              </a:lnSpc>
              <a:spcBef>
                <a:spcPct val="20000"/>
              </a:spcBef>
              <a:buClr>
                <a:schemeClr val="tx2"/>
              </a:buClr>
              <a:buFont typeface="Wingdings" panose="05000000000000000000" pitchFamily="2" charset="2"/>
              <a:buChar char="v"/>
            </a:pPr>
            <a:r>
              <a:rPr lang="en-US" altLang="vi-VN" sz="2200" dirty="0">
                <a:solidFill>
                  <a:srgbClr val="000099"/>
                </a:solidFill>
                <a:latin typeface="Arial" panose="020B0604020202020204" pitchFamily="34" charset="0"/>
              </a:rPr>
              <a:t>Nhà nước của nhân dân, do nhân dân, vì nhân dân</a:t>
            </a:r>
            <a:endParaRPr lang="en-US" altLang="vi-VN" sz="2200" dirty="0">
              <a:solidFill>
                <a:srgbClr val="000099"/>
              </a:solidFill>
              <a:latin typeface="Arial" panose="020B0604020202020204" pitchFamily="34" charset="0"/>
            </a:endParaRPr>
          </a:p>
          <a:p>
            <a:pPr marL="342900" indent="-342900" algn="just">
              <a:lnSpc>
                <a:spcPct val="90000"/>
              </a:lnSpc>
              <a:spcBef>
                <a:spcPct val="20000"/>
              </a:spcBef>
              <a:buClr>
                <a:schemeClr val="tx2"/>
              </a:buClr>
              <a:buFont typeface="Wingdings" panose="05000000000000000000" pitchFamily="2" charset="2"/>
              <a:buChar char="v"/>
            </a:pPr>
            <a:r>
              <a:rPr lang="en-US" altLang="vi-VN" sz="2200" dirty="0">
                <a:solidFill>
                  <a:srgbClr val="000099"/>
                </a:solidFill>
                <a:latin typeface="Arial" panose="020B0604020202020204" pitchFamily="34" charset="0"/>
              </a:rPr>
              <a:t>Nhà nước quản lý hầu hết các mặt quan trọng trong xã hội</a:t>
            </a:r>
            <a:endParaRPr lang="en-US" altLang="vi-VN" sz="2200" dirty="0">
              <a:solidFill>
                <a:srgbClr val="000099"/>
              </a:solidFill>
              <a:latin typeface="Arial" panose="020B0604020202020204" pitchFamily="34" charset="0"/>
            </a:endParaRPr>
          </a:p>
          <a:p>
            <a:pPr marL="342900" indent="-342900" algn="just">
              <a:lnSpc>
                <a:spcPct val="90000"/>
              </a:lnSpc>
              <a:spcBef>
                <a:spcPct val="20000"/>
              </a:spcBef>
              <a:buClr>
                <a:schemeClr val="tx2"/>
              </a:buClr>
              <a:buFont typeface="Wingdings" panose="05000000000000000000" pitchFamily="2" charset="2"/>
              <a:buChar char="v"/>
            </a:pPr>
            <a:r>
              <a:rPr lang="en-US" altLang="vi-VN" sz="2200" dirty="0">
                <a:solidFill>
                  <a:srgbClr val="000099"/>
                </a:solidFill>
                <a:latin typeface="Arial" panose="020B0604020202020204" pitchFamily="34" charset="0"/>
              </a:rPr>
              <a:t>Nhà nước dân chủ rộng rãi trong lĩnh vực kinh tế xã hội</a:t>
            </a:r>
            <a:endParaRPr lang="en-US" altLang="vi-VN" sz="2200" dirty="0">
              <a:solidFill>
                <a:srgbClr val="000099"/>
              </a:solidFill>
              <a:latin typeface="Arial" panose="020B0604020202020204" pitchFamily="34" charset="0"/>
            </a:endParaRPr>
          </a:p>
          <a:p>
            <a:pPr marL="342900" indent="-342900" algn="just">
              <a:lnSpc>
                <a:spcPct val="90000"/>
              </a:lnSpc>
              <a:spcBef>
                <a:spcPct val="20000"/>
              </a:spcBef>
              <a:buClr>
                <a:schemeClr val="tx2"/>
              </a:buClr>
              <a:buFont typeface="Wingdings" panose="05000000000000000000" pitchFamily="2" charset="2"/>
              <a:buChar char="v"/>
            </a:pPr>
            <a:r>
              <a:rPr lang="en-US" altLang="vi-VN" sz="2200" dirty="0">
                <a:solidFill>
                  <a:srgbClr val="000099"/>
                </a:solidFill>
                <a:latin typeface="Arial" panose="020B0604020202020204" pitchFamily="34" charset="0"/>
              </a:rPr>
              <a:t>Là nhà nước của tất cả các dân tộc cùng sinh sống trên lãnh thổ Việt Nam</a:t>
            </a:r>
            <a:endParaRPr lang="en-US" altLang="vi-VN" sz="2200" dirty="0">
              <a:solidFill>
                <a:srgbClr val="000099"/>
              </a:solidFill>
              <a:latin typeface="Arial" panose="020B0604020202020204" pitchFamily="34" charset="0"/>
            </a:endParaRPr>
          </a:p>
          <a:p>
            <a:pPr marL="342900" indent="-342900" algn="just">
              <a:lnSpc>
                <a:spcPct val="90000"/>
              </a:lnSpc>
              <a:spcBef>
                <a:spcPct val="20000"/>
              </a:spcBef>
              <a:buClr>
                <a:schemeClr val="tx2"/>
              </a:buClr>
              <a:buFont typeface="Wingdings" panose="05000000000000000000" pitchFamily="2" charset="2"/>
              <a:buChar char="v"/>
            </a:pPr>
            <a:r>
              <a:rPr lang="en-US" altLang="vi-VN" sz="2200" dirty="0">
                <a:solidFill>
                  <a:srgbClr val="000099"/>
                </a:solidFill>
                <a:latin typeface="Arial" panose="020B0604020202020204" pitchFamily="34" charset="0"/>
              </a:rPr>
              <a:t>Nhà nước ta đạt dưới sự lãnh đạo của Đảng, thực hiện chính sách đối ngoại hoà bình, hữu nghị và hợp tác</a:t>
            </a:r>
            <a:endParaRPr lang="en-US" altLang="vi-VN" sz="2200" dirty="0">
              <a:solidFill>
                <a:srgbClr val="000099"/>
              </a:solidFill>
              <a:latin typeface="Arial" panose="020B0604020202020204" pitchFamily="34" charset="0"/>
            </a:endParaRPr>
          </a:p>
        </p:txBody>
      </p:sp>
      <p:sp>
        <p:nvSpPr>
          <p:cNvPr id="186378" name="Text Box 10"/>
          <p:cNvSpPr txBox="1"/>
          <p:nvPr/>
        </p:nvSpPr>
        <p:spPr>
          <a:xfrm>
            <a:off x="609600" y="2362200"/>
            <a:ext cx="2362200" cy="2678113"/>
          </a:xfrm>
          <a:prstGeom prst="rect">
            <a:avLst/>
          </a:prstGeom>
          <a:blipFill rotWithShape="1">
            <a:blip r:embed="rId2"/>
            <a:stretch>
              <a:fillRect/>
            </a:stretch>
          </a:blipFill>
          <a:ln w="9525">
            <a:noFill/>
          </a:ln>
        </p:spPr>
        <p:txBody>
          <a:bodyPr anchor="t" anchorCtr="0">
            <a:spAutoFit/>
          </a:bodyPr>
          <a:p>
            <a:pPr algn="just" eaLnBrk="0" hangingPunct="0">
              <a:spcBef>
                <a:spcPct val="50000"/>
              </a:spcBef>
            </a:pPr>
            <a:r>
              <a:rPr lang="en-US" altLang="vi-VN" sz="2800" dirty="0">
                <a:solidFill>
                  <a:schemeClr val="bg1"/>
                </a:solidFill>
                <a:latin typeface="Arial" panose="020B0604020202020204" pitchFamily="34" charset="0"/>
              </a:rPr>
              <a:t>Bản chất bao trùm chi phối mọi lĩnh vực của đời sống nhà nước hiện nay là</a:t>
            </a:r>
            <a:r>
              <a:rPr lang="en-US" altLang="vi-VN" sz="2800" dirty="0">
                <a:solidFill>
                  <a:schemeClr val="bg1"/>
                </a:solidFill>
                <a:latin typeface="Times New Roman" panose="02020603050405020304" pitchFamily="18" charset="0"/>
              </a:rPr>
              <a:t> </a:t>
            </a:r>
            <a:endParaRPr lang="en-US" altLang="vi-VN" sz="2800" dirty="0">
              <a:solidFill>
                <a:schemeClr val="bg1"/>
              </a:solidFill>
              <a:latin typeface="Times New Roman" panose="02020603050405020304" pitchFamily="18" charset="0"/>
            </a:endParaRPr>
          </a:p>
        </p:txBody>
      </p:sp>
      <p:sp>
        <p:nvSpPr>
          <p:cNvPr id="186379" name="Text Box 11"/>
          <p:cNvSpPr txBox="1"/>
          <p:nvPr/>
        </p:nvSpPr>
        <p:spPr>
          <a:xfrm>
            <a:off x="5486400" y="2667000"/>
            <a:ext cx="2971800" cy="579438"/>
          </a:xfrm>
          <a:prstGeom prst="rect">
            <a:avLst/>
          </a:prstGeom>
          <a:noFill/>
          <a:ln w="9525">
            <a:noFill/>
          </a:ln>
        </p:spPr>
        <p:txBody>
          <a:bodyPr anchor="t" anchorCtr="0">
            <a:spAutoFit/>
          </a:bodyPr>
          <a:p>
            <a:pPr eaLnBrk="0" hangingPunct="0">
              <a:spcBef>
                <a:spcPct val="50000"/>
              </a:spcBef>
            </a:pPr>
            <a:r>
              <a:rPr lang="en-US" altLang="vi-VN" sz="3200" b="1" dirty="0">
                <a:solidFill>
                  <a:srgbClr val="000099"/>
                </a:solidFill>
                <a:latin typeface="Arial" panose="020B0604020202020204" pitchFamily="34" charset="0"/>
              </a:rPr>
              <a:t>Tính nhân dân</a:t>
            </a:r>
            <a:endParaRPr lang="en-US" altLang="vi-VN" sz="3200" b="1" dirty="0">
              <a:solidFill>
                <a:srgbClr val="000099"/>
              </a:solidFill>
              <a:latin typeface="Arial" panose="020B0604020202020204" pitchFamily="34" charset="0"/>
            </a:endParaRPr>
          </a:p>
        </p:txBody>
      </p:sp>
      <p:sp>
        <p:nvSpPr>
          <p:cNvPr id="186380" name="Rectangle 12"/>
          <p:cNvSpPr>
            <a:spLocks noGrp="1"/>
          </p:cNvSpPr>
          <p:nvPr>
            <p:ph idx="1"/>
          </p:nvPr>
        </p:nvSpPr>
        <p:spPr>
          <a:xfrm rot="-4957713">
            <a:off x="2674938" y="3646488"/>
            <a:ext cx="1758950" cy="920750"/>
          </a:xfrm>
          <a:prstGeom prst="lightningBolt">
            <a:avLst/>
          </a:prstGeom>
          <a:solidFill>
            <a:srgbClr val="FF0000">
              <a:alpha val="100000"/>
            </a:srgbClr>
          </a:solidFill>
          <a:ln>
            <a:solidFill>
              <a:schemeClr val="tx1">
                <a:alpha val="100000"/>
              </a:schemeClr>
            </a:solidFill>
            <a:miter lim="800000"/>
          </a:ln>
        </p:spPr>
        <p:txBody>
          <a:bodyPr vert="horz" wrap="square" lIns="91440" tIns="45720" rIns="91440" bIns="45720" anchor="t" anchorCtr="0"/>
          <a:p>
            <a:pPr eaLnBrk="1" fontAlgn="base" hangingPunct="1">
              <a:lnSpc>
                <a:spcPct val="80000"/>
              </a:lnSpc>
              <a:buClrTx/>
              <a:buSzTx/>
              <a:buFont typeface="Arial" panose="020B0604020202020204" pitchFamily="34" charset="0"/>
            </a:pPr>
            <a:endParaRPr lang="vi-VN" altLang="vi-VN" sz="1600" strike="noStrike" noProof="1" dirty="0">
              <a:latin typeface="Arial" panose="020B0604020202020204" pitchFamily="34" charset="0"/>
            </a:endParaRPr>
          </a:p>
        </p:txBody>
      </p:sp>
      <p:pic>
        <p:nvPicPr>
          <p:cNvPr id="55304" name="Picture 14"/>
          <p:cNvPicPr>
            <a:picLocks noChangeAspect="1"/>
          </p:cNvPicPr>
          <p:nvPr/>
        </p:nvPicPr>
        <p:blipFill>
          <a:blip r:embed="rId3"/>
          <a:stretch>
            <a:fillRect/>
          </a:stretch>
        </p:blipFill>
        <p:spPr>
          <a:xfrm>
            <a:off x="434975" y="463550"/>
            <a:ext cx="625475" cy="4683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6376"/>
                                        </p:tgtEl>
                                        <p:attrNameLst>
                                          <p:attrName>style.visibility</p:attrName>
                                        </p:attrNameLst>
                                      </p:cBhvr>
                                      <p:to>
                                        <p:strVal val="visible"/>
                                      </p:to>
                                    </p:set>
                                    <p:animEffect transition="in" filter="blinds(horizontal)">
                                      <p:cBhvr>
                                        <p:cTn id="7" dur="500"/>
                                        <p:tgtEl>
                                          <p:spTgt spid="1863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6378"/>
                                        </p:tgtEl>
                                        <p:attrNameLst>
                                          <p:attrName>style.visibility</p:attrName>
                                        </p:attrNameLst>
                                      </p:cBhvr>
                                      <p:to>
                                        <p:strVal val="visible"/>
                                      </p:to>
                                    </p:set>
                                    <p:animEffect transition="in" filter="blinds(horizontal)">
                                      <p:cBhvr>
                                        <p:cTn id="12" dur="500"/>
                                        <p:tgtEl>
                                          <p:spTgt spid="18637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6379"/>
                                        </p:tgtEl>
                                        <p:attrNameLst>
                                          <p:attrName>style.visibility</p:attrName>
                                        </p:attrNameLst>
                                      </p:cBhvr>
                                      <p:to>
                                        <p:strVal val="visible"/>
                                      </p:to>
                                    </p:set>
                                  </p:childTnLst>
                                </p:cTn>
                              </p:par>
                            </p:childTnLst>
                          </p:cTn>
                        </p:par>
                        <p:par>
                          <p:cTn id="17" fill="hold">
                            <p:stCondLst>
                              <p:cond delay="500"/>
                            </p:stCondLst>
                            <p:childTnLst>
                              <p:par>
                                <p:cTn id="18" presetID="8" presetClass="emph" presetSubtype="0" fill="hold" grpId="1" nodeType="afterEffect">
                                  <p:stCondLst>
                                    <p:cond delay="0"/>
                                  </p:stCondLst>
                                  <p:childTnLst>
                                    <p:animRot by="21600000">
                                      <p:cBhvr>
                                        <p:cTn id="19" dur="2000" fill="hold"/>
                                        <p:tgtEl>
                                          <p:spTgt spid="186379"/>
                                        </p:tgtEl>
                                        <p:attrNameLst>
                                          <p:attrName>r</p:attrName>
                                        </p:attrNameLst>
                                      </p:cBhvr>
                                    </p:animRot>
                                  </p:childTnLst>
                                </p:cTn>
                              </p:par>
                            </p:childTnLst>
                          </p:cTn>
                        </p:par>
                        <p:par>
                          <p:cTn id="20" fill="hold">
                            <p:stCondLst>
                              <p:cond delay="2500"/>
                            </p:stCondLst>
                            <p:childTnLst>
                              <p:par>
                                <p:cTn id="21" presetID="35" presetClass="path" presetSubtype="0" accel="50000" decel="50000" fill="hold" grpId="2" nodeType="afterEffect">
                                  <p:stCondLst>
                                    <p:cond delay="0"/>
                                  </p:stCondLst>
                                  <p:childTnLst>
                                    <p:animMotion origin="layout" path="M -0.27083 0.37503 L -0.52083 0.37503 " pathEditMode="relative" rAng="0" ptsTypes="AA">
                                      <p:cBhvr>
                                        <p:cTn id="22" dur="2000" fill="hold"/>
                                        <p:tgtEl>
                                          <p:spTgt spid="186379"/>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6380"/>
                                        </p:tgtEl>
                                        <p:attrNameLst>
                                          <p:attrName>style.visibility</p:attrName>
                                        </p:attrNameLst>
                                      </p:cBhvr>
                                      <p:to>
                                        <p:strVal val="visible"/>
                                      </p:to>
                                    </p:set>
                                    <p:anim calcmode="lin" valueType="num">
                                      <p:cBhvr additive="base">
                                        <p:cTn id="27" dur="500" fill="hold"/>
                                        <p:tgtEl>
                                          <p:spTgt spid="186380"/>
                                        </p:tgtEl>
                                        <p:attrNameLst>
                                          <p:attrName>ppt_x</p:attrName>
                                        </p:attrNameLst>
                                      </p:cBhvr>
                                      <p:tavLst>
                                        <p:tav tm="0">
                                          <p:val>
                                            <p:strVal val="#ppt_x"/>
                                          </p:val>
                                        </p:tav>
                                        <p:tav tm="100000">
                                          <p:val>
                                            <p:strVal val="#ppt_x"/>
                                          </p:val>
                                        </p:tav>
                                      </p:tavLst>
                                    </p:anim>
                                    <p:anim calcmode="lin" valueType="num">
                                      <p:cBhvr additive="base">
                                        <p:cTn id="28" dur="500" fill="hold"/>
                                        <p:tgtEl>
                                          <p:spTgt spid="1863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nodePh="1">
                                  <p:stCondLst>
                                    <p:cond delay="0"/>
                                  </p:stCondLst>
                                  <p:endCondLst>
                                    <p:cond evt="begin" delay="0">
                                      <p:tn val="31"/>
                                    </p:cond>
                                  </p:endCondLst>
                                  <p:childTnLst>
                                    <p:set>
                                      <p:cBhvr>
                                        <p:cTn id="32" dur="1" fill="hold">
                                          <p:stCondLst>
                                            <p:cond delay="0"/>
                                          </p:stCondLst>
                                        </p:cTn>
                                        <p:tgtEl>
                                          <p:spTgt spid="186380">
                                            <p:txEl>
                                              <p:charRg st="0" end="1"/>
                                            </p:txEl>
                                          </p:spTgt>
                                        </p:tgtEl>
                                        <p:attrNameLst>
                                          <p:attrName>style.visibility</p:attrName>
                                        </p:attrNameLst>
                                      </p:cBhvr>
                                      <p:to>
                                        <p:strVal val="visible"/>
                                      </p:to>
                                    </p:set>
                                    <p:anim calcmode="lin" valueType="num">
                                      <p:cBhvr additive="base">
                                        <p:cTn id="33" dur="500" fill="hold"/>
                                        <p:tgtEl>
                                          <p:spTgt spid="186380">
                                            <p:txEl>
                                              <p:charRg st="0"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6380">
                                            <p:txEl>
                                              <p:charRg st="0"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6377">
                                            <p:txEl>
                                              <p:charRg st="0" end="48"/>
                                            </p:txEl>
                                          </p:spTgt>
                                        </p:tgtEl>
                                        <p:attrNameLst>
                                          <p:attrName>style.visibility</p:attrName>
                                        </p:attrNameLst>
                                      </p:cBhvr>
                                      <p:to>
                                        <p:strVal val="visible"/>
                                      </p:to>
                                    </p:set>
                                    <p:animEffect transition="in" filter="blinds(horizontal)">
                                      <p:cBhvr>
                                        <p:cTn id="39" dur="500"/>
                                        <p:tgtEl>
                                          <p:spTgt spid="186377">
                                            <p:txEl>
                                              <p:charRg st="0" end="4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86377">
                                            <p:txEl>
                                              <p:charRg st="48" end="105"/>
                                            </p:txEl>
                                          </p:spTgt>
                                        </p:tgtEl>
                                        <p:attrNameLst>
                                          <p:attrName>style.visibility</p:attrName>
                                        </p:attrNameLst>
                                      </p:cBhvr>
                                      <p:to>
                                        <p:strVal val="visible"/>
                                      </p:to>
                                    </p:set>
                                    <p:animEffect transition="in" filter="blinds(horizontal)">
                                      <p:cBhvr>
                                        <p:cTn id="44" dur="500"/>
                                        <p:tgtEl>
                                          <p:spTgt spid="186377">
                                            <p:txEl>
                                              <p:charRg st="48" end="10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86377">
                                            <p:txEl>
                                              <p:charRg st="105" end="161"/>
                                            </p:txEl>
                                          </p:spTgt>
                                        </p:tgtEl>
                                        <p:attrNameLst>
                                          <p:attrName>style.visibility</p:attrName>
                                        </p:attrNameLst>
                                      </p:cBhvr>
                                      <p:to>
                                        <p:strVal val="visible"/>
                                      </p:to>
                                    </p:set>
                                    <p:animEffect transition="in" filter="blinds(horizontal)">
                                      <p:cBhvr>
                                        <p:cTn id="49" dur="500"/>
                                        <p:tgtEl>
                                          <p:spTgt spid="186377">
                                            <p:txEl>
                                              <p:charRg st="105" end="16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86377">
                                            <p:txEl>
                                              <p:charRg st="161" end="234"/>
                                            </p:txEl>
                                          </p:spTgt>
                                        </p:tgtEl>
                                        <p:attrNameLst>
                                          <p:attrName>style.visibility</p:attrName>
                                        </p:attrNameLst>
                                      </p:cBhvr>
                                      <p:to>
                                        <p:strVal val="visible"/>
                                      </p:to>
                                    </p:set>
                                    <p:animEffect transition="in" filter="blinds(horizontal)">
                                      <p:cBhvr>
                                        <p:cTn id="54" dur="500"/>
                                        <p:tgtEl>
                                          <p:spTgt spid="186377">
                                            <p:txEl>
                                              <p:charRg st="161" end="23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86377">
                                            <p:txEl>
                                              <p:charRg st="234" end="338"/>
                                            </p:txEl>
                                          </p:spTgt>
                                        </p:tgtEl>
                                        <p:attrNameLst>
                                          <p:attrName>style.visibility</p:attrName>
                                        </p:attrNameLst>
                                      </p:cBhvr>
                                      <p:to>
                                        <p:strVal val="visible"/>
                                      </p:to>
                                    </p:set>
                                    <p:animEffect transition="in" filter="blinds(horizontal)">
                                      <p:cBhvr>
                                        <p:cTn id="59" dur="500"/>
                                        <p:tgtEl>
                                          <p:spTgt spid="186377">
                                            <p:txEl>
                                              <p:charRg st="234" end="3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6" grpId="0" animBg="1"/>
      <p:bldP spid="186377" grpId="0" build="p"/>
      <p:bldP spid="186378" grpId="0" animBg="1"/>
      <p:bldP spid="186379" grpId="0"/>
      <p:bldP spid="186379" grpId="1"/>
      <p:bldP spid="186379" grpId="2"/>
      <p:bldP spid="186380" grpId="0" animBg="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7346" name="Text Box 2"/>
          <p:cNvSpPr txBox="1"/>
          <p:nvPr/>
        </p:nvSpPr>
        <p:spPr>
          <a:xfrm>
            <a:off x="365125" y="1636713"/>
            <a:ext cx="184150" cy="366712"/>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57347" name="Text Box 4"/>
          <p:cNvSpPr txBox="1"/>
          <p:nvPr/>
        </p:nvSpPr>
        <p:spPr>
          <a:xfrm>
            <a:off x="3429000" y="2362200"/>
            <a:ext cx="44958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sp>
        <p:nvSpPr>
          <p:cNvPr id="57348" name="Line 5"/>
          <p:cNvSpPr/>
          <p:nvPr/>
        </p:nvSpPr>
        <p:spPr>
          <a:xfrm>
            <a:off x="3810000" y="6705600"/>
            <a:ext cx="5257800" cy="0"/>
          </a:xfrm>
          <a:prstGeom prst="line">
            <a:avLst/>
          </a:prstGeom>
          <a:ln w="28575" cap="flat" cmpd="sng">
            <a:solidFill>
              <a:srgbClr val="FF0066"/>
            </a:solidFill>
            <a:prstDash val="solid"/>
            <a:round/>
            <a:headEnd type="none" w="med" len="med"/>
            <a:tailEnd type="none" w="med" len="med"/>
          </a:ln>
        </p:spPr>
      </p:sp>
      <p:sp>
        <p:nvSpPr>
          <p:cNvPr id="57349" name="Line 6"/>
          <p:cNvSpPr/>
          <p:nvPr/>
        </p:nvSpPr>
        <p:spPr>
          <a:xfrm>
            <a:off x="8788400" y="3962400"/>
            <a:ext cx="0" cy="2895600"/>
          </a:xfrm>
          <a:prstGeom prst="line">
            <a:avLst/>
          </a:prstGeom>
          <a:ln w="19050" cap="flat" cmpd="sng">
            <a:solidFill>
              <a:srgbClr val="0033CC"/>
            </a:solidFill>
            <a:prstDash val="sysDot"/>
            <a:round/>
            <a:headEnd type="none" w="med" len="med"/>
            <a:tailEnd type="none" w="med" len="med"/>
          </a:ln>
        </p:spPr>
      </p:sp>
      <p:sp>
        <p:nvSpPr>
          <p:cNvPr id="57350" name="Line 7"/>
          <p:cNvSpPr/>
          <p:nvPr/>
        </p:nvSpPr>
        <p:spPr>
          <a:xfrm>
            <a:off x="381000" y="1190625"/>
            <a:ext cx="3200400" cy="0"/>
          </a:xfrm>
          <a:prstGeom prst="line">
            <a:avLst/>
          </a:prstGeom>
          <a:ln w="28575" cap="flat" cmpd="sng">
            <a:solidFill>
              <a:srgbClr val="FF0066"/>
            </a:solidFill>
            <a:prstDash val="solid"/>
            <a:round/>
            <a:headEnd type="none" w="med" len="med"/>
            <a:tailEnd type="none" w="med" len="med"/>
          </a:ln>
        </p:spPr>
      </p:sp>
      <p:sp>
        <p:nvSpPr>
          <p:cNvPr id="57351" name="Text Box 8"/>
          <p:cNvSpPr txBox="1"/>
          <p:nvPr/>
        </p:nvSpPr>
        <p:spPr>
          <a:xfrm>
            <a:off x="2667000" y="3225800"/>
            <a:ext cx="3886200" cy="366713"/>
          </a:xfrm>
          <a:prstGeom prst="rect">
            <a:avLst/>
          </a:prstGeom>
          <a:noFill/>
          <a:ln w="9525">
            <a:noFill/>
          </a:ln>
        </p:spPr>
        <p:txBody>
          <a:bodyPr anchor="t" anchorCtr="0">
            <a:spAutoFit/>
          </a:bodyPr>
          <a:p>
            <a:pPr>
              <a:spcBef>
                <a:spcPct val="50000"/>
              </a:spcBef>
            </a:pPr>
            <a:r>
              <a:rPr lang="en-US" altLang="vi-VN" b="1" i="1" dirty="0">
                <a:solidFill>
                  <a:srgbClr val="FF0066"/>
                </a:solidFill>
                <a:latin typeface="Arial" panose="020B0604020202020204" pitchFamily="34" charset="0"/>
              </a:rPr>
              <a:t>                 </a:t>
            </a:r>
            <a:endParaRPr lang="en-US" altLang="vi-VN" b="1" i="1" dirty="0">
              <a:solidFill>
                <a:srgbClr val="FF0066"/>
              </a:solidFill>
              <a:latin typeface="Arial" panose="020B0604020202020204" pitchFamily="34" charset="0"/>
            </a:endParaRPr>
          </a:p>
        </p:txBody>
      </p:sp>
      <p:sp>
        <p:nvSpPr>
          <p:cNvPr id="187401" name="Text Box 9"/>
          <p:cNvSpPr txBox="1"/>
          <p:nvPr/>
        </p:nvSpPr>
        <p:spPr>
          <a:xfrm>
            <a:off x="762000" y="776288"/>
            <a:ext cx="7543800" cy="366712"/>
          </a:xfrm>
          <a:prstGeom prst="rect">
            <a:avLst/>
          </a:prstGeom>
          <a:noFill/>
          <a:ln w="9525">
            <a:noFill/>
          </a:ln>
        </p:spPr>
        <p:txBody>
          <a:bodyPr anchor="t" anchorCtr="0">
            <a:spAutoFit/>
          </a:bodyPr>
          <a:p>
            <a:pPr>
              <a:spcBef>
                <a:spcPct val="50000"/>
              </a:spcBef>
            </a:pPr>
            <a:r>
              <a:rPr lang="en-US" altLang="vi-VN" b="1" dirty="0">
                <a:solidFill>
                  <a:srgbClr val="0000FF"/>
                </a:solidFill>
                <a:latin typeface="Arial" panose="020B0604020202020204" pitchFamily="34" charset="0"/>
              </a:rPr>
              <a:t>ĐẶC TRƯNG CƠ BẢN CỦA NƯỚC CỘNG HOÀ XHCN VIỆT NAM</a:t>
            </a:r>
            <a:endParaRPr lang="en-US" altLang="vi-VN" b="1" dirty="0">
              <a:solidFill>
                <a:srgbClr val="0000FF"/>
              </a:solidFill>
              <a:latin typeface="Arial" panose="020B0604020202020204" pitchFamily="34" charset="0"/>
            </a:endParaRPr>
          </a:p>
        </p:txBody>
      </p:sp>
      <p:sp>
        <p:nvSpPr>
          <p:cNvPr id="57353" name="Line 10"/>
          <p:cNvSpPr/>
          <p:nvPr/>
        </p:nvSpPr>
        <p:spPr>
          <a:xfrm>
            <a:off x="590550" y="657225"/>
            <a:ext cx="0" cy="2286000"/>
          </a:xfrm>
          <a:prstGeom prst="line">
            <a:avLst/>
          </a:prstGeom>
          <a:ln w="28575" cap="flat" cmpd="sng">
            <a:solidFill>
              <a:srgbClr val="0033CC"/>
            </a:solidFill>
            <a:prstDash val="sysDot"/>
            <a:round/>
            <a:headEnd type="none" w="med" len="med"/>
            <a:tailEnd type="none" w="med" len="med"/>
          </a:ln>
        </p:spPr>
      </p:sp>
      <p:sp>
        <p:nvSpPr>
          <p:cNvPr id="57354" name="Text Box 20"/>
          <p:cNvSpPr txBox="1"/>
          <p:nvPr/>
        </p:nvSpPr>
        <p:spPr>
          <a:xfrm>
            <a:off x="4953000" y="3810000"/>
            <a:ext cx="39624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grpSp>
        <p:nvGrpSpPr>
          <p:cNvPr id="2" name="Group 24"/>
          <p:cNvGrpSpPr/>
          <p:nvPr/>
        </p:nvGrpSpPr>
        <p:grpSpPr bwMode="auto">
          <a:xfrm>
            <a:off x="990600" y="1409700"/>
            <a:ext cx="7315200" cy="4800600"/>
            <a:chOff x="970" y="1053"/>
            <a:chExt cx="2880" cy="2880"/>
          </a:xfrm>
          <a:effectLst>
            <a:outerShdw blurRad="50800" dist="50800" dir="5400000" algn="ctr" rotWithShape="0">
              <a:schemeClr val="accent6">
                <a:lumMod val="60000"/>
                <a:lumOff val="40000"/>
              </a:schemeClr>
            </a:outerShdw>
          </a:effectLst>
        </p:grpSpPr>
        <p:grpSp>
          <p:nvGrpSpPr>
            <p:cNvPr id="55314" name="Group 25"/>
            <p:cNvGrpSpPr/>
            <p:nvPr/>
          </p:nvGrpSpPr>
          <p:grpSpPr bwMode="auto">
            <a:xfrm>
              <a:off x="970" y="1053"/>
              <a:ext cx="2880" cy="2880"/>
              <a:chOff x="970" y="1053"/>
              <a:chExt cx="2880" cy="2880"/>
            </a:xfrm>
          </p:grpSpPr>
          <p:sp>
            <p:nvSpPr>
              <p:cNvPr id="55316" name="Oval 26"/>
              <p:cNvSpPr>
                <a:spLocks noChangeArrowheads="1"/>
              </p:cNvSpPr>
              <p:nvPr/>
            </p:nvSpPr>
            <p:spPr bwMode="auto">
              <a:xfrm>
                <a:off x="970" y="1053"/>
                <a:ext cx="2880" cy="2880"/>
              </a:xfrm>
              <a:prstGeom prst="ellipse">
                <a:avLst/>
              </a:prstGeom>
              <a:solidFill>
                <a:srgbClr val="9933FF"/>
              </a:solidFill>
              <a:ln w="9525">
                <a:solidFill>
                  <a:schemeClr val="tx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55317" name="Group 27"/>
              <p:cNvGrpSpPr/>
              <p:nvPr/>
            </p:nvGrpSpPr>
            <p:grpSpPr bwMode="auto">
              <a:xfrm>
                <a:off x="988" y="1085"/>
                <a:ext cx="2853" cy="2824"/>
                <a:chOff x="1036" y="1166"/>
                <a:chExt cx="2853" cy="2824"/>
              </a:xfrm>
            </p:grpSpPr>
            <p:sp>
              <p:nvSpPr>
                <p:cNvPr id="55318" name="Oval 28"/>
                <p:cNvSpPr>
                  <a:spLocks noChangeArrowheads="1"/>
                </p:cNvSpPr>
                <p:nvPr/>
              </p:nvSpPr>
              <p:spPr bwMode="auto">
                <a:xfrm>
                  <a:off x="1840" y="1893"/>
                  <a:ext cx="1266" cy="1296"/>
                </a:xfrm>
                <a:prstGeom prst="ellipse">
                  <a:avLst/>
                </a:prstGeom>
                <a:solidFill>
                  <a:srgbClr val="EFF96D"/>
                </a:solidFill>
                <a:ln w="38100">
                  <a:solidFill>
                    <a:schemeClr val="tx1"/>
                  </a:solidFill>
                  <a:prstDash val="sysDot"/>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19" name="Arc 33"/>
                <p:cNvSpPr/>
                <p:nvPr/>
              </p:nvSpPr>
              <p:spPr bwMode="auto">
                <a:xfrm rot="-5574371">
                  <a:off x="1891" y="1121"/>
                  <a:ext cx="1124" cy="1213"/>
                </a:xfrm>
                <a:custGeom>
                  <a:avLst/>
                  <a:gdLst>
                    <a:gd name="T0" fmla="*/ 0 w 41801"/>
                    <a:gd name="T1" fmla="*/ 0 h 43200"/>
                    <a:gd name="T2" fmla="*/ 0 w 41801"/>
                    <a:gd name="T3" fmla="*/ 0 h 43200"/>
                    <a:gd name="T4" fmla="*/ 0 w 41801"/>
                    <a:gd name="T5" fmla="*/ 0 h 43200"/>
                    <a:gd name="T6" fmla="*/ 0 60000 65536"/>
                    <a:gd name="T7" fmla="*/ 0 60000 65536"/>
                    <a:gd name="T8" fmla="*/ 0 60000 65536"/>
                    <a:gd name="T9" fmla="*/ 0 w 41801"/>
                    <a:gd name="T10" fmla="*/ 0 h 43200"/>
                    <a:gd name="T11" fmla="*/ 41801 w 41801"/>
                    <a:gd name="T12" fmla="*/ 43200 h 43200"/>
                  </a:gdLst>
                  <a:ahLst/>
                  <a:cxnLst>
                    <a:cxn ang="T6">
                      <a:pos x="T0" y="T1"/>
                    </a:cxn>
                    <a:cxn ang="T7">
                      <a:pos x="T2" y="T3"/>
                    </a:cxn>
                    <a:cxn ang="T8">
                      <a:pos x="T4" y="T5"/>
                    </a:cxn>
                  </a:cxnLst>
                  <a:rect l="T9" t="T10" r="T11" b="T12"/>
                  <a:pathLst>
                    <a:path w="41801" h="43200" fill="none" extrusionOk="0">
                      <a:moveTo>
                        <a:pt x="2219" y="9633"/>
                      </a:moveTo>
                      <a:cubicBezTo>
                        <a:pt x="6223" y="3615"/>
                        <a:pt x="12972" y="-1"/>
                        <a:pt x="20201" y="0"/>
                      </a:cubicBezTo>
                      <a:cubicBezTo>
                        <a:pt x="32130" y="0"/>
                        <a:pt x="41801" y="9670"/>
                        <a:pt x="41801" y="21600"/>
                      </a:cubicBezTo>
                      <a:cubicBezTo>
                        <a:pt x="41801" y="33529"/>
                        <a:pt x="32130" y="43200"/>
                        <a:pt x="20201" y="43200"/>
                      </a:cubicBezTo>
                      <a:cubicBezTo>
                        <a:pt x="11222" y="43200"/>
                        <a:pt x="3179" y="37645"/>
                        <a:pt x="0" y="29247"/>
                      </a:cubicBezTo>
                    </a:path>
                    <a:path w="41801" h="43200" stroke="0" extrusionOk="0">
                      <a:moveTo>
                        <a:pt x="2219" y="9633"/>
                      </a:moveTo>
                      <a:cubicBezTo>
                        <a:pt x="6223" y="3615"/>
                        <a:pt x="12972" y="-1"/>
                        <a:pt x="20201" y="0"/>
                      </a:cubicBezTo>
                      <a:cubicBezTo>
                        <a:pt x="32130" y="0"/>
                        <a:pt x="41801" y="9670"/>
                        <a:pt x="41801" y="21600"/>
                      </a:cubicBezTo>
                      <a:cubicBezTo>
                        <a:pt x="41801" y="33529"/>
                        <a:pt x="32130" y="43200"/>
                        <a:pt x="20201" y="43200"/>
                      </a:cubicBezTo>
                      <a:cubicBezTo>
                        <a:pt x="11222" y="43200"/>
                        <a:pt x="3179" y="37645"/>
                        <a:pt x="0" y="29247"/>
                      </a:cubicBezTo>
                      <a:lnTo>
                        <a:pt x="20201" y="21600"/>
                      </a:lnTo>
                      <a:lnTo>
                        <a:pt x="2219" y="9633"/>
                      </a:lnTo>
                      <a:close/>
                    </a:path>
                  </a:pathLst>
                </a:custGeom>
                <a:noFill/>
                <a:ln w="76200">
                  <a:solidFill>
                    <a:srgbClr val="00FF00"/>
                  </a:solidFill>
                  <a:prstDash val="sysDot"/>
                  <a:round/>
                  <a:headEnd type="none" w="sm" len="sm"/>
                  <a:tailEnd type="none" w="sm" len="sm"/>
                </a:ln>
              </p:spPr>
              <p:txBody>
                <a:bodyPr vert="eaVert" wrap="none" lIns="91431" tIns="45715" rIns="91431" bIns="4571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0" name="Arc 35"/>
                <p:cNvSpPr/>
                <p:nvPr/>
              </p:nvSpPr>
              <p:spPr bwMode="auto">
                <a:xfrm rot="-399996">
                  <a:off x="2751" y="1947"/>
                  <a:ext cx="1138" cy="1213"/>
                </a:xfrm>
                <a:custGeom>
                  <a:avLst/>
                  <a:gdLst>
                    <a:gd name="T0" fmla="*/ 0 w 42365"/>
                    <a:gd name="T1" fmla="*/ 0 h 43200"/>
                    <a:gd name="T2" fmla="*/ 0 w 42365"/>
                    <a:gd name="T3" fmla="*/ 0 h 43200"/>
                    <a:gd name="T4" fmla="*/ 0 w 42365"/>
                    <a:gd name="T5" fmla="*/ 0 h 43200"/>
                    <a:gd name="T6" fmla="*/ 0 60000 65536"/>
                    <a:gd name="T7" fmla="*/ 0 60000 65536"/>
                    <a:gd name="T8" fmla="*/ 0 60000 65536"/>
                    <a:gd name="T9" fmla="*/ 0 w 42365"/>
                    <a:gd name="T10" fmla="*/ 0 h 43200"/>
                    <a:gd name="T11" fmla="*/ 42365 w 42365"/>
                    <a:gd name="T12" fmla="*/ 43200 h 43200"/>
                  </a:gdLst>
                  <a:ahLst/>
                  <a:cxnLst>
                    <a:cxn ang="T6">
                      <a:pos x="T0" y="T1"/>
                    </a:cxn>
                    <a:cxn ang="T7">
                      <a:pos x="T2" y="T3"/>
                    </a:cxn>
                    <a:cxn ang="T8">
                      <a:pos x="T4" y="T5"/>
                    </a:cxn>
                  </a:cxnLst>
                  <a:rect l="T9" t="T10" r="T11" b="T12"/>
                  <a:pathLst>
                    <a:path w="42365" h="43200" fill="none" extrusionOk="0">
                      <a:moveTo>
                        <a:pt x="2783" y="9633"/>
                      </a:moveTo>
                      <a:cubicBezTo>
                        <a:pt x="6787" y="3615"/>
                        <a:pt x="13536" y="-1"/>
                        <a:pt x="20765" y="0"/>
                      </a:cubicBezTo>
                      <a:cubicBezTo>
                        <a:pt x="32694" y="0"/>
                        <a:pt x="42365" y="9670"/>
                        <a:pt x="42365" y="21600"/>
                      </a:cubicBezTo>
                      <a:cubicBezTo>
                        <a:pt x="42365" y="33529"/>
                        <a:pt x="32694" y="43200"/>
                        <a:pt x="20765" y="43200"/>
                      </a:cubicBezTo>
                      <a:cubicBezTo>
                        <a:pt x="11126" y="43200"/>
                        <a:pt x="2654" y="36814"/>
                        <a:pt x="0" y="27548"/>
                      </a:cubicBezTo>
                    </a:path>
                    <a:path w="42365" h="43200" stroke="0" extrusionOk="0">
                      <a:moveTo>
                        <a:pt x="2783" y="9633"/>
                      </a:moveTo>
                      <a:cubicBezTo>
                        <a:pt x="6787" y="3615"/>
                        <a:pt x="13536" y="-1"/>
                        <a:pt x="20765" y="0"/>
                      </a:cubicBezTo>
                      <a:cubicBezTo>
                        <a:pt x="32694" y="0"/>
                        <a:pt x="42365" y="9670"/>
                        <a:pt x="42365" y="21600"/>
                      </a:cubicBezTo>
                      <a:cubicBezTo>
                        <a:pt x="42365" y="33529"/>
                        <a:pt x="32694" y="43200"/>
                        <a:pt x="20765" y="43200"/>
                      </a:cubicBezTo>
                      <a:cubicBezTo>
                        <a:pt x="11126" y="43200"/>
                        <a:pt x="2654" y="36814"/>
                        <a:pt x="0" y="27548"/>
                      </a:cubicBezTo>
                      <a:lnTo>
                        <a:pt x="20765" y="21600"/>
                      </a:lnTo>
                      <a:lnTo>
                        <a:pt x="2783" y="9633"/>
                      </a:lnTo>
                      <a:close/>
                    </a:path>
                  </a:pathLst>
                </a:custGeom>
                <a:noFill/>
                <a:ln w="76200">
                  <a:solidFill>
                    <a:srgbClr val="00FF00"/>
                  </a:solidFill>
                  <a:prstDash val="sysDot"/>
                  <a:round/>
                  <a:headEnd type="none" w="sm" len="sm"/>
                  <a:tailEnd type="none" w="sm" len="sm"/>
                </a:ln>
              </p:spPr>
              <p:txBody>
                <a:bodyPr wrap="none" lIns="91431" tIns="45715" rIns="91431" bIns="4571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1" name="Arc 36"/>
                <p:cNvSpPr/>
                <p:nvPr/>
              </p:nvSpPr>
              <p:spPr bwMode="auto">
                <a:xfrm rot="10394332">
                  <a:off x="1036" y="1953"/>
                  <a:ext cx="1138" cy="1213"/>
                </a:xfrm>
                <a:custGeom>
                  <a:avLst/>
                  <a:gdLst>
                    <a:gd name="T0" fmla="*/ 0 w 42365"/>
                    <a:gd name="T1" fmla="*/ 0 h 43200"/>
                    <a:gd name="T2" fmla="*/ 0 w 42365"/>
                    <a:gd name="T3" fmla="*/ 0 h 43200"/>
                    <a:gd name="T4" fmla="*/ 0 w 42365"/>
                    <a:gd name="T5" fmla="*/ 0 h 43200"/>
                    <a:gd name="T6" fmla="*/ 0 60000 65536"/>
                    <a:gd name="T7" fmla="*/ 0 60000 65536"/>
                    <a:gd name="T8" fmla="*/ 0 60000 65536"/>
                    <a:gd name="T9" fmla="*/ 0 w 42365"/>
                    <a:gd name="T10" fmla="*/ 0 h 43200"/>
                    <a:gd name="T11" fmla="*/ 42365 w 42365"/>
                    <a:gd name="T12" fmla="*/ 43200 h 43200"/>
                  </a:gdLst>
                  <a:ahLst/>
                  <a:cxnLst>
                    <a:cxn ang="T6">
                      <a:pos x="T0" y="T1"/>
                    </a:cxn>
                    <a:cxn ang="T7">
                      <a:pos x="T2" y="T3"/>
                    </a:cxn>
                    <a:cxn ang="T8">
                      <a:pos x="T4" y="T5"/>
                    </a:cxn>
                  </a:cxnLst>
                  <a:rect l="T9" t="T10" r="T11" b="T12"/>
                  <a:pathLst>
                    <a:path w="42365" h="43200" fill="none" extrusionOk="0">
                      <a:moveTo>
                        <a:pt x="2783" y="9633"/>
                      </a:moveTo>
                      <a:cubicBezTo>
                        <a:pt x="6787" y="3615"/>
                        <a:pt x="13536" y="-1"/>
                        <a:pt x="20765" y="0"/>
                      </a:cubicBezTo>
                      <a:cubicBezTo>
                        <a:pt x="32694" y="0"/>
                        <a:pt x="42365" y="9670"/>
                        <a:pt x="42365" y="21600"/>
                      </a:cubicBezTo>
                      <a:cubicBezTo>
                        <a:pt x="42365" y="33529"/>
                        <a:pt x="32694" y="43200"/>
                        <a:pt x="20765" y="43200"/>
                      </a:cubicBezTo>
                      <a:cubicBezTo>
                        <a:pt x="11126" y="43200"/>
                        <a:pt x="2654" y="36814"/>
                        <a:pt x="0" y="27548"/>
                      </a:cubicBezTo>
                    </a:path>
                    <a:path w="42365" h="43200" stroke="0" extrusionOk="0">
                      <a:moveTo>
                        <a:pt x="2783" y="9633"/>
                      </a:moveTo>
                      <a:cubicBezTo>
                        <a:pt x="6787" y="3615"/>
                        <a:pt x="13536" y="-1"/>
                        <a:pt x="20765" y="0"/>
                      </a:cubicBezTo>
                      <a:cubicBezTo>
                        <a:pt x="32694" y="0"/>
                        <a:pt x="42365" y="9670"/>
                        <a:pt x="42365" y="21600"/>
                      </a:cubicBezTo>
                      <a:cubicBezTo>
                        <a:pt x="42365" y="33529"/>
                        <a:pt x="32694" y="43200"/>
                        <a:pt x="20765" y="43200"/>
                      </a:cubicBezTo>
                      <a:cubicBezTo>
                        <a:pt x="11126" y="43200"/>
                        <a:pt x="2654" y="36814"/>
                        <a:pt x="0" y="27548"/>
                      </a:cubicBezTo>
                      <a:lnTo>
                        <a:pt x="20765" y="21600"/>
                      </a:lnTo>
                      <a:lnTo>
                        <a:pt x="2783" y="9633"/>
                      </a:lnTo>
                      <a:close/>
                    </a:path>
                  </a:pathLst>
                </a:custGeom>
                <a:noFill/>
                <a:ln w="76200">
                  <a:solidFill>
                    <a:srgbClr val="00FF00"/>
                  </a:solidFill>
                  <a:prstDash val="sysDot"/>
                  <a:round/>
                  <a:headEnd type="none" w="sm" len="sm"/>
                  <a:tailEnd type="none" w="sm" len="sm"/>
                </a:ln>
              </p:spPr>
              <p:txBody>
                <a:bodyPr rot="10800000" wrap="none" lIns="91431" tIns="45715" rIns="91431" bIns="4571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2" name="Arc 37"/>
                <p:cNvSpPr/>
                <p:nvPr/>
              </p:nvSpPr>
              <p:spPr bwMode="auto">
                <a:xfrm rot="5085227">
                  <a:off x="1882" y="2814"/>
                  <a:ext cx="1138" cy="1213"/>
                </a:xfrm>
                <a:custGeom>
                  <a:avLst/>
                  <a:gdLst>
                    <a:gd name="T0" fmla="*/ 0 w 42365"/>
                    <a:gd name="T1" fmla="*/ 0 h 43200"/>
                    <a:gd name="T2" fmla="*/ 0 w 42365"/>
                    <a:gd name="T3" fmla="*/ 0 h 43200"/>
                    <a:gd name="T4" fmla="*/ 0 w 42365"/>
                    <a:gd name="T5" fmla="*/ 0 h 43200"/>
                    <a:gd name="T6" fmla="*/ 0 60000 65536"/>
                    <a:gd name="T7" fmla="*/ 0 60000 65536"/>
                    <a:gd name="T8" fmla="*/ 0 60000 65536"/>
                    <a:gd name="T9" fmla="*/ 0 w 42365"/>
                    <a:gd name="T10" fmla="*/ 0 h 43200"/>
                    <a:gd name="T11" fmla="*/ 42365 w 42365"/>
                    <a:gd name="T12" fmla="*/ 43200 h 43200"/>
                  </a:gdLst>
                  <a:ahLst/>
                  <a:cxnLst>
                    <a:cxn ang="T6">
                      <a:pos x="T0" y="T1"/>
                    </a:cxn>
                    <a:cxn ang="T7">
                      <a:pos x="T2" y="T3"/>
                    </a:cxn>
                    <a:cxn ang="T8">
                      <a:pos x="T4" y="T5"/>
                    </a:cxn>
                  </a:cxnLst>
                  <a:rect l="T9" t="T10" r="T11" b="T12"/>
                  <a:pathLst>
                    <a:path w="42365" h="43200" fill="none" extrusionOk="0">
                      <a:moveTo>
                        <a:pt x="2783" y="9633"/>
                      </a:moveTo>
                      <a:cubicBezTo>
                        <a:pt x="6787" y="3615"/>
                        <a:pt x="13536" y="-1"/>
                        <a:pt x="20765" y="0"/>
                      </a:cubicBezTo>
                      <a:cubicBezTo>
                        <a:pt x="32694" y="0"/>
                        <a:pt x="42365" y="9670"/>
                        <a:pt x="42365" y="21600"/>
                      </a:cubicBezTo>
                      <a:cubicBezTo>
                        <a:pt x="42365" y="33529"/>
                        <a:pt x="32694" y="43200"/>
                        <a:pt x="20765" y="43200"/>
                      </a:cubicBezTo>
                      <a:cubicBezTo>
                        <a:pt x="11126" y="43200"/>
                        <a:pt x="2654" y="36814"/>
                        <a:pt x="0" y="27548"/>
                      </a:cubicBezTo>
                    </a:path>
                    <a:path w="42365" h="43200" stroke="0" extrusionOk="0">
                      <a:moveTo>
                        <a:pt x="2783" y="9633"/>
                      </a:moveTo>
                      <a:cubicBezTo>
                        <a:pt x="6787" y="3615"/>
                        <a:pt x="13536" y="-1"/>
                        <a:pt x="20765" y="0"/>
                      </a:cubicBezTo>
                      <a:cubicBezTo>
                        <a:pt x="32694" y="0"/>
                        <a:pt x="42365" y="9670"/>
                        <a:pt x="42365" y="21600"/>
                      </a:cubicBezTo>
                      <a:cubicBezTo>
                        <a:pt x="42365" y="33529"/>
                        <a:pt x="32694" y="43200"/>
                        <a:pt x="20765" y="43200"/>
                      </a:cubicBezTo>
                      <a:cubicBezTo>
                        <a:pt x="11126" y="43200"/>
                        <a:pt x="2654" y="36814"/>
                        <a:pt x="0" y="27548"/>
                      </a:cubicBezTo>
                      <a:lnTo>
                        <a:pt x="20765" y="21600"/>
                      </a:lnTo>
                      <a:lnTo>
                        <a:pt x="2783" y="9633"/>
                      </a:lnTo>
                      <a:close/>
                    </a:path>
                  </a:pathLst>
                </a:custGeom>
                <a:noFill/>
                <a:ln w="76200">
                  <a:solidFill>
                    <a:srgbClr val="00FF00"/>
                  </a:solidFill>
                  <a:prstDash val="sysDot"/>
                  <a:round/>
                  <a:headEnd type="none" w="sm" len="sm"/>
                  <a:tailEnd type="none" w="sm" len="sm"/>
                </a:ln>
              </p:spPr>
              <p:txBody>
                <a:bodyPr rot="10800000" vert="eaVert" wrap="none" lIns="91431" tIns="45715" rIns="91431" bIns="4571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3" name="Line 38"/>
                <p:cNvSpPr>
                  <a:spLocks noChangeShapeType="1"/>
                </p:cNvSpPr>
                <p:nvPr/>
              </p:nvSpPr>
              <p:spPr bwMode="auto">
                <a:xfrm flipH="1" flipV="1">
                  <a:off x="2842" y="2640"/>
                  <a:ext cx="240" cy="96"/>
                </a:xfrm>
                <a:prstGeom prst="line">
                  <a:avLst/>
                </a:prstGeom>
                <a:noFill/>
                <a:ln w="76200">
                  <a:solidFill>
                    <a:schemeClr val="tx2"/>
                  </a:solidFill>
                  <a:round/>
                  <a:tailEnd type="triangle" w="med" len="med"/>
                </a:ln>
                <a:effectLst>
                  <a:prstShdw prst="shdw13" dist="53882" dir="13500000">
                    <a:schemeClr val="bg2">
                      <a:alpha val="50000"/>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4" name="Line 39"/>
                <p:cNvSpPr>
                  <a:spLocks noChangeShapeType="1"/>
                </p:cNvSpPr>
                <p:nvPr/>
              </p:nvSpPr>
              <p:spPr bwMode="auto">
                <a:xfrm flipV="1">
                  <a:off x="1834" y="2640"/>
                  <a:ext cx="240" cy="48"/>
                </a:xfrm>
                <a:prstGeom prst="line">
                  <a:avLst/>
                </a:prstGeom>
                <a:noFill/>
                <a:ln w="76200">
                  <a:solidFill>
                    <a:schemeClr val="tx2"/>
                  </a:solidFill>
                  <a:round/>
                  <a:tailEnd type="triangle" w="med" len="med"/>
                </a:ln>
                <a:effectLst>
                  <a:prstShdw prst="shdw13" dist="53882" dir="13500000">
                    <a:schemeClr val="bg2">
                      <a:alpha val="50000"/>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5" name="Line 40"/>
                <p:cNvSpPr>
                  <a:spLocks noChangeShapeType="1"/>
                </p:cNvSpPr>
                <p:nvPr/>
              </p:nvSpPr>
              <p:spPr bwMode="auto">
                <a:xfrm flipH="1">
                  <a:off x="1450" y="1444"/>
                  <a:ext cx="144" cy="144"/>
                </a:xfrm>
                <a:prstGeom prst="line">
                  <a:avLst/>
                </a:prstGeom>
                <a:noFill/>
                <a:ln w="76200">
                  <a:solidFill>
                    <a:schemeClr val="tx2"/>
                  </a:solidFill>
                  <a:round/>
                  <a:headEnd type="triangle" w="med" len="med"/>
                </a:ln>
                <a:effectLst>
                  <a:outerShdw dist="35921" dir="2700000" algn="ctr" rotWithShape="0">
                    <a:schemeClr val="bg2">
                      <a:alpha val="50000"/>
                    </a:schemeClr>
                  </a:outer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6" name="Line 41"/>
                <p:cNvSpPr>
                  <a:spLocks noChangeShapeType="1"/>
                </p:cNvSpPr>
                <p:nvPr/>
              </p:nvSpPr>
              <p:spPr bwMode="auto">
                <a:xfrm>
                  <a:off x="1258" y="3398"/>
                  <a:ext cx="116" cy="144"/>
                </a:xfrm>
                <a:prstGeom prst="line">
                  <a:avLst/>
                </a:prstGeom>
                <a:noFill/>
                <a:ln w="76200">
                  <a:solidFill>
                    <a:schemeClr val="tx2"/>
                  </a:solidFill>
                  <a:round/>
                  <a:headEnd type="triangle" w="med" len="med"/>
                </a:ln>
                <a:effectLst>
                  <a:prstShdw prst="shdw13" dist="53882" dir="13500000">
                    <a:schemeClr val="bg2">
                      <a:alpha val="50000"/>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27" name="Line 42"/>
                <p:cNvSpPr>
                  <a:spLocks noChangeShapeType="1"/>
                </p:cNvSpPr>
                <p:nvPr/>
              </p:nvSpPr>
              <p:spPr bwMode="auto">
                <a:xfrm flipV="1">
                  <a:off x="3744" y="3072"/>
                  <a:ext cx="70" cy="192"/>
                </a:xfrm>
                <a:prstGeom prst="line">
                  <a:avLst/>
                </a:prstGeom>
                <a:noFill/>
                <a:ln w="76200">
                  <a:solidFill>
                    <a:schemeClr val="tx2"/>
                  </a:solidFill>
                  <a:round/>
                  <a:headEnd type="triangle" w="med" len="med"/>
                </a:ln>
                <a:effectLst>
                  <a:prstShdw prst="shdw13" dist="53882" dir="13500000">
                    <a:schemeClr val="bg2">
                      <a:alpha val="50000"/>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grpSp>
        <p:sp>
          <p:nvSpPr>
            <p:cNvPr id="55315" name="Line 43"/>
            <p:cNvSpPr>
              <a:spLocks noChangeShapeType="1"/>
            </p:cNvSpPr>
            <p:nvPr/>
          </p:nvSpPr>
          <p:spPr bwMode="auto">
            <a:xfrm>
              <a:off x="2410" y="1824"/>
              <a:ext cx="0" cy="240"/>
            </a:xfrm>
            <a:prstGeom prst="line">
              <a:avLst/>
            </a:prstGeom>
            <a:noFill/>
            <a:ln w="76200">
              <a:solidFill>
                <a:schemeClr val="tx2"/>
              </a:solidFill>
              <a:round/>
              <a:tailEnd type="triangle" w="med" len="med"/>
            </a:ln>
            <a:effectLst>
              <a:outerShdw dist="35921" dir="2700000" algn="ctr" rotWithShape="0">
                <a:schemeClr val="bg2">
                  <a:alpha val="50000"/>
                </a:schemeClr>
              </a:outer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57356" name="TextBox 32"/>
          <p:cNvSpPr txBox="1"/>
          <p:nvPr/>
        </p:nvSpPr>
        <p:spPr>
          <a:xfrm>
            <a:off x="3581400" y="3581400"/>
            <a:ext cx="2286000" cy="1016000"/>
          </a:xfrm>
          <a:prstGeom prst="rect">
            <a:avLst/>
          </a:prstGeom>
          <a:noFill/>
          <a:ln w="9525">
            <a:noFill/>
          </a:ln>
        </p:spPr>
        <p:txBody>
          <a:bodyPr anchor="t" anchorCtr="0">
            <a:spAutoFit/>
          </a:bodyPr>
          <a:p>
            <a:r>
              <a:rPr lang="en-US" sz="2000" b="1" i="1" dirty="0">
                <a:solidFill>
                  <a:srgbClr val="FF0000"/>
                </a:solidFill>
                <a:latin typeface="Calibri" panose="020F0502020204030204" pitchFamily="34" charset="0"/>
              </a:rPr>
              <a:t>Bản chất Nhà nước Cộng hòa XHCN Việt Nam</a:t>
            </a:r>
            <a:endParaRPr lang="" altLang="x-none" sz="2000" b="1" i="1" dirty="0">
              <a:solidFill>
                <a:srgbClr val="FF0000"/>
              </a:solidFill>
              <a:latin typeface="Calibri" panose="020F0502020204030204" pitchFamily="34" charset="0"/>
            </a:endParaRPr>
          </a:p>
        </p:txBody>
      </p:sp>
      <p:sp>
        <p:nvSpPr>
          <p:cNvPr id="57357" name="TextBox 33"/>
          <p:cNvSpPr txBox="1"/>
          <p:nvPr/>
        </p:nvSpPr>
        <p:spPr>
          <a:xfrm>
            <a:off x="3505200" y="1809750"/>
            <a:ext cx="2667000" cy="708025"/>
          </a:xfrm>
          <a:prstGeom prst="rect">
            <a:avLst/>
          </a:prstGeom>
          <a:noFill/>
          <a:ln w="9525">
            <a:noFill/>
          </a:ln>
        </p:spPr>
        <p:txBody>
          <a:bodyPr anchor="t" anchorCtr="0">
            <a:spAutoFit/>
          </a:bodyPr>
          <a:p>
            <a:r>
              <a:rPr lang="en-US" sz="2000" b="1" i="1" dirty="0">
                <a:solidFill>
                  <a:schemeClr val="bg1"/>
                </a:solidFill>
                <a:latin typeface="Calibri" panose="020F0502020204030204" pitchFamily="34" charset="0"/>
              </a:rPr>
              <a:t>Tất cả quyền lực NN đều thuộc về nhân dân</a:t>
            </a:r>
            <a:endParaRPr lang="" altLang="x-none" sz="2000" b="1" i="1" dirty="0">
              <a:solidFill>
                <a:schemeClr val="bg1"/>
              </a:solidFill>
              <a:latin typeface="Calibri" panose="020F0502020204030204" pitchFamily="34" charset="0"/>
            </a:endParaRPr>
          </a:p>
        </p:txBody>
      </p:sp>
      <p:sp>
        <p:nvSpPr>
          <p:cNvPr id="57358" name="TextBox 34"/>
          <p:cNvSpPr txBox="1"/>
          <p:nvPr/>
        </p:nvSpPr>
        <p:spPr>
          <a:xfrm>
            <a:off x="3200400" y="4991100"/>
            <a:ext cx="2971800" cy="830263"/>
          </a:xfrm>
          <a:prstGeom prst="rect">
            <a:avLst/>
          </a:prstGeom>
          <a:noFill/>
          <a:ln w="9525">
            <a:noFill/>
          </a:ln>
        </p:spPr>
        <p:txBody>
          <a:bodyPr anchor="t" anchorCtr="0">
            <a:spAutoFit/>
          </a:bodyPr>
          <a:p>
            <a:r>
              <a:rPr lang="en-US" sz="2400" b="1" i="1" dirty="0">
                <a:solidFill>
                  <a:schemeClr val="bg1"/>
                </a:solidFill>
                <a:latin typeface="Calibri" panose="020F0502020204030204" pitchFamily="34" charset="0"/>
              </a:rPr>
              <a:t>Thể hiện tính nhân dân sâu sắc</a:t>
            </a:r>
            <a:endParaRPr lang="" altLang="x-none" sz="2400" b="1" i="1" dirty="0">
              <a:solidFill>
                <a:schemeClr val="bg1"/>
              </a:solidFill>
              <a:latin typeface="Calibri" panose="020F0502020204030204" pitchFamily="34" charset="0"/>
            </a:endParaRPr>
          </a:p>
        </p:txBody>
      </p:sp>
      <p:sp>
        <p:nvSpPr>
          <p:cNvPr id="57359" name="TextBox 35"/>
          <p:cNvSpPr txBox="1"/>
          <p:nvPr/>
        </p:nvSpPr>
        <p:spPr>
          <a:xfrm>
            <a:off x="6315075" y="3095625"/>
            <a:ext cx="1981200" cy="1570038"/>
          </a:xfrm>
          <a:prstGeom prst="rect">
            <a:avLst/>
          </a:prstGeom>
          <a:noFill/>
          <a:ln w="9525">
            <a:noFill/>
          </a:ln>
        </p:spPr>
        <p:txBody>
          <a:bodyPr anchor="t" anchorCtr="0">
            <a:spAutoFit/>
          </a:bodyPr>
          <a:p>
            <a:r>
              <a:rPr lang="en-US" sz="2400" b="1" i="1" dirty="0">
                <a:solidFill>
                  <a:schemeClr val="bg1"/>
                </a:solidFill>
                <a:latin typeface="Calibri" panose="020F0502020204030204" pitchFamily="34" charset="0"/>
              </a:rPr>
              <a:t>Đối ngoại</a:t>
            </a:r>
            <a:endParaRPr lang="en-US" sz="2400" b="1" i="1" dirty="0">
              <a:solidFill>
                <a:schemeClr val="bg1"/>
              </a:solidFill>
              <a:latin typeface="Calibri" panose="020F0502020204030204" pitchFamily="34" charset="0"/>
            </a:endParaRPr>
          </a:p>
          <a:p>
            <a:r>
              <a:rPr lang="en-US" sz="2400" b="1" i="1" dirty="0">
                <a:solidFill>
                  <a:schemeClr val="bg1"/>
                </a:solidFill>
                <a:latin typeface="Calibri" panose="020F0502020204030204" pitchFamily="34" charset="0"/>
              </a:rPr>
              <a:t> hòa bình, hữu  nghị, hợp tác</a:t>
            </a:r>
            <a:endParaRPr lang="" altLang="x-none" sz="2400" b="1" i="1" dirty="0">
              <a:solidFill>
                <a:schemeClr val="bg1"/>
              </a:solidFill>
              <a:latin typeface="Calibri" panose="020F0502020204030204" pitchFamily="34" charset="0"/>
            </a:endParaRPr>
          </a:p>
        </p:txBody>
      </p:sp>
      <p:sp>
        <p:nvSpPr>
          <p:cNvPr id="57360" name="TextBox 36"/>
          <p:cNvSpPr txBox="1"/>
          <p:nvPr/>
        </p:nvSpPr>
        <p:spPr>
          <a:xfrm>
            <a:off x="1169988" y="3309938"/>
            <a:ext cx="2057400" cy="1200150"/>
          </a:xfrm>
          <a:prstGeom prst="rect">
            <a:avLst/>
          </a:prstGeom>
          <a:noFill/>
          <a:ln w="9525">
            <a:noFill/>
          </a:ln>
        </p:spPr>
        <p:txBody>
          <a:bodyPr anchor="t" anchorCtr="0">
            <a:spAutoFit/>
          </a:bodyPr>
          <a:p>
            <a:r>
              <a:rPr lang="en-US" sz="2400" b="1" i="1" dirty="0">
                <a:solidFill>
                  <a:schemeClr val="bg1"/>
                </a:solidFill>
                <a:latin typeface="Calibri" panose="020F0502020204030204" pitchFamily="34" charset="0"/>
              </a:rPr>
              <a:t>Thể hiện tính dân tộc rộng rãi</a:t>
            </a:r>
            <a:endParaRPr lang="" altLang="x-none" sz="2400" b="1" i="1"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401"/>
                                        </p:tgtEl>
                                        <p:attrNameLst>
                                          <p:attrName>style.visibility</p:attrName>
                                        </p:attrNameLst>
                                      </p:cBhvr>
                                      <p:to>
                                        <p:strVal val="visible"/>
                                      </p:to>
                                    </p:set>
                                    <p:anim calcmode="lin" valueType="num">
                                      <p:cBhvr additive="base">
                                        <p:cTn id="7" dur="500" fill="hold"/>
                                        <p:tgtEl>
                                          <p:spTgt spid="187401"/>
                                        </p:tgtEl>
                                        <p:attrNameLst>
                                          <p:attrName>ppt_x</p:attrName>
                                        </p:attrNameLst>
                                      </p:cBhvr>
                                      <p:tavLst>
                                        <p:tav tm="0">
                                          <p:val>
                                            <p:strVal val="#ppt_x"/>
                                          </p:val>
                                        </p:tav>
                                        <p:tav tm="100000">
                                          <p:val>
                                            <p:strVal val="#ppt_x"/>
                                          </p:val>
                                        </p:tav>
                                      </p:tavLst>
                                    </p:anim>
                                    <p:anim calcmode="lin" valueType="num">
                                      <p:cBhvr additive="base">
                                        <p:cTn id="8" dur="500" fill="hold"/>
                                        <p:tgtEl>
                                          <p:spTgt spid="1874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edge">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9394" name="TextBox 15"/>
          <p:cNvSpPr txBox="1"/>
          <p:nvPr/>
        </p:nvSpPr>
        <p:spPr>
          <a:xfrm>
            <a:off x="1030288" y="2074863"/>
            <a:ext cx="7261225" cy="3471862"/>
          </a:xfrm>
          <a:prstGeom prst="rect">
            <a:avLst/>
          </a:prstGeom>
          <a:blipFill rotWithShape="1">
            <a:blip r:embed="rId2">
              <a:alphaModFix amt="52000"/>
            </a:blip>
            <a:stretch>
              <a:fillRect/>
            </a:stretch>
          </a:blipFill>
          <a:ln w="9525">
            <a:noFill/>
          </a:ln>
        </p:spPr>
        <p:txBody>
          <a:bodyPr anchor="t" anchorCtr="0">
            <a:spAutoFit/>
          </a:bodyPr>
          <a:p>
            <a:pPr algn="just">
              <a:lnSpc>
                <a:spcPct val="150000"/>
              </a:lnSpc>
            </a:pPr>
            <a:r>
              <a:rPr lang="en-US" altLang="vi-VN" sz="3000" dirty="0">
                <a:solidFill>
                  <a:srgbClr val="FF0000"/>
                </a:solidFill>
                <a:latin typeface="Times New Roman" panose="02020603050405020304" pitchFamily="18" charset="0"/>
              </a:rPr>
              <a:t>Bộ máy Nh</a:t>
            </a:r>
            <a:r>
              <a:rPr lang="en-US" altLang="vi-VN" sz="3000" dirty="0">
                <a:solidFill>
                  <a:srgbClr val="FF0000"/>
                </a:solidFill>
                <a:latin typeface="Times New Roman" panose="02020603050405020304" pitchFamily="18" charset="0"/>
                <a:ea typeface="Times New Roman" panose="02020603050405020304" pitchFamily="18" charset="0"/>
              </a:rPr>
              <a:t>à</a:t>
            </a:r>
            <a:r>
              <a:rPr lang="en-US" altLang="vi-VN" sz="3000" dirty="0">
                <a:solidFill>
                  <a:srgbClr val="FF0000"/>
                </a:solidFill>
                <a:latin typeface="Times New Roman" panose="02020603050405020304" pitchFamily="18" charset="0"/>
              </a:rPr>
              <a:t> nước Việt nam </a:t>
            </a:r>
            <a:r>
              <a:rPr lang="en-US" altLang="vi-VN" sz="3000" dirty="0">
                <a:latin typeface="Times New Roman" panose="02020603050405020304" pitchFamily="18" charset="0"/>
              </a:rPr>
              <a:t>l</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rPr>
              <a:t> hệ thống các CQNN từ trung ương đến địa phương được tổ chức v</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rPr>
              <a:t> hoạt động theo nguyên tắc quyền lực NN l</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rPr>
              <a:t> thống nhất nhưng có sư phân công v</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rPr>
              <a:t> phối hợp chặt chẽ giữa các cơ quan nh</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rPr>
              <a:t> nước.</a:t>
            </a:r>
            <a:endParaRPr lang="" altLang="vi-VN" sz="3000" dirty="0">
              <a:solidFill>
                <a:srgbClr val="FF0000"/>
              </a:solidFill>
              <a:latin typeface="Times New Roman" panose="02020603050405020304" pitchFamily="18" charset="0"/>
              <a:ea typeface="Times New Roman" panose="02020603050405020304" pitchFamily="18" charset="0"/>
            </a:endParaRPr>
          </a:p>
        </p:txBody>
      </p:sp>
      <p:sp>
        <p:nvSpPr>
          <p:cNvPr id="3" name="Rectangle 2"/>
          <p:cNvSpPr/>
          <p:nvPr/>
        </p:nvSpPr>
        <p:spPr>
          <a:xfrm>
            <a:off x="1447800" y="614263"/>
            <a:ext cx="6709016" cy="507831"/>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Bộ</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máy</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NN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Cộng</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hòa</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xã</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hội</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chủ</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nghĩa</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Việt</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nam</a:t>
            </a:r>
            <a:endParaRPr kumimoji="0" lang="vi-VN" sz="2700" b="1" i="0" u="none" strike="noStrike" kern="1200" cap="none" spc="0" normalizeH="0" baseline="0" noProof="0" dirty="0">
              <a:ln w="22225">
                <a:solidFill>
                  <a:schemeClr val="accent2"/>
                </a:solidFill>
                <a:prstDash val="solid"/>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Text Box 4"/>
          <p:cNvSpPr txBox="1">
            <a:spLocks noChangeArrowheads="1"/>
          </p:cNvSpPr>
          <p:nvPr/>
        </p:nvSpPr>
        <p:spPr bwMode="auto">
          <a:xfrm>
            <a:off x="1676400" y="1387475"/>
            <a:ext cx="5486400" cy="461963"/>
          </a:xfrm>
          <a:prstGeom prst="rect">
            <a:avLst/>
          </a:prstGeom>
          <a:noFill/>
          <a:ln>
            <a:noFill/>
          </a:ln>
        </p:spPr>
        <p:txBody>
          <a:bodyPr>
            <a:spAutoFit/>
          </a:bodyPr>
          <a:p>
            <a:pPr marR="0" defTabSz="914400">
              <a:spcBef>
                <a:spcPct val="50000"/>
              </a:spcBef>
              <a:buClrTx/>
              <a:buSzTx/>
              <a:buFontTx/>
              <a:buNone/>
            </a:pPr>
            <a:r>
              <a:rPr kumimoji="0"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Khái niệm bộ máy nhà n</a:t>
            </a:r>
            <a:r>
              <a:rPr kumimoji="0" lang="vi-VN" altLang="x-none"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ước</a:t>
            </a:r>
            <a:endParaRPr kumimoji="0" sz="2400" b="1" i="1" kern="1200" cap="none" spc="0" normalizeH="0" baseline="0" noProof="1" dirty="0">
              <a:solidFill>
                <a:srgbClr val="0000FF"/>
              </a:solidFill>
              <a:latin typeface="Times New Roman" panose="02020603050405020304" pitchFamily="18" charset="0"/>
              <a:ea typeface="+mn-ea"/>
              <a:cs typeface="+mn-cs"/>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Rectangle 2"/>
          <p:cNvSpPr/>
          <p:nvPr/>
        </p:nvSpPr>
        <p:spPr>
          <a:xfrm>
            <a:off x="1676400" y="643505"/>
            <a:ext cx="6709016" cy="507831"/>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Bộ</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máy</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NN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Cộng</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hòa</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xã</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hội</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chủ</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nghĩa</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Việt</a:t>
            </a:r>
            <a:r>
              <a:rPr kumimoji="0" lang="en-US" altLang="vi-VN" sz="2700" b="1" i="1" u="none" strike="noStrike" kern="1200" cap="none" spc="0" normalizeH="0" baseline="0" noProof="0" dirty="0">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 </a:t>
            </a:r>
            <a:r>
              <a:rPr kumimoji="0" lang="en-US" altLang="vi-VN" sz="2700" b="1" i="1" u="none" strike="noStrike" kern="1200" cap="none" spc="0" normalizeH="0" baseline="0" noProof="0" dirty="0" err="1">
                <a:ln w="22225">
                  <a:solidFill>
                    <a:schemeClr val="accent2"/>
                  </a:solidFill>
                  <a:prstDash val="solid"/>
                </a:ln>
                <a:solidFill>
                  <a:srgbClr val="FF0000"/>
                </a:solidFill>
                <a:effectLst/>
                <a:uLnTx/>
                <a:uFillTx/>
                <a:latin typeface="Arial Narrow" pitchFamily="34" charset="0"/>
                <a:ea typeface="+mn-ea"/>
                <a:cs typeface="Arial" panose="020B0604020202020204" pitchFamily="34" charset="0"/>
              </a:rPr>
              <a:t>nam</a:t>
            </a:r>
            <a:endParaRPr kumimoji="0" lang="vi-VN" sz="2700" b="1" i="0" u="none" strike="noStrike" kern="1200" cap="none" spc="0" normalizeH="0" baseline="0" noProof="0" dirty="0">
              <a:ln w="22225">
                <a:solidFill>
                  <a:schemeClr val="accent2"/>
                </a:solidFill>
                <a:prstDash val="solid"/>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Text Box 4"/>
          <p:cNvSpPr txBox="1">
            <a:spLocks noChangeArrowheads="1"/>
          </p:cNvSpPr>
          <p:nvPr/>
        </p:nvSpPr>
        <p:spPr bwMode="auto">
          <a:xfrm>
            <a:off x="1701800" y="1411288"/>
            <a:ext cx="5486400" cy="461963"/>
          </a:xfrm>
          <a:prstGeom prst="rect">
            <a:avLst/>
          </a:prstGeom>
          <a:noFill/>
          <a:ln>
            <a:noFill/>
          </a:ln>
        </p:spPr>
        <p:txBody>
          <a:bodyPr>
            <a:spAutoFit/>
          </a:bodyPr>
          <a:p>
            <a:pPr marR="0" defTabSz="914400">
              <a:spcBef>
                <a:spcPct val="50000"/>
              </a:spcBef>
              <a:buClrTx/>
              <a:buSzTx/>
              <a:buFontTx/>
              <a:buNone/>
            </a:pPr>
            <a:r>
              <a:rPr kumimoji="0"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Khái niệm c</a:t>
            </a:r>
            <a:r>
              <a:rPr kumimoji="0" lang="vi-VN" altLang="x-none"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ơ</a:t>
            </a:r>
            <a:r>
              <a:rPr kumimoji="0"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 quan nhà n</a:t>
            </a:r>
            <a:r>
              <a:rPr kumimoji="0" lang="vi-VN" altLang="x-none"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ước</a:t>
            </a:r>
            <a:endParaRPr kumimoji="0" sz="2400" b="1" i="1" kern="1200" cap="none" spc="0" normalizeH="0" baseline="0" noProof="1" dirty="0">
              <a:solidFill>
                <a:srgbClr val="0000FF"/>
              </a:solidFill>
              <a:latin typeface="Times New Roman" panose="02020603050405020304" pitchFamily="18" charset="0"/>
              <a:ea typeface="+mn-ea"/>
              <a:cs typeface="+mn-cs"/>
            </a:endParaRPr>
          </a:p>
        </p:txBody>
      </p:sp>
      <p:sp>
        <p:nvSpPr>
          <p:cNvPr id="61444" name="TextBox 17"/>
          <p:cNvSpPr txBox="1"/>
          <p:nvPr/>
        </p:nvSpPr>
        <p:spPr>
          <a:xfrm>
            <a:off x="1219200" y="2133600"/>
            <a:ext cx="7023100" cy="3525838"/>
          </a:xfrm>
          <a:prstGeom prst="rect">
            <a:avLst/>
          </a:prstGeom>
          <a:blipFill rotWithShape="1">
            <a:blip r:embed="rId2">
              <a:alphaModFix amt="46001"/>
            </a:blip>
            <a:stretch>
              <a:fillRect/>
            </a:stretch>
          </a:blipFill>
          <a:ln w="9525">
            <a:noFill/>
          </a:ln>
        </p:spPr>
        <p:txBody>
          <a:bodyPr anchor="t" anchorCtr="0">
            <a:spAutoFit/>
          </a:bodyPr>
          <a:p>
            <a:pPr algn="just">
              <a:lnSpc>
                <a:spcPct val="200000"/>
              </a:lnSpc>
            </a:pPr>
            <a:r>
              <a:rPr lang="en-US" altLang="vi-VN" sz="2900" dirty="0">
                <a:latin typeface="Times New Roman" panose="02020603050405020304" pitchFamily="18" charset="0"/>
              </a:rPr>
              <a:t>Cơ quan NN l</a:t>
            </a:r>
            <a:r>
              <a:rPr lang="en-US" altLang="vi-VN" sz="2900" dirty="0">
                <a:latin typeface="Times New Roman" panose="02020603050405020304" pitchFamily="18" charset="0"/>
                <a:ea typeface="Times New Roman" panose="02020603050405020304" pitchFamily="18" charset="0"/>
              </a:rPr>
              <a:t>à</a:t>
            </a:r>
            <a:r>
              <a:rPr lang="en-US" altLang="vi-VN" sz="2900" dirty="0">
                <a:latin typeface="Times New Roman" panose="02020603050405020304" pitchFamily="18" charset="0"/>
              </a:rPr>
              <a:t> một bộ phận cấu th</a:t>
            </a:r>
            <a:r>
              <a:rPr lang="en-US" altLang="vi-VN" sz="2900" dirty="0">
                <a:latin typeface="Times New Roman" panose="02020603050405020304" pitchFamily="18" charset="0"/>
                <a:ea typeface="Times New Roman" panose="02020603050405020304" pitchFamily="18" charset="0"/>
              </a:rPr>
              <a:t>à</a:t>
            </a:r>
            <a:r>
              <a:rPr lang="en-US" altLang="vi-VN" sz="2900" dirty="0">
                <a:latin typeface="Times New Roman" panose="02020603050405020304" pitchFamily="18" charset="0"/>
              </a:rPr>
              <a:t>nh bộ máy NN đ</a:t>
            </a:r>
            <a:r>
              <a:rPr lang="vi-VN" altLang="vi-VN" sz="2900" dirty="0">
                <a:latin typeface="Times New Roman" panose="02020603050405020304" pitchFamily="18" charset="0"/>
              </a:rPr>
              <a:t>ư</a:t>
            </a:r>
            <a:r>
              <a:rPr lang="en-US" altLang="vi-VN" sz="2900" dirty="0">
                <a:latin typeface="Times New Roman" panose="02020603050405020304" pitchFamily="18" charset="0"/>
              </a:rPr>
              <a:t>ợc th</a:t>
            </a:r>
            <a:r>
              <a:rPr lang="en-US" altLang="vi-VN" sz="2900" dirty="0">
                <a:latin typeface="Times New Roman" panose="02020603050405020304" pitchFamily="18" charset="0"/>
                <a:ea typeface="Times New Roman" panose="02020603050405020304" pitchFamily="18" charset="0"/>
              </a:rPr>
              <a:t>à</a:t>
            </a:r>
            <a:r>
              <a:rPr lang="en-US" altLang="vi-VN" sz="2900" dirty="0">
                <a:latin typeface="Times New Roman" panose="02020603050405020304" pitchFamily="18" charset="0"/>
              </a:rPr>
              <a:t>nh lập v</a:t>
            </a:r>
            <a:r>
              <a:rPr lang="en-US" altLang="vi-VN" sz="2900" dirty="0">
                <a:latin typeface="Times New Roman" panose="02020603050405020304" pitchFamily="18" charset="0"/>
                <a:ea typeface="Times New Roman" panose="02020603050405020304" pitchFamily="18" charset="0"/>
              </a:rPr>
              <a:t>à</a:t>
            </a:r>
            <a:r>
              <a:rPr lang="en-US" altLang="vi-VN" sz="2900" dirty="0">
                <a:latin typeface="Times New Roman" panose="02020603050405020304" pitchFamily="18" charset="0"/>
              </a:rPr>
              <a:t> hoạt đông theo quy định của PL, nhân danh NN thực hiện một phần chức năng, nhiệm vụ nh</a:t>
            </a:r>
            <a:r>
              <a:rPr lang="en-US" altLang="vi-VN" sz="2900" dirty="0">
                <a:latin typeface="Times New Roman" panose="02020603050405020304" pitchFamily="18" charset="0"/>
                <a:ea typeface="Times New Roman" panose="02020603050405020304" pitchFamily="18" charset="0"/>
              </a:rPr>
              <a:t>à</a:t>
            </a:r>
            <a:r>
              <a:rPr lang="en-US" altLang="vi-VN" sz="2900" dirty="0">
                <a:latin typeface="Times New Roman" panose="02020603050405020304" pitchFamily="18" charset="0"/>
              </a:rPr>
              <a:t> nước</a:t>
            </a:r>
            <a:endParaRPr lang="" altLang="vi-VN" sz="2900" dirty="0">
              <a:latin typeface="Times New Roman" panose="02020603050405020304" pitchFamily="18" charset="0"/>
              <a:ea typeface="Times New Roman" panose="02020603050405020304" pitchFamily="18"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3490" name="Text Box 2"/>
          <p:cNvSpPr txBox="1"/>
          <p:nvPr/>
        </p:nvSpPr>
        <p:spPr>
          <a:xfrm>
            <a:off x="381000" y="1600200"/>
            <a:ext cx="184150" cy="366713"/>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63491" name="Text Box 4"/>
          <p:cNvSpPr txBox="1"/>
          <p:nvPr/>
        </p:nvSpPr>
        <p:spPr>
          <a:xfrm>
            <a:off x="3429000" y="2362200"/>
            <a:ext cx="4495800" cy="366713"/>
          </a:xfrm>
          <a:prstGeom prst="rect">
            <a:avLst/>
          </a:prstGeom>
          <a:noFill/>
          <a:ln w="9525">
            <a:noFill/>
          </a:ln>
        </p:spPr>
        <p:txBody>
          <a:bodyPr anchor="t" anchorCtr="0">
            <a:spAutoFit/>
          </a:bodyPr>
          <a:p>
            <a:pPr>
              <a:spcBef>
                <a:spcPct val="50000"/>
              </a:spcBef>
            </a:pPr>
            <a:endParaRPr lang="" altLang="vi-VN" dirty="0">
              <a:latin typeface="Arial" panose="020B0604020202020204" pitchFamily="34" charset="0"/>
            </a:endParaRPr>
          </a:p>
        </p:txBody>
      </p:sp>
      <p:grpSp>
        <p:nvGrpSpPr>
          <p:cNvPr id="63492" name="Group 1"/>
          <p:cNvGrpSpPr/>
          <p:nvPr/>
        </p:nvGrpSpPr>
        <p:grpSpPr>
          <a:xfrm>
            <a:off x="565150" y="1600200"/>
            <a:ext cx="8013700" cy="4051300"/>
            <a:chOff x="603249" y="2296717"/>
            <a:chExt cx="8013701" cy="3734790"/>
          </a:xfrm>
        </p:grpSpPr>
        <p:sp>
          <p:nvSpPr>
            <p:cNvPr id="184346" name="AutoShape 26"/>
            <p:cNvSpPr>
              <a:spLocks noChangeArrowheads="1"/>
            </p:cNvSpPr>
            <p:nvPr/>
          </p:nvSpPr>
          <p:spPr bwMode="auto">
            <a:xfrm>
              <a:off x="1904999" y="2296717"/>
              <a:ext cx="5448301" cy="1227857"/>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200" b="1" i="0" u="none" strike="noStrike" kern="1200" cap="none" spc="0" normalizeH="0" baseline="0" noProof="1" dirty="0">
                  <a:solidFill>
                    <a:srgbClr val="FF0000"/>
                  </a:solidFill>
                  <a:latin typeface="Times New Roman" panose="02020603050405020304" pitchFamily="18" charset="0"/>
                  <a:ea typeface="+mn-ea"/>
                  <a:cs typeface="+mn-cs"/>
                </a:rPr>
                <a:t>Bộ máy NN theo HP 2013 gồm </a:t>
              </a:r>
              <a:endParaRPr kumimoji="0" sz="2200" b="1" i="0" u="none" strike="noStrike" kern="1200" cap="none" spc="0" normalizeH="0" baseline="0" noProof="1" dirty="0">
                <a:solidFill>
                  <a:srgbClr val="FF0000"/>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200" b="1" i="0" u="none" strike="noStrike" kern="1200" cap="none" spc="0" normalizeH="0" baseline="0" noProof="1" dirty="0">
                  <a:solidFill>
                    <a:srgbClr val="FF0000"/>
                  </a:solidFill>
                  <a:latin typeface="Times New Roman" panose="02020603050405020304" pitchFamily="18" charset="0"/>
                  <a:ea typeface="+mn-ea"/>
                  <a:cs typeface="+mn-cs"/>
                </a:rPr>
                <a:t> hệ thống cơ quan Nhà nước và</a:t>
              </a:r>
              <a:endParaRPr kumimoji="0" sz="2200" b="1" i="0" u="none" strike="noStrike" kern="1200" cap="none" spc="0" normalizeH="0" baseline="0" noProof="1" dirty="0">
                <a:solidFill>
                  <a:srgbClr val="FF0000"/>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200" b="1" i="0" u="none" strike="noStrike" kern="1200" cap="none" spc="0" normalizeH="0" baseline="0" noProof="1" dirty="0">
                  <a:solidFill>
                    <a:srgbClr val="FF0000"/>
                  </a:solidFill>
                  <a:latin typeface="Times New Roman" panose="02020603050405020304" pitchFamily="18" charset="0"/>
                  <a:ea typeface="+mn-ea"/>
                  <a:cs typeface="+mn-cs"/>
                </a:rPr>
                <a:t> chế  định Chủ tịch nước</a:t>
              </a:r>
              <a:endParaRPr kumimoji="0" sz="2200" b="1" i="0" u="none" strike="noStrike" kern="1200" cap="none" spc="0" normalizeH="0" baseline="0" noProof="1" dirty="0">
                <a:solidFill>
                  <a:srgbClr val="FF0000"/>
                </a:solidFill>
                <a:latin typeface="Times New Roman" panose="02020603050405020304" pitchFamily="18" charset="0"/>
                <a:ea typeface="+mn-ea"/>
                <a:cs typeface="+mn-cs"/>
              </a:endParaRPr>
            </a:p>
          </p:txBody>
        </p:sp>
        <p:sp>
          <p:nvSpPr>
            <p:cNvPr id="184347" name="AutoShape 27"/>
            <p:cNvSpPr>
              <a:spLocks noChangeArrowheads="1"/>
            </p:cNvSpPr>
            <p:nvPr/>
          </p:nvSpPr>
          <p:spPr bwMode="auto">
            <a:xfrm>
              <a:off x="603249" y="4800724"/>
              <a:ext cx="1606550" cy="1162000"/>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endParaRPr kumimoji="0" sz="2400" b="1" i="1" u="none" strike="noStrike" kern="1200" cap="none" spc="0" normalizeH="0" baseline="0" noProof="1" dirty="0">
                <a:solidFill>
                  <a:srgbClr val="FF0000"/>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400" b="1" i="1" u="none" strike="noStrike" kern="1200" cap="none" spc="0" normalizeH="0" baseline="0" noProof="1" dirty="0">
                  <a:solidFill>
                    <a:srgbClr val="FF0000"/>
                  </a:solidFill>
                  <a:latin typeface="Times New Roman" panose="02020603050405020304" pitchFamily="18" charset="0"/>
                  <a:ea typeface="+mn-ea"/>
                  <a:cs typeface="+mn-cs"/>
                </a:rPr>
                <a:t>Các cơ quan</a:t>
              </a:r>
              <a:endParaRPr kumimoji="0" sz="2400" b="1" i="1" u="none" strike="noStrike" kern="1200" cap="none" spc="0" normalizeH="0" baseline="0" noProof="1" dirty="0">
                <a:solidFill>
                  <a:srgbClr val="FF0000"/>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400" b="1" i="1" u="none" strike="noStrike" kern="1200" cap="none" spc="0" normalizeH="0" baseline="0" noProof="1" dirty="0">
                  <a:solidFill>
                    <a:srgbClr val="FF0000"/>
                  </a:solidFill>
                  <a:latin typeface="Times New Roman" panose="02020603050405020304" pitchFamily="18" charset="0"/>
                  <a:ea typeface="+mn-ea"/>
                  <a:cs typeface="+mn-cs"/>
                </a:rPr>
                <a:t>Quyền lực</a:t>
              </a:r>
              <a:endParaRPr kumimoji="0" sz="2400" b="1" i="1" u="none" strike="noStrike" kern="1200" cap="none" spc="0" normalizeH="0" baseline="0" noProof="1" dirty="0">
                <a:solidFill>
                  <a:srgbClr val="FF0000"/>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endParaRPr kumimoji="0" sz="2400" b="1" i="1" u="none" strike="noStrike" kern="1200" cap="none" spc="0" normalizeH="0" baseline="0" noProof="1" dirty="0">
                <a:solidFill>
                  <a:srgbClr val="FF0000"/>
                </a:solidFill>
                <a:latin typeface="Times New Roman" panose="02020603050405020304" pitchFamily="18" charset="0"/>
                <a:ea typeface="+mn-ea"/>
                <a:cs typeface="+mn-cs"/>
              </a:endParaRPr>
            </a:p>
          </p:txBody>
        </p:sp>
        <p:sp>
          <p:nvSpPr>
            <p:cNvPr id="184348" name="AutoShape 28"/>
            <p:cNvSpPr>
              <a:spLocks noChangeArrowheads="1"/>
            </p:cNvSpPr>
            <p:nvPr/>
          </p:nvSpPr>
          <p:spPr bwMode="auto">
            <a:xfrm>
              <a:off x="2362199" y="4800724"/>
              <a:ext cx="1905000" cy="1142974"/>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1" i="1" u="none" strike="noStrike" kern="1200" cap="none" spc="0" normalizeH="0" baseline="0" noProof="0">
                  <a:ln>
                    <a:noFill/>
                  </a:ln>
                  <a:solidFill>
                    <a:srgbClr val="0000CC"/>
                  </a:solidFill>
                  <a:effectLst/>
                  <a:uLnTx/>
                  <a:uFillTx/>
                  <a:latin typeface="Times New Roman" panose="02020603050405020304" pitchFamily="18" charset="0"/>
                  <a:ea typeface="+mn-ea"/>
                  <a:cs typeface="Arial" panose="020B0604020202020204" pitchFamily="34" charset="0"/>
                </a:rPr>
                <a:t>Các cơ quan</a:t>
              </a:r>
              <a:endParaRPr kumimoji="0" lang="en-US" sz="2400" b="1" i="1" u="none" strike="noStrike" kern="1200" cap="none" spc="0" normalizeH="0" baseline="0" noProof="0">
                <a:ln>
                  <a:noFill/>
                </a:ln>
                <a:solidFill>
                  <a:srgbClr val="0000CC"/>
                </a:solidFill>
                <a:effectLst/>
                <a:uLnTx/>
                <a:uFillTx/>
                <a:latin typeface="Times New Roman" panose="02020603050405020304" pitchFamily="18" charset="0"/>
                <a:ea typeface="+mn-ea"/>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1" i="1" u="none" strike="noStrike" kern="1200" cap="none" spc="0" normalizeH="0" baseline="0" noProof="0">
                  <a:ln>
                    <a:noFill/>
                  </a:ln>
                  <a:solidFill>
                    <a:srgbClr val="0000CC"/>
                  </a:solidFill>
                  <a:effectLst/>
                  <a:uLnTx/>
                  <a:uFillTx/>
                  <a:latin typeface="Times New Roman" panose="02020603050405020304" pitchFamily="18" charset="0"/>
                  <a:ea typeface="+mn-ea"/>
                  <a:cs typeface="Arial" panose="020B0604020202020204" pitchFamily="34" charset="0"/>
                </a:rPr>
                <a:t>Hành chính</a:t>
              </a:r>
              <a:endParaRPr kumimoji="0" lang="en-US" sz="2400" b="1" i="1" u="none" strike="noStrike" kern="1200" cap="none" spc="0" normalizeH="0" baseline="0" noProof="0">
                <a:ln>
                  <a:noFill/>
                </a:ln>
                <a:solidFill>
                  <a:srgbClr val="0000CC"/>
                </a:solidFill>
                <a:effectLst/>
                <a:uLnTx/>
                <a:uFillTx/>
                <a:latin typeface="Times New Roman" panose="02020603050405020304" pitchFamily="18" charset="0"/>
                <a:ea typeface="+mn-ea"/>
                <a:cs typeface="Arial" panose="020B0604020202020204" pitchFamily="34" charset="0"/>
              </a:endParaRPr>
            </a:p>
          </p:txBody>
        </p:sp>
        <p:sp>
          <p:nvSpPr>
            <p:cNvPr id="184349" name="AutoShape 29"/>
            <p:cNvSpPr>
              <a:spLocks noChangeArrowheads="1"/>
            </p:cNvSpPr>
            <p:nvPr/>
          </p:nvSpPr>
          <p:spPr bwMode="auto">
            <a:xfrm>
              <a:off x="4724400" y="4724624"/>
              <a:ext cx="1905000" cy="1219075"/>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400" b="1" i="1" u="none" strike="noStrike" kern="1200" cap="none" spc="0" normalizeH="0" baseline="0" noProof="1" dirty="0">
                  <a:solidFill>
                    <a:schemeClr val="tx1"/>
                  </a:solidFill>
                  <a:latin typeface="Times New Roman" panose="02020603050405020304" pitchFamily="18" charset="0"/>
                  <a:ea typeface="+mn-ea"/>
                  <a:cs typeface="+mn-cs"/>
                </a:rPr>
                <a:t>Các cơ quan </a:t>
              </a:r>
              <a:endParaRPr kumimoji="0" sz="2400" b="1" i="1" u="none" strike="noStrike" kern="1200" cap="none" spc="0" normalizeH="0" baseline="0" noProof="1" dirty="0">
                <a:solidFill>
                  <a:schemeClr val="tx1"/>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400" b="1" i="1" u="none" strike="noStrike" kern="1200" cap="none" spc="0" normalizeH="0" baseline="0" noProof="1" dirty="0">
                  <a:solidFill>
                    <a:schemeClr val="tx1"/>
                  </a:solidFill>
                  <a:latin typeface="Times New Roman" panose="02020603050405020304" pitchFamily="18" charset="0"/>
                  <a:ea typeface="+mn-ea"/>
                  <a:cs typeface="+mn-cs"/>
                </a:rPr>
                <a:t>Kiểm sát</a:t>
              </a:r>
              <a:endParaRPr kumimoji="0" sz="2400" b="1" i="1" u="none" strike="noStrike" kern="1200" cap="none" spc="0" normalizeH="0" baseline="0" noProof="1" dirty="0">
                <a:solidFill>
                  <a:schemeClr val="tx1"/>
                </a:solidFill>
                <a:latin typeface="Times New Roman" panose="02020603050405020304" pitchFamily="18" charset="0"/>
                <a:ea typeface="+mn-ea"/>
                <a:cs typeface="+mn-cs"/>
              </a:endParaRPr>
            </a:p>
          </p:txBody>
        </p:sp>
        <p:sp>
          <p:nvSpPr>
            <p:cNvPr id="184350" name="AutoShape 30"/>
            <p:cNvSpPr>
              <a:spLocks noChangeArrowheads="1"/>
            </p:cNvSpPr>
            <p:nvPr/>
          </p:nvSpPr>
          <p:spPr bwMode="auto">
            <a:xfrm>
              <a:off x="6781800" y="4812432"/>
              <a:ext cx="1835150" cy="1219075"/>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400" b="1" i="1" u="none" strike="noStrike" kern="1200" cap="none" spc="0" normalizeH="0" baseline="0" noProof="1" dirty="0">
                  <a:solidFill>
                    <a:srgbClr val="FF0000"/>
                  </a:solidFill>
                  <a:latin typeface="Times New Roman" panose="02020603050405020304" pitchFamily="18" charset="0"/>
                  <a:ea typeface="+mn-ea"/>
                  <a:cs typeface="+mn-cs"/>
                </a:rPr>
                <a:t>Các cơ quan </a:t>
              </a:r>
              <a:endParaRPr kumimoji="0" sz="2400" b="1" i="1" u="none" strike="noStrike" kern="1200" cap="none" spc="0" normalizeH="0" baseline="0" noProof="1" dirty="0">
                <a:solidFill>
                  <a:srgbClr val="FF0000"/>
                </a:solidFill>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400" b="1" i="1" u="none" strike="noStrike" kern="1200" cap="none" spc="0" normalizeH="0" baseline="0" noProof="1" dirty="0">
                  <a:solidFill>
                    <a:srgbClr val="FF0000"/>
                  </a:solidFill>
                  <a:latin typeface="Times New Roman" panose="02020603050405020304" pitchFamily="18" charset="0"/>
                  <a:ea typeface="+mn-ea"/>
                  <a:cs typeface="+mn-cs"/>
                </a:rPr>
                <a:t>xét xử</a:t>
              </a:r>
              <a:endParaRPr kumimoji="0" sz="2400" b="1" i="1" u="none" strike="noStrike" kern="1200" cap="none" spc="0" normalizeH="0" baseline="0" noProof="1" dirty="0">
                <a:solidFill>
                  <a:srgbClr val="FF0000"/>
                </a:solidFill>
                <a:latin typeface="Times New Roman" panose="02020603050405020304" pitchFamily="18" charset="0"/>
                <a:ea typeface="+mn-ea"/>
                <a:cs typeface="+mn-cs"/>
              </a:endParaRPr>
            </a:p>
          </p:txBody>
        </p:sp>
        <p:sp>
          <p:nvSpPr>
            <p:cNvPr id="184351" name="Line 31"/>
            <p:cNvSpPr>
              <a:spLocks noChangeShapeType="1"/>
            </p:cNvSpPr>
            <p:nvPr/>
          </p:nvSpPr>
          <p:spPr bwMode="auto">
            <a:xfrm>
              <a:off x="4419599" y="3581649"/>
              <a:ext cx="0" cy="456604"/>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84352" name="Line 32"/>
            <p:cNvSpPr>
              <a:spLocks noChangeShapeType="1"/>
            </p:cNvSpPr>
            <p:nvPr/>
          </p:nvSpPr>
          <p:spPr bwMode="auto">
            <a:xfrm>
              <a:off x="1142999" y="4038253"/>
              <a:ext cx="6934201" cy="0"/>
            </a:xfrm>
            <a:prstGeom prst="line">
              <a:avLst/>
            </a:prstGeom>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84353" name="Line 33"/>
            <p:cNvSpPr>
              <a:spLocks noChangeShapeType="1"/>
            </p:cNvSpPr>
            <p:nvPr/>
          </p:nvSpPr>
          <p:spPr bwMode="auto">
            <a:xfrm>
              <a:off x="1162049" y="4038253"/>
              <a:ext cx="0" cy="762471"/>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84354" name="Line 34"/>
            <p:cNvSpPr>
              <a:spLocks noChangeShapeType="1"/>
            </p:cNvSpPr>
            <p:nvPr/>
          </p:nvSpPr>
          <p:spPr bwMode="auto">
            <a:xfrm>
              <a:off x="3238499" y="4057279"/>
              <a:ext cx="0" cy="76247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84355" name="Line 35"/>
            <p:cNvSpPr>
              <a:spLocks noChangeShapeType="1"/>
            </p:cNvSpPr>
            <p:nvPr/>
          </p:nvSpPr>
          <p:spPr bwMode="auto">
            <a:xfrm>
              <a:off x="5638800" y="4038253"/>
              <a:ext cx="0" cy="686371"/>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sp>
          <p:nvSpPr>
            <p:cNvPr id="184356" name="Line 36"/>
            <p:cNvSpPr>
              <a:spLocks noChangeShapeType="1"/>
            </p:cNvSpPr>
            <p:nvPr/>
          </p:nvSpPr>
          <p:spPr bwMode="auto">
            <a:xfrm>
              <a:off x="8077200" y="4038253"/>
              <a:ext cx="0" cy="762471"/>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63504" name="TextBox 10"/>
          <p:cNvSpPr txBox="1"/>
          <p:nvPr/>
        </p:nvSpPr>
        <p:spPr>
          <a:xfrm>
            <a:off x="1171575" y="708025"/>
            <a:ext cx="7029450" cy="519113"/>
          </a:xfrm>
          <a:prstGeom prst="rect">
            <a:avLst/>
          </a:prstGeom>
          <a:noFill/>
          <a:ln w="9525">
            <a:noFill/>
          </a:ln>
        </p:spPr>
        <p:txBody>
          <a:bodyPr anchor="t" anchorCtr="0">
            <a:spAutoFit/>
          </a:bodyPr>
          <a:p>
            <a:pPr algn="ctr"/>
            <a:r>
              <a:rPr lang="en-US" altLang="vi-VN" sz="2800" b="1" i="1" dirty="0">
                <a:solidFill>
                  <a:srgbClr val="C00000"/>
                </a:solidFill>
                <a:latin typeface="Arial Narrow" pitchFamily="34" charset="0"/>
              </a:rPr>
              <a:t>   7.3/ Bộ máy nhà nước CHXHCN Việt nam</a:t>
            </a:r>
            <a:endParaRPr lang="" altLang="vi-VN" sz="2800" b="1" i="1" dirty="0">
              <a:solidFill>
                <a:srgbClr val="C00000"/>
              </a:solidFill>
              <a:latin typeface="Arial Narrow" pitchFamily="34"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idx="4294967295"/>
          </p:nvPr>
        </p:nvSpPr>
        <p:spPr>
          <a:xfrm>
            <a:off x="914400" y="-152400"/>
            <a:ext cx="7010400" cy="639763"/>
          </a:xfrm>
          <a:ln/>
        </p:spPr>
        <p:txBody>
          <a:bodyPr vert="horz" wrap="square" lIns="91440" tIns="45720" rIns="91440" bIns="45720" anchor="ctr" anchorCtr="0"/>
          <a:p>
            <a:pPr eaLnBrk="1" hangingPunct="1"/>
            <a:r>
              <a:rPr lang="en-US" altLang="vi-VN" sz="2000" b="1" i="1" dirty="0">
                <a:solidFill>
                  <a:srgbClr val="FF0000"/>
                </a:solidFill>
              </a:rPr>
              <a:t>  </a:t>
            </a:r>
            <a:r>
              <a:rPr lang="vi-VN" altLang="vi-VN" sz="2000" b="1" i="1" dirty="0">
                <a:solidFill>
                  <a:srgbClr val="FF0000"/>
                </a:solidFill>
                <a:latin typeface="Times New Roman" panose="02020603050405020304" pitchFamily="18" charset="0"/>
              </a:rPr>
              <a:t>Sơ</a:t>
            </a:r>
            <a:r>
              <a:rPr lang="en-US" altLang="vi-VN" sz="2000" b="1" i="1" dirty="0">
                <a:solidFill>
                  <a:srgbClr val="FF0000"/>
                </a:solidFill>
              </a:rPr>
              <a:t> đồ tổ chức bộ máy nhà n</a:t>
            </a:r>
            <a:r>
              <a:rPr lang="vi-VN" altLang="vi-VN" sz="2000" b="1" i="1" dirty="0">
                <a:solidFill>
                  <a:srgbClr val="FF0000"/>
                </a:solidFill>
                <a:latin typeface="Times New Roman" panose="02020603050405020304" pitchFamily="18" charset="0"/>
              </a:rPr>
              <a:t>ước theo hiến pháp 2013</a:t>
            </a:r>
            <a:endParaRPr lang="en-US" altLang="vi-VN" sz="2000" b="1" i="1" dirty="0">
              <a:solidFill>
                <a:srgbClr val="FF0000"/>
              </a:solidFill>
            </a:endParaRPr>
          </a:p>
        </p:txBody>
      </p:sp>
      <p:sp>
        <p:nvSpPr>
          <p:cNvPr id="65538" name="Rectangle 5"/>
          <p:cNvSpPr/>
          <p:nvPr/>
        </p:nvSpPr>
        <p:spPr>
          <a:xfrm>
            <a:off x="838200" y="2209800"/>
            <a:ext cx="1219200" cy="461963"/>
          </a:xfrm>
          <a:prstGeom prst="rect">
            <a:avLst/>
          </a:prstGeom>
          <a:noFill/>
          <a:ln w="9525">
            <a:noFill/>
          </a:ln>
        </p:spPr>
        <p:txBody>
          <a:bodyPr anchor="t" anchorCtr="0">
            <a:spAutoFit/>
          </a:bodyPr>
          <a:p>
            <a:r>
              <a:rPr lang="en-US" altLang="vi-VN" dirty="0">
                <a:solidFill>
                  <a:schemeClr val="tx2"/>
                </a:solidFill>
                <a:latin typeface="Arial" panose="020B0604020202020204" pitchFamily="34" charset="0"/>
              </a:rPr>
              <a:t> </a:t>
            </a:r>
            <a:endParaRPr lang="en-US" altLang="vi-VN" sz="2400" b="1" dirty="0">
              <a:solidFill>
                <a:schemeClr val="tx2"/>
              </a:solidFill>
              <a:latin typeface="Arial" panose="020B0604020202020204" pitchFamily="34" charset="0"/>
            </a:endParaRPr>
          </a:p>
        </p:txBody>
      </p:sp>
      <p:pic>
        <p:nvPicPr>
          <p:cNvPr id="65539" name="Picture 8"/>
          <p:cNvPicPr>
            <a:picLocks noChangeAspect="1"/>
          </p:cNvPicPr>
          <p:nvPr/>
        </p:nvPicPr>
        <p:blipFill>
          <a:blip r:embed="rId1"/>
          <a:stretch>
            <a:fillRect/>
          </a:stretch>
        </p:blipFill>
        <p:spPr>
          <a:xfrm>
            <a:off x="152400" y="544513"/>
            <a:ext cx="8812213" cy="6313487"/>
          </a:xfrm>
          <a:prstGeom prst="rect">
            <a:avLst/>
          </a:prstGeom>
          <a:noFill/>
          <a:ln w="9525">
            <a:noFill/>
          </a:ln>
        </p:spPr>
      </p:pic>
      <p:sp>
        <p:nvSpPr>
          <p:cNvPr id="2" name="Rectangle 1"/>
          <p:cNvSpPr/>
          <p:nvPr/>
        </p:nvSpPr>
        <p:spPr>
          <a:xfrm>
            <a:off x="0" y="6629400"/>
            <a:ext cx="9144000" cy="2286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solidFill>
                  <a:schemeClr val="bg1"/>
                </a:solidFill>
              </a:ln>
              <a:solidFill>
                <a:schemeClr val="lt1"/>
              </a:solidFill>
              <a:effectLst/>
              <a:uLnTx/>
              <a:uFillTx/>
              <a:latin typeface="+mn-lt"/>
              <a:ea typeface="+mn-ea"/>
              <a:cs typeface="+mn-cs"/>
            </a:endParaRPr>
          </a:p>
        </p:txBody>
      </p:sp>
    </p:spTree>
  </p:cSld>
  <p:clrMapOvr>
    <a:masterClrMapping/>
  </p:clrMapOvr>
  <p:transition>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ext Placeholder 3"/>
          <p:cNvSpPr>
            <a:spLocks noGrp="1"/>
          </p:cNvSpPr>
          <p:nvPr>
            <p:ph type="body" sz="half" idx="4294967295"/>
          </p:nvPr>
        </p:nvSpPr>
        <p:spPr>
          <a:xfrm>
            <a:off x="4724400" y="1447800"/>
            <a:ext cx="4067175" cy="730250"/>
          </a:xfrm>
          <a:solidFill>
            <a:srgbClr val="FFFF99"/>
          </a:solidFill>
          <a:ln>
            <a:solidFill>
              <a:schemeClr val="accent1"/>
            </a:solidFill>
            <a:miter/>
          </a:ln>
        </p:spPr>
        <p:txBody>
          <a:bodyPr vert="horz" wrap="square" lIns="45720" tIns="0" rIns="45720" bIns="0" anchor="ctr"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marL="0" lvl="0" indent="0" eaLnBrk="1" hangingPunct="1">
              <a:buFont typeface="Wingdings 3" pitchFamily="18" charset="2"/>
              <a:buNone/>
            </a:pPr>
            <a:r>
              <a:rPr lang="vi-VN" altLang="vi-VN" sz="2500" b="1" i="1" dirty="0">
                <a:latin typeface="Arial" panose="020B0604020202020204" pitchFamily="34" charset="0"/>
              </a:rPr>
              <a:t>      Hội Đồng Nhân Dân</a:t>
            </a:r>
            <a:r>
              <a:rPr lang="en-US" altLang="vi-VN" sz="2500" b="1" i="1" dirty="0"/>
              <a:t> </a:t>
            </a:r>
            <a:r>
              <a:rPr lang="en-US" altLang="vi-VN" sz="2000" b="1" i="1" dirty="0">
                <a:solidFill>
                  <a:srgbClr val="FF0000"/>
                </a:solidFill>
              </a:rPr>
              <a:t>(Điều 113 HP năm 2013)</a:t>
            </a:r>
            <a:endParaRPr lang="" altLang="vi-VN" sz="2000" b="1" i="1" dirty="0">
              <a:solidFill>
                <a:srgbClr val="FF0000"/>
              </a:solidFill>
              <a:latin typeface="Arial" panose="020B0604020202020204" pitchFamily="34" charset="0"/>
            </a:endParaRPr>
          </a:p>
        </p:txBody>
      </p:sp>
      <p:sp>
        <p:nvSpPr>
          <p:cNvPr id="66562" name="Text Placeholder 3"/>
          <p:cNvSpPr/>
          <p:nvPr/>
        </p:nvSpPr>
        <p:spPr>
          <a:xfrm>
            <a:off x="207963" y="1527175"/>
            <a:ext cx="4135437" cy="609600"/>
          </a:xfrm>
          <a:prstGeom prst="rect">
            <a:avLst/>
          </a:prstGeom>
          <a:solidFill>
            <a:srgbClr val="FFFF99"/>
          </a:solidFill>
          <a:ln w="9525" cap="flat" cmpd="sng">
            <a:solidFill>
              <a:schemeClr val="accent1"/>
            </a:solidFill>
            <a:prstDash val="solid"/>
            <a:miter/>
            <a:headEnd type="none" w="med" len="med"/>
            <a:tailEnd type="none" w="med" len="med"/>
          </a:ln>
        </p:spPr>
        <p:txBody>
          <a:bodyPr lIns="45720" tIns="0" rIns="45720" bIns="0" anchor="ctr" anchorCtr="0"/>
          <a:p>
            <a:pPr eaLnBrk="0" hangingPunct="0">
              <a:spcBef>
                <a:spcPts val="400"/>
              </a:spcBef>
              <a:buClr>
                <a:schemeClr val="accent1"/>
              </a:buClr>
              <a:buSzPct val="68000"/>
              <a:buFont typeface="Wingdings 3" pitchFamily="18" charset="2"/>
            </a:pPr>
            <a:r>
              <a:rPr lang="vi-VN" altLang="vi-VN" sz="2500" b="1" i="1" dirty="0">
                <a:latin typeface="Arial" panose="020B0604020202020204" pitchFamily="34" charset="0"/>
              </a:rPr>
              <a:t>        Quốc Hội  </a:t>
            </a:r>
            <a:endParaRPr lang="" altLang="vi-VN" sz="2500" b="1" i="1" dirty="0">
              <a:latin typeface="Arial" panose="020B0604020202020204" pitchFamily="34" charset="0"/>
            </a:endParaRPr>
          </a:p>
        </p:txBody>
      </p:sp>
      <p:sp>
        <p:nvSpPr>
          <p:cNvPr id="66563" name="Rectangle 6"/>
          <p:cNvSpPr/>
          <p:nvPr/>
        </p:nvSpPr>
        <p:spPr>
          <a:xfrm>
            <a:off x="322263" y="300038"/>
            <a:ext cx="7848600" cy="823912"/>
          </a:xfrm>
          <a:prstGeom prst="rect">
            <a:avLst/>
          </a:prstGeom>
          <a:noFill/>
          <a:ln w="9525">
            <a:noFill/>
          </a:ln>
          <a:effectLst>
            <a:prstShdw prst="shdw13" dist="53882" dir="13499999">
              <a:schemeClr val="bg2">
                <a:alpha val="50000"/>
              </a:schemeClr>
            </a:prstShdw>
          </a:effectLst>
        </p:spPr>
        <p:txBody>
          <a:bodyPr anchor="t" anchorCtr="0">
            <a:spAutoFit/>
          </a:bodyPr>
          <a:p>
            <a:pPr>
              <a:spcBef>
                <a:spcPct val="50000"/>
              </a:spcBef>
            </a:pPr>
            <a:r>
              <a:rPr lang="en-US" altLang="vi-VN" sz="1900" b="1" i="1" dirty="0">
                <a:latin typeface="Arial" panose="020B0604020202020204" pitchFamily="34" charset="0"/>
              </a:rPr>
              <a:t>+ Hệ thống cơ quan </a:t>
            </a:r>
            <a:r>
              <a:rPr lang="vi-VN" altLang="vi-VN" sz="1900" b="1" i="1" dirty="0">
                <a:latin typeface="Arial" panose="020B0604020202020204" pitchFamily="34" charset="0"/>
              </a:rPr>
              <a:t> quyền lực nhà nước (hệ thống cq đại diện)</a:t>
            </a:r>
            <a:endParaRPr lang="vi-VN" altLang="vi-VN" sz="1900" b="1" i="1" dirty="0">
              <a:latin typeface="Arial" panose="020B0604020202020204" pitchFamily="34" charset="0"/>
            </a:endParaRPr>
          </a:p>
          <a:p>
            <a:pPr>
              <a:spcBef>
                <a:spcPct val="50000"/>
              </a:spcBef>
            </a:pPr>
            <a:r>
              <a:rPr lang="vi-VN" altLang="vi-VN" sz="1900" b="1" i="1" dirty="0">
                <a:latin typeface="Arial" panose="020B0604020202020204" pitchFamily="34" charset="0"/>
              </a:rPr>
              <a:t> bao gồm </a:t>
            </a:r>
            <a:r>
              <a:rPr lang="vi-VN" altLang="vi-VN" sz="1900" b="1" i="1" dirty="0">
                <a:solidFill>
                  <a:srgbClr val="FF0000"/>
                </a:solidFill>
                <a:latin typeface="Arial" panose="020B0604020202020204" pitchFamily="34" charset="0"/>
              </a:rPr>
              <a:t>Quốc hội và Hội đồng nhân dân các cấp.</a:t>
            </a:r>
            <a:r>
              <a:rPr lang="vi-VN" altLang="vi-VN" sz="1900" b="1" i="1" dirty="0">
                <a:latin typeface="Arial" panose="020B0604020202020204" pitchFamily="34" charset="0"/>
              </a:rPr>
              <a:t> </a:t>
            </a:r>
            <a:endParaRPr lang="vi-VN" altLang="vi-VN" sz="1900" b="1" i="1" dirty="0">
              <a:latin typeface="Arial" panose="020B0604020202020204" pitchFamily="34" charset="0"/>
            </a:endParaRPr>
          </a:p>
        </p:txBody>
      </p:sp>
      <p:sp>
        <p:nvSpPr>
          <p:cNvPr id="66564" name="Rectangle 8"/>
          <p:cNvSpPr/>
          <p:nvPr/>
        </p:nvSpPr>
        <p:spPr>
          <a:xfrm>
            <a:off x="2133600" y="1600200"/>
            <a:ext cx="2112963" cy="369888"/>
          </a:xfrm>
          <a:prstGeom prst="rect">
            <a:avLst/>
          </a:prstGeom>
          <a:noFill/>
          <a:ln w="9525">
            <a:noFill/>
          </a:ln>
          <a:effectLst>
            <a:prstShdw prst="shdw13" dist="53882" dir="13499999">
              <a:schemeClr val="bg2">
                <a:alpha val="50000"/>
              </a:schemeClr>
            </a:prstShdw>
          </a:effectLst>
        </p:spPr>
        <p:txBody>
          <a:bodyPr wrap="none" anchor="t" anchorCtr="0">
            <a:spAutoFit/>
          </a:bodyPr>
          <a:p>
            <a:r>
              <a:rPr lang="vi-VN" altLang="vi-VN" b="1" i="1" dirty="0">
                <a:solidFill>
                  <a:srgbClr val="FF0000"/>
                </a:solidFill>
                <a:latin typeface="Arial" panose="020B0604020202020204" pitchFamily="34" charset="0"/>
              </a:rPr>
              <a:t>(Điều </a:t>
            </a:r>
            <a:r>
              <a:rPr lang="en-US" altLang="vi-VN" b="1" i="1" dirty="0">
                <a:solidFill>
                  <a:srgbClr val="FF0000"/>
                </a:solidFill>
                <a:latin typeface="Arial" panose="020B0604020202020204" pitchFamily="34" charset="0"/>
              </a:rPr>
              <a:t>69</a:t>
            </a:r>
            <a:r>
              <a:rPr lang="vi-VN" altLang="vi-VN" b="1" i="1" dirty="0">
                <a:solidFill>
                  <a:srgbClr val="FF0000"/>
                </a:solidFill>
                <a:latin typeface="Arial" panose="020B0604020202020204" pitchFamily="34" charset="0"/>
              </a:rPr>
              <a:t> HP </a:t>
            </a:r>
            <a:r>
              <a:rPr lang="en-US" altLang="vi-VN" b="1" i="1" dirty="0">
                <a:solidFill>
                  <a:srgbClr val="FF0000"/>
                </a:solidFill>
                <a:latin typeface="Arial" panose="020B0604020202020204" pitchFamily="34" charset="0"/>
              </a:rPr>
              <a:t>2013</a:t>
            </a:r>
            <a:r>
              <a:rPr lang="vi-VN" altLang="vi-VN" b="1" i="1" dirty="0">
                <a:solidFill>
                  <a:srgbClr val="FF0000"/>
                </a:solidFill>
                <a:latin typeface="Arial" panose="020B0604020202020204" pitchFamily="34" charset="0"/>
              </a:rPr>
              <a:t>)</a:t>
            </a:r>
            <a:endParaRPr lang="vi-VN" altLang="vi-VN" b="1" i="1" dirty="0">
              <a:solidFill>
                <a:srgbClr val="FF0000"/>
              </a:solidFill>
              <a:latin typeface="Arial" panose="020B0604020202020204" pitchFamily="34" charset="0"/>
            </a:endParaRPr>
          </a:p>
        </p:txBody>
      </p:sp>
      <p:pic>
        <p:nvPicPr>
          <p:cNvPr id="66565" name="Picture 8"/>
          <p:cNvPicPr>
            <a:picLocks noChangeAspect="1"/>
          </p:cNvPicPr>
          <p:nvPr/>
        </p:nvPicPr>
        <p:blipFill>
          <a:blip r:embed="rId1"/>
          <a:stretch>
            <a:fillRect/>
          </a:stretch>
        </p:blipFill>
        <p:spPr>
          <a:xfrm>
            <a:off x="207963" y="2395538"/>
            <a:ext cx="4038600" cy="3776662"/>
          </a:xfrm>
          <a:prstGeom prst="rect">
            <a:avLst/>
          </a:prstGeom>
          <a:noFill/>
          <a:ln w="9525">
            <a:noFill/>
          </a:ln>
        </p:spPr>
      </p:pic>
      <p:pic>
        <p:nvPicPr>
          <p:cNvPr id="66566" name="Picture 8"/>
          <p:cNvPicPr>
            <a:picLocks noChangeAspect="1"/>
          </p:cNvPicPr>
          <p:nvPr/>
        </p:nvPicPr>
        <p:blipFill>
          <a:blip r:embed="rId2"/>
          <a:stretch>
            <a:fillRect/>
          </a:stretch>
        </p:blipFill>
        <p:spPr>
          <a:xfrm>
            <a:off x="4752975" y="2395538"/>
            <a:ext cx="4038600" cy="3776662"/>
          </a:xfrm>
          <a:prstGeom prst="rect">
            <a:avLst/>
          </a:prstGeom>
          <a:noFill/>
          <a:ln w="9525">
            <a:noFill/>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7586" name="Rectangle 2"/>
          <p:cNvSpPr>
            <a:spLocks noGrp="1"/>
          </p:cNvSpPr>
          <p:nvPr>
            <p:ph type="title" idx="4294967295"/>
          </p:nvPr>
        </p:nvSpPr>
        <p:spPr>
          <a:xfrm>
            <a:off x="-304800" y="609600"/>
            <a:ext cx="9448800" cy="639763"/>
          </a:xfrm>
          <a:ln/>
        </p:spPr>
        <p:txBody>
          <a:bodyPr vert="horz" wrap="square" lIns="91440" tIns="45720" rIns="91440" bIns="45720" anchor="ctr" anchorCtr="0"/>
          <a:p>
            <a:pPr eaLnBrk="1" hangingPunct="1"/>
            <a:r>
              <a:rPr lang="en-US" altLang="vi-VN" sz="2800" i="1" dirty="0">
                <a:solidFill>
                  <a:srgbClr val="FF0000"/>
                </a:solidFill>
              </a:rPr>
              <a:t>  Quốc hội nước Cộng hòa xã hội chủ nghĩa Việt Nam</a:t>
            </a:r>
            <a:endParaRPr lang="en-US" altLang="vi-VN" sz="2800" i="1" dirty="0">
              <a:solidFill>
                <a:srgbClr val="FF0000"/>
              </a:solidFill>
            </a:endParaRPr>
          </a:p>
        </p:txBody>
      </p:sp>
      <p:sp>
        <p:nvSpPr>
          <p:cNvPr id="67587" name="Rectangle 5"/>
          <p:cNvSpPr/>
          <p:nvPr/>
        </p:nvSpPr>
        <p:spPr>
          <a:xfrm>
            <a:off x="838200" y="2209800"/>
            <a:ext cx="1219200" cy="461963"/>
          </a:xfrm>
          <a:prstGeom prst="rect">
            <a:avLst/>
          </a:prstGeom>
          <a:noFill/>
          <a:ln w="9525">
            <a:noFill/>
          </a:ln>
        </p:spPr>
        <p:txBody>
          <a:bodyPr anchor="t" anchorCtr="0">
            <a:spAutoFit/>
          </a:bodyPr>
          <a:p>
            <a:r>
              <a:rPr lang="en-US" altLang="vi-VN" dirty="0">
                <a:solidFill>
                  <a:schemeClr val="tx2"/>
                </a:solidFill>
                <a:latin typeface="Arial" panose="020B0604020202020204" pitchFamily="34" charset="0"/>
              </a:rPr>
              <a:t> </a:t>
            </a:r>
            <a:endParaRPr lang="en-US" altLang="vi-VN" sz="2400" b="1" dirty="0">
              <a:solidFill>
                <a:schemeClr val="tx2"/>
              </a:solidFill>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641667" y="1163532"/>
            <a:ext cx="4279291" cy="1728998"/>
          </a:xfrm>
          <a:prstGeom prst="ellipse">
            <a:avLst/>
          </a:prstGeom>
          <a:ln>
            <a:noFill/>
          </a:ln>
          <a:effectLst>
            <a:softEdge rad="112500"/>
          </a:effectLst>
        </p:spPr>
      </p:pic>
      <p:pic>
        <p:nvPicPr>
          <p:cNvPr id="67589" name="Picture 8"/>
          <p:cNvPicPr>
            <a:picLocks noChangeAspect="1"/>
          </p:cNvPicPr>
          <p:nvPr/>
        </p:nvPicPr>
        <p:blipFill>
          <a:blip r:embed="rId3"/>
          <a:stretch>
            <a:fillRect/>
          </a:stretch>
        </p:blipFill>
        <p:spPr>
          <a:xfrm>
            <a:off x="611188" y="2806700"/>
            <a:ext cx="4267200" cy="3090863"/>
          </a:xfrm>
          <a:prstGeom prst="rect">
            <a:avLst/>
          </a:prstGeom>
          <a:noFill/>
          <a:ln w="9525">
            <a:noFill/>
          </a:ln>
        </p:spPr>
      </p:pic>
      <p:pic>
        <p:nvPicPr>
          <p:cNvPr id="13" name="Picture 10"/>
          <p:cNvPicPr>
            <a:picLocks noChangeAspect="1" noChangeArrowheads="1"/>
          </p:cNvPicPr>
          <p:nvPr/>
        </p:nvPicPr>
        <p:blipFill>
          <a:blip r:embed="rId4"/>
          <a:stretch>
            <a:fillRect/>
          </a:stretch>
        </p:blipFill>
        <p:spPr bwMode="auto">
          <a:xfrm>
            <a:off x="5140166" y="2377085"/>
            <a:ext cx="3464084" cy="379135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7591" name="AutoShape 7">
            <a:hlinkClick r:id="" action="ppaction://noaction"/>
          </p:cNvPr>
          <p:cNvSpPr/>
          <p:nvPr/>
        </p:nvSpPr>
        <p:spPr>
          <a:xfrm>
            <a:off x="8604250" y="6381750"/>
            <a:ext cx="360363" cy="287338"/>
          </a:xfrm>
          <a:prstGeom prst="actionButtonHome">
            <a:avLst/>
          </a:prstGeom>
          <a:solidFill>
            <a:schemeClr val="accent1"/>
          </a:solidFill>
          <a:ln w="9525">
            <a:noFill/>
          </a:ln>
        </p:spPr>
        <p:txBody>
          <a:bodyPr wrap="none" anchor="ctr" anchorCtr="0"/>
          <a:p>
            <a:endParaRPr lang="" altLang="vi-VN" dirty="0">
              <a:latin typeface="Arial" panose="020B0604020202020204" pitchFamily="34" charset="0"/>
            </a:endParaRPr>
          </a:p>
        </p:txBody>
      </p:sp>
    </p:spTree>
  </p:cSld>
  <p:clrMapOvr>
    <a:masterClrMapping/>
  </p:clrMapOvr>
  <p:transition>
    <p:push dir="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314" name="Text Box 4"/>
          <p:cNvSpPr txBox="1">
            <a:spLocks noChangeArrowheads="1"/>
          </p:cNvSpPr>
          <p:nvPr/>
        </p:nvSpPr>
        <p:spPr bwMode="auto">
          <a:xfrm>
            <a:off x="1311275" y="1292225"/>
            <a:ext cx="3886200" cy="461963"/>
          </a:xfrm>
          <a:prstGeom prst="rect">
            <a:avLst/>
          </a:prstGeom>
          <a:noFill/>
          <a:ln>
            <a:noFill/>
          </a:ln>
        </p:spPr>
        <p:txBody>
          <a:bodyPr>
            <a:spAutoFit/>
          </a:bodyPr>
          <a:p>
            <a:pPr marR="0" defTabSz="914400">
              <a:spcBef>
                <a:spcPct val="50000"/>
              </a:spcBef>
              <a:buClrTx/>
              <a:buSzTx/>
              <a:buFontTx/>
              <a:buNone/>
            </a:pPr>
            <a:r>
              <a:rPr kumimoji="0"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Thuyết gia trưởng:</a:t>
            </a:r>
            <a:endParaRPr kumimoji="0" sz="2400" b="1" i="1" kern="1200" cap="none" spc="0" normalizeH="0" baseline="0" noProof="1" dirty="0">
              <a:solidFill>
                <a:srgbClr val="0000FF"/>
              </a:solidFill>
              <a:latin typeface="Times New Roman" panose="02020603050405020304" pitchFamily="18" charset="0"/>
              <a:ea typeface="+mn-ea"/>
              <a:cs typeface="+mn-cs"/>
            </a:endParaRPr>
          </a:p>
        </p:txBody>
      </p:sp>
      <p:sp>
        <p:nvSpPr>
          <p:cNvPr id="23558" name="Line 6"/>
          <p:cNvSpPr>
            <a:spLocks noChangeShapeType="1"/>
          </p:cNvSpPr>
          <p:nvPr/>
        </p:nvSpPr>
        <p:spPr bwMode="auto">
          <a:xfrm>
            <a:off x="5486400" y="1524000"/>
            <a:ext cx="0" cy="4419600"/>
          </a:xfrm>
          <a:prstGeom prst="line">
            <a:avLst/>
          </a:prstGeom>
        </p:spPr>
        <p:style>
          <a:lnRef idx="1">
            <a:schemeClr val="accent2"/>
          </a:lnRef>
          <a:fillRef idx="0">
            <a:schemeClr val="accent2"/>
          </a:fillRef>
          <a:effectRef idx="0">
            <a:schemeClr val="accent2"/>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23568" name="Picture 16"/>
          <p:cNvPicPr>
            <a:picLocks noChangeAspect="1" noChangeArrowheads="1"/>
          </p:cNvPicPr>
          <p:nvPr/>
        </p:nvPicPr>
        <p:blipFill>
          <a:blip r:embed="rId2"/>
          <a:srcRect/>
          <a:stretch>
            <a:fillRect/>
          </a:stretch>
        </p:blipFill>
        <p:spPr bwMode="auto">
          <a:xfrm>
            <a:off x="5505450" y="3429000"/>
            <a:ext cx="3486150" cy="2514600"/>
          </a:xfrm>
          <a:prstGeom prst="rect">
            <a:avLst/>
          </a:prstGeom>
          <a:solidFill>
            <a:srgbClr val="FFFF00"/>
          </a:solidFill>
          <a:ln w="9525">
            <a:solidFill>
              <a:srgbClr val="808000"/>
            </a:solidFill>
            <a:miter lim="800000"/>
            <a:headEnd/>
            <a:tailEnd/>
          </a:ln>
          <a:effectLst>
            <a:outerShdw blurRad="50800" dist="50800" dir="5400000" algn="ctr" rotWithShape="0">
              <a:schemeClr val="accent6">
                <a:lumMod val="20000"/>
                <a:lumOff val="80000"/>
              </a:schemeClr>
            </a:outerShdw>
          </a:effectLst>
        </p:spPr>
      </p:pic>
      <p:pic>
        <p:nvPicPr>
          <p:cNvPr id="27654" name="Picture 6"/>
          <p:cNvPicPr>
            <a:picLocks noChangeAspect="1" noChangeArrowheads="1"/>
          </p:cNvPicPr>
          <p:nvPr/>
        </p:nvPicPr>
        <p:blipFill>
          <a:blip r:embed="rId3"/>
          <a:srcRect/>
          <a:stretch>
            <a:fillRect/>
          </a:stretch>
        </p:blipFill>
        <p:spPr bwMode="auto">
          <a:xfrm>
            <a:off x="5505450" y="1527175"/>
            <a:ext cx="3486150" cy="1822450"/>
          </a:xfrm>
          <a:prstGeom prst="rect">
            <a:avLst/>
          </a:prstGeom>
          <a:solidFill>
            <a:srgbClr val="FFFF00"/>
          </a:solidFill>
          <a:ln>
            <a:noFill/>
          </a:ln>
          <a:effectLst>
            <a:outerShdw blurRad="50800" dist="50800" dir="5400000" algn="ctr" rotWithShape="0">
              <a:schemeClr val="accent6">
                <a:lumMod val="20000"/>
                <a:lumOff val="80000"/>
              </a:schemeClr>
            </a:outerShdw>
          </a:effectLst>
        </p:spPr>
      </p:pic>
      <p:sp>
        <p:nvSpPr>
          <p:cNvPr id="9222" name="TextBox 45"/>
          <p:cNvSpPr txBox="1"/>
          <p:nvPr/>
        </p:nvSpPr>
        <p:spPr>
          <a:xfrm>
            <a:off x="381000" y="228600"/>
            <a:ext cx="8382000" cy="584200"/>
          </a:xfrm>
          <a:prstGeom prst="rect">
            <a:avLst/>
          </a:prstGeom>
          <a:noFill/>
          <a:ln w="9525">
            <a:noFill/>
          </a:ln>
        </p:spPr>
        <p:txBody>
          <a:bodyPr anchor="t" anchorCtr="0">
            <a:spAutoFit/>
          </a:bodyPr>
          <a:p>
            <a:pPr algn="ctr"/>
            <a:r>
              <a:rPr lang="en-US" altLang="vi-VN" sz="3200" b="1" dirty="0">
                <a:solidFill>
                  <a:srgbClr val="FF0000"/>
                </a:solidFill>
                <a:latin typeface="Arial Narrow" pitchFamily="34" charset="0"/>
              </a:rPr>
              <a:t>a) Các quan điểm phi Mac- xit</a:t>
            </a:r>
            <a:endParaRPr lang="" altLang="vi-VN" sz="3200" b="1" dirty="0">
              <a:solidFill>
                <a:srgbClr val="FF0000"/>
              </a:solidFill>
              <a:latin typeface="Arial Narrow" pitchFamily="34" charset="0"/>
            </a:endParaRPr>
          </a:p>
        </p:txBody>
      </p:sp>
      <p:sp>
        <p:nvSpPr>
          <p:cNvPr id="8" name="Text Box 5"/>
          <p:cNvSpPr txBox="1">
            <a:spLocks noChangeArrowheads="1"/>
          </p:cNvSpPr>
          <p:nvPr/>
        </p:nvSpPr>
        <p:spPr bwMode="auto">
          <a:xfrm>
            <a:off x="1089025" y="1963738"/>
            <a:ext cx="4330700" cy="2241550"/>
          </a:xfrm>
          <a:prstGeom prst="rect">
            <a:avLst/>
          </a:prstGeom>
          <a:noFill/>
          <a:ln>
            <a:noFill/>
          </a:ln>
        </p:spPr>
        <p:txBody>
          <a:bodyPr>
            <a:spAutoFit/>
          </a:bodyPr>
          <a:p>
            <a:pPr marL="342900" marR="0" indent="-342900" algn="just" defTabSz="914400">
              <a:lnSpc>
                <a:spcPct val="150000"/>
              </a:lnSpc>
              <a:buClr>
                <a:schemeClr val="accent1"/>
              </a:buClr>
              <a:buSzTx/>
              <a:buFontTx/>
              <a:buNone/>
            </a:pPr>
            <a:r>
              <a:rPr kumimoji="0" sz="2400" b="1" i="1" kern="1200" cap="none" spc="0" normalizeH="0" baseline="0" noProof="1" dirty="0">
                <a:latin typeface="Times New Roman" panose="02020603050405020304" pitchFamily="18" charset="0"/>
                <a:ea typeface="+mn-ea"/>
                <a:cs typeface="Times New Roman" panose="02020603050405020304" pitchFamily="18" charset="0"/>
              </a:rPr>
              <a:t>    </a:t>
            </a:r>
            <a:r>
              <a:rPr kumimoji="0" sz="2400" b="1" i="1" kern="1200" cap="none" spc="0" normalizeH="0" baseline="0" noProof="1" dirty="0">
                <a:effectLst>
                  <a:outerShdw blurRad="38100" dist="38100" dir="2700000">
                    <a:srgbClr val="FFFFFF"/>
                  </a:outerShdw>
                </a:effectLst>
                <a:latin typeface="Times New Roman" panose="02020603050405020304" pitchFamily="18" charset="0"/>
                <a:ea typeface="+mn-ea"/>
                <a:cs typeface="Times New Roman" panose="02020603050405020304" pitchFamily="18" charset="0"/>
              </a:rPr>
              <a:t>Nh</a:t>
            </a:r>
            <a:r>
              <a:rPr kumimoji="0" sz="2400" b="1" i="1" kern="1200" cap="none" spc="0" normalizeH="0" baseline="0" noProof="1" dirty="0">
                <a:effectLst>
                  <a:outerShdw blurRad="38100" dist="38100" dir="2700000">
                    <a:srgbClr val="FFFFFF"/>
                  </a:outerShdw>
                </a:effectLst>
                <a:latin typeface="Times New Roman" panose="02020603050405020304" pitchFamily="18" charset="0"/>
                <a:ea typeface="Times New Roman" panose="02020603050405020304" pitchFamily="18" charset="0"/>
                <a:cs typeface="+mn-cs"/>
              </a:rPr>
              <a:t>à</a:t>
            </a:r>
            <a:r>
              <a:rPr kumimoji="0" sz="2400" b="1" i="1" kern="1200" cap="none" spc="0" normalizeH="0" baseline="0" noProof="1" dirty="0">
                <a:latin typeface="Times New Roman" panose="02020603050405020304" pitchFamily="18" charset="0"/>
                <a:ea typeface="+mn-ea"/>
                <a:cs typeface="Times New Roman" panose="02020603050405020304" pitchFamily="18" charset="0"/>
              </a:rPr>
              <a:t> nước l</a:t>
            </a:r>
            <a:r>
              <a:rPr kumimoji="0" sz="2400" b="1" i="1" kern="1200" cap="none" spc="0" normalizeH="0" baseline="0" noProof="1" dirty="0">
                <a:latin typeface="Times New Roman" panose="02020603050405020304" pitchFamily="18" charset="0"/>
                <a:ea typeface="Times New Roman" panose="02020603050405020304" pitchFamily="18" charset="0"/>
                <a:cs typeface="+mn-cs"/>
              </a:rPr>
              <a:t>à</a:t>
            </a:r>
            <a:r>
              <a:rPr kumimoji="0" sz="2400" b="1" i="1" kern="1200" cap="none" spc="0" normalizeH="0" baseline="0" noProof="1" dirty="0">
                <a:latin typeface="Times New Roman" panose="02020603050405020304" pitchFamily="18" charset="0"/>
                <a:ea typeface="+mn-ea"/>
                <a:cs typeface="Times New Roman" panose="02020603050405020304" pitchFamily="18" charset="0"/>
              </a:rPr>
              <a:t> mô hình của một gia tộc mở rộng v</a:t>
            </a:r>
            <a:r>
              <a:rPr kumimoji="0" sz="2400" b="1" i="1" kern="1200" cap="none" spc="0" normalizeH="0" baseline="0" noProof="1" dirty="0">
                <a:latin typeface="Times New Roman" panose="02020603050405020304" pitchFamily="18" charset="0"/>
                <a:ea typeface="Times New Roman" panose="02020603050405020304" pitchFamily="18" charset="0"/>
                <a:cs typeface="+mn-cs"/>
              </a:rPr>
              <a:t>à</a:t>
            </a:r>
            <a:r>
              <a:rPr kumimoji="0" sz="2400" b="1" i="1" kern="1200" cap="none" spc="0" normalizeH="0" baseline="0" noProof="1" dirty="0">
                <a:latin typeface="Times New Roman" panose="02020603050405020304" pitchFamily="18" charset="0"/>
                <a:ea typeface="+mn-ea"/>
                <a:cs typeface="Times New Roman" panose="02020603050405020304" pitchFamily="18" charset="0"/>
              </a:rPr>
              <a:t> quyền lực nh</a:t>
            </a:r>
            <a:r>
              <a:rPr kumimoji="0" sz="2400" b="1" i="1" kern="1200" cap="none" spc="0" normalizeH="0" baseline="0" noProof="1" dirty="0">
                <a:latin typeface="Times New Roman" panose="02020603050405020304" pitchFamily="18" charset="0"/>
                <a:ea typeface="Times New Roman" panose="02020603050405020304" pitchFamily="18" charset="0"/>
                <a:cs typeface="+mn-cs"/>
              </a:rPr>
              <a:t>à</a:t>
            </a:r>
            <a:r>
              <a:rPr kumimoji="0" sz="2400" b="1" i="1" kern="1200" cap="none" spc="0" normalizeH="0" baseline="0" noProof="1" dirty="0">
                <a:latin typeface="Times New Roman" panose="02020603050405020304" pitchFamily="18" charset="0"/>
                <a:ea typeface="+mn-ea"/>
                <a:cs typeface="Times New Roman" panose="02020603050405020304" pitchFamily="18" charset="0"/>
              </a:rPr>
              <a:t> nước chính là quyền gia trưởng được nâng cao lên. </a:t>
            </a:r>
            <a:endParaRPr kumimoji="0" sz="2400" b="1" i="1" kern="1200" cap="none" spc="0" normalizeH="0" baseline="0" noProof="1" dirty="0">
              <a:latin typeface="Times New Roman" panose="02020603050405020304" pitchFamily="18" charset="0"/>
              <a:ea typeface="Times New Roman" panose="02020603050405020304" pitchFamily="18"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checkerboard(across)">
                                      <p:cBhvr>
                                        <p:cTn id="7" dur="1000"/>
                                        <p:tgtEl>
                                          <p:spTgt spid="23558"/>
                                        </p:tgtEl>
                                      </p:cBhvr>
                                    </p:animEffect>
                                  </p:childTnLst>
                                </p:cTn>
                              </p:par>
                              <p:par>
                                <p:cTn id="8" presetID="5" presetClass="entr" presetSubtype="10" fill="hold" nodeType="withEffect">
                                  <p:stCondLst>
                                    <p:cond delay="0"/>
                                  </p:stCondLst>
                                  <p:childTnLst>
                                    <p:set>
                                      <p:cBhvr>
                                        <p:cTn id="9" dur="1" fill="hold">
                                          <p:stCondLst>
                                            <p:cond delay="0"/>
                                          </p:stCondLst>
                                        </p:cTn>
                                        <p:tgtEl>
                                          <p:spTgt spid="23568"/>
                                        </p:tgtEl>
                                        <p:attrNameLst>
                                          <p:attrName>style.visibility</p:attrName>
                                        </p:attrNameLst>
                                      </p:cBhvr>
                                      <p:to>
                                        <p:strVal val="visible"/>
                                      </p:to>
                                    </p:set>
                                    <p:animEffect transition="in" filter="checkerboard(across)">
                                      <p:cBhvr>
                                        <p:cTn id="10" dur="1000"/>
                                        <p:tgtEl>
                                          <p:spTgt spid="2356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8610" name="TextBox 1"/>
          <p:cNvSpPr txBox="1"/>
          <p:nvPr/>
        </p:nvSpPr>
        <p:spPr>
          <a:xfrm>
            <a:off x="2700338" y="4389438"/>
            <a:ext cx="1758950" cy="400050"/>
          </a:xfrm>
          <a:prstGeom prst="rect">
            <a:avLst/>
          </a:prstGeom>
          <a:noFill/>
          <a:ln w="9525">
            <a:noFill/>
          </a:ln>
        </p:spPr>
        <p:txBody>
          <a:bodyPr wrap="none" lIns="121917" tIns="60958" rIns="121917" bIns="60958" anchor="t" anchorCtr="0">
            <a:spAutoFit/>
          </a:bodyPr>
          <a:p>
            <a:r>
              <a:rPr lang="ko-KR" altLang="en-US" dirty="0">
                <a:latin typeface="Arial" panose="020B0604020202020204" pitchFamily="34" charset="0"/>
                <a:ea typeface="Malgun Gothic" panose="020B0503020000020004" pitchFamily="34" charset="-127"/>
              </a:rPr>
              <a:t>모바일 이미지 </a:t>
            </a:r>
            <a:endParaRPr lang="ko-KR" altLang="en-US" dirty="0">
              <a:latin typeface="Arial" panose="020B0604020202020204" pitchFamily="34" charset="0"/>
              <a:ea typeface="Malgun Gothic" panose="020B0503020000020004" pitchFamily="34" charset="-127"/>
            </a:endParaRPr>
          </a:p>
        </p:txBody>
      </p:sp>
      <p:sp>
        <p:nvSpPr>
          <p:cNvPr id="68611" name="TextBox 35"/>
          <p:cNvSpPr txBox="1"/>
          <p:nvPr/>
        </p:nvSpPr>
        <p:spPr>
          <a:xfrm>
            <a:off x="1282700" y="5445125"/>
            <a:ext cx="3095625" cy="369888"/>
          </a:xfrm>
          <a:prstGeom prst="rect">
            <a:avLst/>
          </a:prstGeom>
          <a:noFill/>
          <a:ln w="9525">
            <a:noFill/>
          </a:ln>
        </p:spPr>
        <p:txBody>
          <a:bodyPr lIns="121917" tIns="60958" rIns="121917" bIns="60958" anchor="t" anchorCtr="0">
            <a:spAutoFit/>
          </a:bodyPr>
          <a:p>
            <a:pPr algn="ctr" eaLnBrk="0" hangingPunct="0"/>
            <a:r>
              <a:rPr lang="en-US" altLang="ko-KR" sz="1600" b="1" dirty="0">
                <a:solidFill>
                  <a:srgbClr val="404040"/>
                </a:solidFill>
                <a:latin typeface="Arial" panose="020B0604020202020204" pitchFamily="34" charset="0"/>
                <a:ea typeface="Malgun Gothic" panose="020B0503020000020004" pitchFamily="34" charset="-127"/>
              </a:rPr>
              <a:t>Phiên họp của quốc hội</a:t>
            </a:r>
            <a:endParaRPr lang="ko-KR" altLang="en-US" sz="1600" b="1" dirty="0">
              <a:solidFill>
                <a:srgbClr val="404040"/>
              </a:solidFill>
              <a:latin typeface="Arial" panose="020B0604020202020204" pitchFamily="34" charset="0"/>
              <a:ea typeface="Malgun Gothic" panose="020B0503020000020004" pitchFamily="34" charset="-127"/>
            </a:endParaRPr>
          </a:p>
        </p:txBody>
      </p:sp>
      <p:pic>
        <p:nvPicPr>
          <p:cNvPr id="68612" name="Picture Placeholder 3" descr="A group of people in a room&#10;&#10;Description automatically generated"/>
          <p:cNvPicPr>
            <a:picLocks noGrp="1" noChangeAspect="1"/>
          </p:cNvPicPr>
          <p:nvPr>
            <p:ph type="pic" idx="1"/>
          </p:nvPr>
        </p:nvPicPr>
        <p:blipFill>
          <a:blip r:embed="rId2"/>
          <a:srcRect l="15233" r="15233"/>
          <a:stretch>
            <a:fillRect/>
          </a:stretch>
        </p:blipFill>
        <p:spPr>
          <a:xfrm>
            <a:off x="1357313" y="2251075"/>
            <a:ext cx="2952750" cy="2598738"/>
          </a:xfrm>
          <a:solidFill>
            <a:srgbClr val="F2F2F2"/>
          </a:solidFill>
          <a:ln/>
        </p:spPr>
      </p:pic>
      <p:sp>
        <p:nvSpPr>
          <p:cNvPr id="21" name="Rectangle 9"/>
          <p:cNvSpPr>
            <a:spLocks noChangeArrowheads="1"/>
          </p:cNvSpPr>
          <p:nvPr/>
        </p:nvSpPr>
        <p:spPr bwMode="auto">
          <a:xfrm>
            <a:off x="5029200" y="1600200"/>
            <a:ext cx="3733800" cy="447357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just" defTabSz="914400" rtl="0" eaLnBrk="1" fontAlgn="base" latinLnBrk="0" hangingPunct="1">
              <a:lnSpc>
                <a:spcPct val="150000"/>
              </a:lnSpc>
              <a:spcBef>
                <a:spcPct val="0"/>
              </a:spcBef>
              <a:spcAft>
                <a:spcPct val="0"/>
              </a:spcAft>
              <a:buClrTx/>
              <a:buSzTx/>
              <a:buFontTx/>
              <a:buNone/>
            </a:pPr>
            <a:r>
              <a:rPr kumimoji="0" lang="vi-VN" altLang="vi-VN" sz="2000" b="1" i="1" u="none" strike="noStrike" kern="1200" cap="none" spc="0" normalizeH="0" baseline="0" noProof="1" dirty="0">
                <a:solidFill>
                  <a:schemeClr val="tx1"/>
                </a:solidFill>
                <a:latin typeface="Arial" panose="020B0604020202020204" pitchFamily="34" charset="0"/>
                <a:ea typeface="+mn-ea"/>
                <a:cs typeface="+mn-cs"/>
              </a:rPr>
              <a:t>- </a:t>
            </a:r>
            <a:r>
              <a:rPr kumimoji="0" lang="vi-VN" altLang="vi-VN" sz="2000" b="0" i="0" u="none" strike="noStrike" kern="1200" cap="none" spc="0" normalizeH="0" baseline="0" noProof="1" dirty="0">
                <a:solidFill>
                  <a:schemeClr val="tx1"/>
                </a:solidFill>
                <a:latin typeface="Arial" panose="020B0604020202020204" pitchFamily="34" charset="0"/>
                <a:ea typeface="+mn-ea"/>
                <a:cs typeface="+mn-cs"/>
              </a:rPr>
              <a:t>Quốc hội là cơ quan đại biểu cao nhất của Nhân dân, cơ quan quyền lực nhà nước cao nhất của nước Cộng hòa xã hội chủ nghĩa Việt Nam</a:t>
            </a:r>
            <a:r>
              <a:rPr kumimoji="0" lang="vi-VN" altLang="vi-VN" sz="2000" b="1" i="1" u="none" strike="noStrike" kern="1200" cap="none" spc="0" normalizeH="0" baseline="0" noProof="1" dirty="0">
                <a:solidFill>
                  <a:schemeClr val="tx1"/>
                </a:solidFill>
                <a:latin typeface="Arial" panose="020B0604020202020204" pitchFamily="34" charset="0"/>
                <a:ea typeface="+mn-ea"/>
                <a:cs typeface="+mn-cs"/>
              </a:rPr>
              <a:t>.</a:t>
            </a:r>
            <a:endParaRPr kumimoji="0" lang="vi-VN" altLang="vi-VN" sz="2000" b="1" i="1" u="none" strike="noStrike" kern="1200" cap="none" spc="0" normalizeH="0" baseline="0" noProof="1" dirty="0">
              <a:solidFill>
                <a:schemeClr val="tx1"/>
              </a:solidFill>
              <a:latin typeface="Arial" panose="020B0604020202020204" pitchFamily="34" charset="0"/>
              <a:ea typeface="+mn-ea"/>
              <a:cs typeface="+mn-cs"/>
            </a:endParaRPr>
          </a:p>
          <a:p>
            <a:pPr marL="0" marR="0" lvl="0" indent="0" algn="just" defTabSz="914400" rtl="0" eaLnBrk="1" fontAlgn="base" latinLnBrk="0" hangingPunct="1">
              <a:lnSpc>
                <a:spcPct val="150000"/>
              </a:lnSpc>
              <a:spcBef>
                <a:spcPct val="0"/>
              </a:spcBef>
              <a:spcAft>
                <a:spcPct val="0"/>
              </a:spcAft>
              <a:buClrTx/>
              <a:buSzTx/>
              <a:buFontTx/>
              <a:buNone/>
            </a:pPr>
            <a:r>
              <a:rPr kumimoji="0" lang="vi-VN" altLang="vi-VN" sz="2000" b="1" i="1" u="none" strike="noStrike" kern="1200" cap="none" spc="0" normalizeH="0" baseline="0" noProof="1" dirty="0">
                <a:solidFill>
                  <a:schemeClr val="tx1"/>
                </a:solidFill>
                <a:latin typeface="Arial" panose="020B0604020202020204" pitchFamily="34" charset="0"/>
                <a:ea typeface="+mn-ea"/>
                <a:cs typeface="+mn-cs"/>
              </a:rPr>
              <a:t>- QH có 3 chức năng cơ bản: </a:t>
            </a:r>
            <a:r>
              <a:rPr kumimoji="0" lang="vi-VN" altLang="vi-VN" sz="1800" b="1" i="1" u="sng" strike="noStrike" kern="1200" cap="none" spc="0" normalizeH="0" baseline="0" noProof="1" dirty="0">
                <a:solidFill>
                  <a:srgbClr val="FF0000"/>
                </a:solidFill>
                <a:latin typeface="Arial" panose="020B0604020202020204" pitchFamily="34" charset="0"/>
                <a:ea typeface="+mn-ea"/>
                <a:cs typeface="+mn-cs"/>
              </a:rPr>
              <a:t>Lập hiến, lập pháp;</a:t>
            </a:r>
            <a:r>
              <a:rPr kumimoji="0" lang="vi-VN" altLang="vi-VN" sz="1800" b="1" i="1" u="none" strike="noStrike" kern="1200" cap="none" spc="0" normalizeH="0" baseline="0" noProof="1" dirty="0">
                <a:solidFill>
                  <a:srgbClr val="FF0000"/>
                </a:solidFill>
                <a:latin typeface="Arial" panose="020B0604020202020204" pitchFamily="34" charset="0"/>
                <a:ea typeface="+mn-ea"/>
                <a:cs typeface="+mn-cs"/>
              </a:rPr>
              <a:t> </a:t>
            </a:r>
            <a:r>
              <a:rPr kumimoji="0" lang="vi-VN" altLang="vi-VN" sz="1800" b="1" i="1" u="sng" strike="noStrike" kern="1200" cap="none" spc="0" normalizeH="0" baseline="0" noProof="1" dirty="0">
                <a:solidFill>
                  <a:srgbClr val="FF0000"/>
                </a:solidFill>
                <a:latin typeface="Arial" panose="020B0604020202020204" pitchFamily="34" charset="0"/>
                <a:ea typeface="+mn-ea"/>
                <a:cs typeface="+mn-cs"/>
              </a:rPr>
              <a:t>quyết định những vấn đề quan trọng của đất nước;</a:t>
            </a:r>
            <a:r>
              <a:rPr kumimoji="0" lang="vi-VN" altLang="vi-VN" sz="1800" b="1" i="1" u="none" strike="noStrike" kern="1200" cap="none" spc="0" normalizeH="0" baseline="0" noProof="1" dirty="0">
                <a:solidFill>
                  <a:srgbClr val="FF0000"/>
                </a:solidFill>
                <a:latin typeface="Arial" panose="020B0604020202020204" pitchFamily="34" charset="0"/>
                <a:ea typeface="+mn-ea"/>
                <a:cs typeface="+mn-cs"/>
              </a:rPr>
              <a:t> </a:t>
            </a:r>
            <a:r>
              <a:rPr kumimoji="0" lang="vi-VN" altLang="vi-VN" sz="1800" b="1" i="1" u="sng" strike="noStrike" kern="1200" cap="none" spc="0" normalizeH="0" baseline="0" noProof="1" dirty="0">
                <a:solidFill>
                  <a:srgbClr val="FF0000"/>
                </a:solidFill>
                <a:latin typeface="Arial" panose="020B0604020202020204" pitchFamily="34" charset="0"/>
                <a:ea typeface="+mn-ea"/>
                <a:cs typeface="+mn-cs"/>
              </a:rPr>
              <a:t>giám sát tối cao với hoạt động của hà nước.</a:t>
            </a:r>
            <a:endParaRPr kumimoji="0" lang="vi-VN" altLang="vi-VN" sz="1800" b="1" i="1" u="sng" strike="noStrike" kern="1200" cap="none" spc="0" normalizeH="0" baseline="0" noProof="1" dirty="0">
              <a:solidFill>
                <a:srgbClr val="FF0000"/>
              </a:solidFill>
              <a:latin typeface="Arial" panose="020B0604020202020204" pitchFamily="34" charset="0"/>
              <a:ea typeface="+mn-ea"/>
              <a:cs typeface="+mn-cs"/>
            </a:endParaRPr>
          </a:p>
        </p:txBody>
      </p:sp>
      <p:sp>
        <p:nvSpPr>
          <p:cNvPr id="22" name="Text Placeholder 3"/>
          <p:cNvSpPr/>
          <p:nvPr/>
        </p:nvSpPr>
        <p:spPr bwMode="auto">
          <a:xfrm>
            <a:off x="5029200" y="990600"/>
            <a:ext cx="3733800" cy="609600"/>
          </a:xfrm>
          <a:prstGeom prst="rect">
            <a:avLst/>
          </a:prstGeom>
        </p:spPr>
        <p:style>
          <a:lnRef idx="2">
            <a:schemeClr val="accent6"/>
          </a:lnRef>
          <a:fillRef idx="1">
            <a:schemeClr val="lt1"/>
          </a:fillRef>
          <a:effectRef idx="0">
            <a:schemeClr val="accent6"/>
          </a:effectRef>
          <a:fontRef idx="minor">
            <a:schemeClr val="dk1"/>
          </a:fontRef>
        </p:style>
        <p:txBody>
          <a:bodyPr lIns="45720" tIns="0" rIns="45720" bIns="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ts val="400"/>
              </a:spcBef>
              <a:spcAft>
                <a:spcPct val="0"/>
              </a:spcAft>
              <a:buClr>
                <a:schemeClr val="accent1"/>
              </a:buClr>
              <a:buSzPct val="68000"/>
              <a:buFont typeface="Wingdings 3" pitchFamily="18" charset="2"/>
              <a:buNone/>
            </a:pPr>
            <a:r>
              <a:rPr kumimoji="0" lang="vi-VN" altLang="vi-VN" sz="2500" b="1" i="0" u="none" strike="noStrike" kern="1200" cap="none" spc="0" normalizeH="0" baseline="0" noProof="1" dirty="0">
                <a:solidFill>
                  <a:srgbClr val="FF0000"/>
                </a:solidFill>
                <a:latin typeface="Arial" panose="020B0604020202020204" pitchFamily="34" charset="0"/>
                <a:ea typeface="+mn-ea"/>
                <a:cs typeface="+mn-cs"/>
              </a:rPr>
              <a:t>Quốc Hội (Đ 69)  </a:t>
            </a:r>
            <a:endParaRPr kumimoji="0" lang="en-US" altLang="vi-VN" sz="2500" b="1" i="0" u="none" strike="noStrike" kern="1200" cap="none" spc="0" normalizeH="0" baseline="0" noProof="1" dirty="0">
              <a:solidFill>
                <a:srgbClr val="FF0000"/>
              </a:solidFill>
              <a:latin typeface="Arial" panose="020B0604020202020204" pitchFamily="34" charset="0"/>
              <a:ea typeface="+mn-ea"/>
              <a:cs typeface="+mn-cs"/>
            </a:endParaRPr>
          </a:p>
        </p:txBody>
      </p:sp>
      <p:pic>
        <p:nvPicPr>
          <p:cNvPr id="24" name="Picture 23"/>
          <p:cNvPicPr>
            <a:picLocks noChangeAspect="1"/>
          </p:cNvPicPr>
          <p:nvPr/>
        </p:nvPicPr>
        <p:blipFill>
          <a:blip r:embed="rId3"/>
          <a:stretch>
            <a:fillRect/>
          </a:stretch>
        </p:blipFill>
        <p:spPr>
          <a:xfrm>
            <a:off x="1158079" y="895349"/>
            <a:ext cx="3344866" cy="1295400"/>
          </a:xfrm>
          <a:prstGeom prst="ellipse">
            <a:avLst/>
          </a:prstGeom>
          <a:ln>
            <a:noFill/>
          </a:ln>
          <a:effectLst>
            <a:softEdge rad="112500"/>
          </a:effectLst>
        </p:spPr>
      </p:pic>
      <p:sp>
        <p:nvSpPr>
          <p:cNvPr id="68616" name="Rectangle 2"/>
          <p:cNvSpPr txBox="1"/>
          <p:nvPr/>
        </p:nvSpPr>
        <p:spPr>
          <a:xfrm>
            <a:off x="457200" y="-138112"/>
            <a:ext cx="9448800" cy="638175"/>
          </a:xfrm>
          <a:prstGeom prst="rect">
            <a:avLst/>
          </a:prstGeom>
          <a:noFill/>
          <a:ln w="9525">
            <a:noFill/>
          </a:ln>
        </p:spPr>
        <p:txBody>
          <a:bodyPr anchor="ctr" anchorCtr="0"/>
          <a:p>
            <a:pPr algn="ctr"/>
            <a:r>
              <a:rPr lang="en-US" altLang="vi-VN" sz="2800" i="1" dirty="0">
                <a:solidFill>
                  <a:srgbClr val="FF0000"/>
                </a:solidFill>
                <a:latin typeface="Calibri" panose="020F0502020204030204" pitchFamily="34" charset="0"/>
              </a:rPr>
              <a:t>  Quốc hội nước Cộng hòa xã hội chủ nghĩa Việt Nam</a:t>
            </a:r>
            <a:endParaRPr lang="en-US" altLang="vi-VN" sz="2800" i="1" dirty="0">
              <a:solidFill>
                <a:srgbClr val="FF0000"/>
              </a:solidFill>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9634" name="TextBox 1"/>
          <p:cNvSpPr txBox="1"/>
          <p:nvPr/>
        </p:nvSpPr>
        <p:spPr>
          <a:xfrm>
            <a:off x="2700338" y="4389438"/>
            <a:ext cx="1758950" cy="400050"/>
          </a:xfrm>
          <a:prstGeom prst="rect">
            <a:avLst/>
          </a:prstGeom>
          <a:noFill/>
          <a:ln w="9525">
            <a:noFill/>
          </a:ln>
        </p:spPr>
        <p:txBody>
          <a:bodyPr wrap="none" lIns="121917" tIns="60958" rIns="121917" bIns="60958" anchor="t" anchorCtr="0">
            <a:spAutoFit/>
          </a:bodyPr>
          <a:p>
            <a:r>
              <a:rPr lang="ko-KR" altLang="en-US" dirty="0">
                <a:latin typeface="Arial" panose="020B0604020202020204" pitchFamily="34" charset="0"/>
                <a:ea typeface="Malgun Gothic" panose="020B0503020000020004" pitchFamily="34" charset="-127"/>
              </a:rPr>
              <a:t>모바일 이미지 </a:t>
            </a:r>
            <a:endParaRPr lang="ko-KR" altLang="en-US" dirty="0">
              <a:latin typeface="Arial" panose="020B0604020202020204" pitchFamily="34" charset="0"/>
              <a:ea typeface="Malgun Gothic" panose="020B0503020000020004" pitchFamily="34" charset="-127"/>
            </a:endParaRPr>
          </a:p>
        </p:txBody>
      </p:sp>
      <p:sp>
        <p:nvSpPr>
          <p:cNvPr id="69635" name="TextBox 35"/>
          <p:cNvSpPr txBox="1"/>
          <p:nvPr/>
        </p:nvSpPr>
        <p:spPr>
          <a:xfrm>
            <a:off x="1282700" y="5445125"/>
            <a:ext cx="3095625" cy="369888"/>
          </a:xfrm>
          <a:prstGeom prst="rect">
            <a:avLst/>
          </a:prstGeom>
          <a:noFill/>
          <a:ln w="9525">
            <a:noFill/>
          </a:ln>
        </p:spPr>
        <p:txBody>
          <a:bodyPr lIns="121917" tIns="60958" rIns="121917" bIns="60958" anchor="t" anchorCtr="0">
            <a:spAutoFit/>
          </a:bodyPr>
          <a:p>
            <a:pPr algn="ctr" eaLnBrk="0" hangingPunct="0"/>
            <a:r>
              <a:rPr lang="en-US" altLang="ko-KR" sz="1600" b="1" dirty="0">
                <a:solidFill>
                  <a:srgbClr val="404040"/>
                </a:solidFill>
                <a:latin typeface="Arial" panose="020B0604020202020204" pitchFamily="34" charset="0"/>
                <a:ea typeface="Malgun Gothic" panose="020B0503020000020004" pitchFamily="34" charset="-127"/>
              </a:rPr>
              <a:t>Phiên họp của quốc hội</a:t>
            </a:r>
            <a:endParaRPr lang="ko-KR" altLang="en-US" sz="1600" b="1" dirty="0">
              <a:solidFill>
                <a:srgbClr val="404040"/>
              </a:solidFill>
              <a:latin typeface="Arial" panose="020B0604020202020204" pitchFamily="34" charset="0"/>
              <a:ea typeface="Malgun Gothic" panose="020B0503020000020004" pitchFamily="34" charset="-127"/>
            </a:endParaRPr>
          </a:p>
        </p:txBody>
      </p:sp>
      <p:pic>
        <p:nvPicPr>
          <p:cNvPr id="69636" name="Picture Placeholder 3"/>
          <p:cNvPicPr>
            <a:picLocks noGrp="1" noChangeAspect="1"/>
          </p:cNvPicPr>
          <p:nvPr>
            <p:ph type="pic" idx="1"/>
          </p:nvPr>
        </p:nvPicPr>
        <p:blipFill>
          <a:blip r:embed="rId2"/>
          <a:stretch>
            <a:fillRect/>
          </a:stretch>
        </p:blipFill>
        <p:spPr>
          <a:xfrm>
            <a:off x="1328738" y="2247900"/>
            <a:ext cx="3003550" cy="2590800"/>
          </a:xfrm>
          <a:solidFill>
            <a:srgbClr val="F2F2F2"/>
          </a:solidFill>
          <a:ln/>
        </p:spPr>
      </p:pic>
      <p:sp>
        <p:nvSpPr>
          <p:cNvPr id="21" name="Rectangle 9"/>
          <p:cNvSpPr>
            <a:spLocks noChangeArrowheads="1"/>
          </p:cNvSpPr>
          <p:nvPr/>
        </p:nvSpPr>
        <p:spPr bwMode="auto">
          <a:xfrm>
            <a:off x="4876800" y="1600200"/>
            <a:ext cx="3886200" cy="3786188"/>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just" defTabSz="914400" rtl="0" eaLnBrk="1" fontAlgn="base" latinLnBrk="0" hangingPunct="1">
              <a:lnSpc>
                <a:spcPct val="150000"/>
              </a:lnSpc>
              <a:spcBef>
                <a:spcPct val="0"/>
              </a:spcBef>
              <a:spcAft>
                <a:spcPct val="0"/>
              </a:spcAft>
              <a:buClrTx/>
              <a:buSzTx/>
              <a:buFontTx/>
              <a:buNone/>
            </a:pPr>
            <a:r>
              <a:rPr kumimoji="0" lang="vi-VN" altLang="vi-VN" sz="2000" b="1" i="1" u="none" strike="noStrike" kern="1200" cap="none" spc="0" normalizeH="0" baseline="0" noProof="1" dirty="0">
                <a:solidFill>
                  <a:schemeClr val="tx1"/>
                </a:solidFill>
                <a:latin typeface="Arial" panose="020B0604020202020204" pitchFamily="34" charset="0"/>
                <a:ea typeface="+mn-ea"/>
                <a:cs typeface="+mn-cs"/>
              </a:rPr>
              <a:t>- </a:t>
            </a:r>
            <a:r>
              <a:rPr kumimoji="0" lang="vi-VN" altLang="vi-VN" sz="2000" b="0" i="0" u="none" strike="noStrike" kern="1200" cap="none" spc="0" normalizeH="0" baseline="0" noProof="1" dirty="0">
                <a:solidFill>
                  <a:schemeClr val="tx1"/>
                </a:solidFill>
                <a:latin typeface="Arial" panose="020B0604020202020204" pitchFamily="34" charset="0"/>
                <a:ea typeface="+mn-ea"/>
                <a:cs typeface="+mn-cs"/>
              </a:rPr>
              <a:t>Hội đồng nhân dân là cơ quan quyền lực nhà nước ở địa phương, đại diện cho ý chí, nguyện vọng và quyền làm chủ của Nhân dân, do Nhân dân địa phương bầu ra, chịu trách nhiệm trước Nhân dân địa phương và cơ quan nhà nước cấp trên</a:t>
            </a:r>
            <a:endParaRPr kumimoji="0" lang="vi-VN" altLang="vi-VN" sz="1800" b="1" i="1" u="sng" strike="noStrike" kern="1200" cap="none" spc="0" normalizeH="0" baseline="0" noProof="1" dirty="0">
              <a:solidFill>
                <a:srgbClr val="FF0000"/>
              </a:solidFill>
              <a:latin typeface="Arial" panose="020B0604020202020204" pitchFamily="34" charset="0"/>
              <a:ea typeface="+mn-ea"/>
              <a:cs typeface="+mn-cs"/>
            </a:endParaRPr>
          </a:p>
        </p:txBody>
      </p:sp>
      <p:sp>
        <p:nvSpPr>
          <p:cNvPr id="22" name="Text Placeholder 3"/>
          <p:cNvSpPr/>
          <p:nvPr/>
        </p:nvSpPr>
        <p:spPr bwMode="auto">
          <a:xfrm>
            <a:off x="5029200" y="990600"/>
            <a:ext cx="3733800" cy="609600"/>
          </a:xfrm>
          <a:prstGeom prst="rect">
            <a:avLst/>
          </a:prstGeom>
        </p:spPr>
        <p:style>
          <a:lnRef idx="2">
            <a:schemeClr val="accent6"/>
          </a:lnRef>
          <a:fillRef idx="1">
            <a:schemeClr val="lt1"/>
          </a:fillRef>
          <a:effectRef idx="0">
            <a:schemeClr val="accent6"/>
          </a:effectRef>
          <a:fontRef idx="minor">
            <a:schemeClr val="dk1"/>
          </a:fontRef>
        </p:style>
        <p:txBody>
          <a:bodyPr lIns="45720" tIns="0" rIns="45720" bIns="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ts val="400"/>
              </a:spcBef>
              <a:spcAft>
                <a:spcPct val="0"/>
              </a:spcAft>
              <a:buClr>
                <a:schemeClr val="accent1"/>
              </a:buClr>
              <a:buSzPct val="68000"/>
              <a:buFont typeface="Wingdings 3" pitchFamily="18" charset="2"/>
              <a:buNone/>
            </a:pPr>
            <a:r>
              <a:rPr kumimoji="0" lang="vi-VN" altLang="vi-VN" sz="2500" b="1" i="0" u="none" strike="noStrike" kern="1200" cap="none" spc="0" normalizeH="0" baseline="0" noProof="1" dirty="0">
                <a:solidFill>
                  <a:srgbClr val="FF0000"/>
                </a:solidFill>
                <a:latin typeface="Arial" panose="020B0604020202020204" pitchFamily="34" charset="0"/>
                <a:ea typeface="+mn-ea"/>
                <a:cs typeface="+mn-cs"/>
              </a:rPr>
              <a:t>Hội đồng ND (Đ 113 HP)</a:t>
            </a:r>
            <a:endParaRPr kumimoji="0" lang="en-US" altLang="vi-VN" sz="2500" b="1" i="0" u="none" strike="noStrike" kern="1200" cap="none" spc="0" normalizeH="0" baseline="0" noProof="1" dirty="0">
              <a:solidFill>
                <a:srgbClr val="FF0000"/>
              </a:solidFill>
              <a:latin typeface="Arial" panose="020B0604020202020204" pitchFamily="34" charset="0"/>
              <a:ea typeface="+mn-ea"/>
              <a:cs typeface="+mn-cs"/>
            </a:endParaRPr>
          </a:p>
        </p:txBody>
      </p:sp>
      <p:pic>
        <p:nvPicPr>
          <p:cNvPr id="24" name="Picture 23"/>
          <p:cNvPicPr>
            <a:picLocks noChangeAspect="1"/>
          </p:cNvPicPr>
          <p:nvPr/>
        </p:nvPicPr>
        <p:blipFill>
          <a:blip r:embed="rId3"/>
          <a:srcRect/>
          <a:stretch>
            <a:fillRect/>
          </a:stretch>
        </p:blipFill>
        <p:spPr>
          <a:xfrm>
            <a:off x="1328176" y="838200"/>
            <a:ext cx="2786625" cy="1295401"/>
          </a:xfrm>
          <a:prstGeom prst="ellipse">
            <a:avLst/>
          </a:prstGeom>
          <a:ln>
            <a:noFill/>
          </a:ln>
          <a:effectLst>
            <a:softEdge rad="112500"/>
          </a:effectLst>
        </p:spPr>
      </p:pic>
      <p:sp>
        <p:nvSpPr>
          <p:cNvPr id="69640" name="Rectangle 2"/>
          <p:cNvSpPr txBox="1"/>
          <p:nvPr/>
        </p:nvSpPr>
        <p:spPr>
          <a:xfrm>
            <a:off x="609600" y="46038"/>
            <a:ext cx="5029200" cy="639762"/>
          </a:xfrm>
          <a:prstGeom prst="rect">
            <a:avLst/>
          </a:prstGeom>
          <a:noFill/>
          <a:ln w="9525">
            <a:noFill/>
          </a:ln>
        </p:spPr>
        <p:txBody>
          <a:bodyPr anchor="ctr" anchorCtr="0"/>
          <a:p>
            <a:pPr algn="ctr"/>
            <a:r>
              <a:rPr lang="en-US" altLang="vi-VN" sz="3000" i="1" dirty="0">
                <a:solidFill>
                  <a:srgbClr val="FF0000"/>
                </a:solidFill>
                <a:latin typeface="Calibri" panose="020F0502020204030204" pitchFamily="34" charset="0"/>
              </a:rPr>
              <a:t>  Hội đồng nhân dân các cấp</a:t>
            </a:r>
            <a:endParaRPr lang="en-US" altLang="vi-VN" sz="3000" i="1" dirty="0">
              <a:solidFill>
                <a:srgbClr val="FF0000"/>
              </a:solidFill>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53602" name="Freeform 2"/>
          <p:cNvSpPr/>
          <p:nvPr/>
        </p:nvSpPr>
        <p:spPr bwMode="gray">
          <a:xfrm>
            <a:off x="4857750" y="762000"/>
            <a:ext cx="146685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0659" name="AutoShape 3"/>
          <p:cNvSpPr/>
          <p:nvPr/>
        </p:nvSpPr>
        <p:spPr>
          <a:xfrm>
            <a:off x="3200400" y="1890713"/>
            <a:ext cx="2519363" cy="3595687"/>
          </a:xfrm>
          <a:prstGeom prst="roundRect">
            <a:avLst>
              <a:gd name="adj" fmla="val 4690"/>
            </a:avLst>
          </a:prstGeom>
          <a:noFill/>
          <a:ln w="57150" cap="flat" cmpd="sng">
            <a:solidFill>
              <a:schemeClr val="accent2"/>
            </a:solidFill>
            <a:prstDash val="solid"/>
            <a:round/>
            <a:headEnd type="none" w="med" len="med"/>
            <a:tailEnd type="none" w="med" len="med"/>
          </a:ln>
        </p:spPr>
        <p:txBody>
          <a:bodyPr wrap="none" anchor="ctr" anchorCtr="0"/>
          <a:p>
            <a:endParaRPr lang="vi-VN" altLang="vi-VN" dirty="0">
              <a:latin typeface="Arial" panose="020B0604020202020204" pitchFamily="34" charset="0"/>
            </a:endParaRPr>
          </a:p>
        </p:txBody>
      </p:sp>
      <p:sp>
        <p:nvSpPr>
          <p:cNvPr id="153604" name="AutoShape 4"/>
          <p:cNvSpPr>
            <a:spLocks noChangeArrowheads="1"/>
          </p:cNvSpPr>
          <p:nvPr/>
        </p:nvSpPr>
        <p:spPr bwMode="gray">
          <a:xfrm>
            <a:off x="3352800" y="1676400"/>
            <a:ext cx="2209800" cy="5159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0661" name="AutoShape 5"/>
          <p:cNvSpPr/>
          <p:nvPr/>
        </p:nvSpPr>
        <p:spPr>
          <a:xfrm flipH="1">
            <a:off x="5334000" y="2590800"/>
            <a:ext cx="73025" cy="144463"/>
          </a:xfrm>
          <a:prstGeom prst="octagon">
            <a:avLst>
              <a:gd name="adj" fmla="val 29287"/>
            </a:avLst>
          </a:prstGeom>
          <a:solidFill>
            <a:schemeClr val="bg1"/>
          </a:solidFill>
          <a:ln w="9525">
            <a:noFill/>
          </a:ln>
        </p:spPr>
        <p:txBody>
          <a:bodyPr wrap="none" anchor="ctr" anchorCtr="0"/>
          <a:p>
            <a:endParaRPr lang="vi-VN" altLang="vi-VN" dirty="0">
              <a:latin typeface="Arial" panose="020B0604020202020204" pitchFamily="34" charset="0"/>
            </a:endParaRPr>
          </a:p>
        </p:txBody>
      </p:sp>
      <p:sp>
        <p:nvSpPr>
          <p:cNvPr id="70662" name="AutoShape 6"/>
          <p:cNvSpPr/>
          <p:nvPr/>
        </p:nvSpPr>
        <p:spPr>
          <a:xfrm flipH="1">
            <a:off x="3743325" y="2581275"/>
            <a:ext cx="71438" cy="144463"/>
          </a:xfrm>
          <a:prstGeom prst="octagon">
            <a:avLst>
              <a:gd name="adj" fmla="val 29287"/>
            </a:avLst>
          </a:prstGeom>
          <a:solidFill>
            <a:schemeClr val="bg1"/>
          </a:solidFill>
          <a:ln w="9525">
            <a:noFill/>
          </a:ln>
        </p:spPr>
        <p:txBody>
          <a:bodyPr wrap="none" anchor="ctr" anchorCtr="0"/>
          <a:p>
            <a:endParaRPr lang="vi-VN" altLang="vi-VN" dirty="0">
              <a:latin typeface="Arial" panose="020B0604020202020204" pitchFamily="34" charset="0"/>
            </a:endParaRPr>
          </a:p>
        </p:txBody>
      </p:sp>
      <p:sp>
        <p:nvSpPr>
          <p:cNvPr id="70663" name="AutoShape 7"/>
          <p:cNvSpPr/>
          <p:nvPr/>
        </p:nvSpPr>
        <p:spPr>
          <a:xfrm>
            <a:off x="5934075" y="1371600"/>
            <a:ext cx="2676525" cy="3716338"/>
          </a:xfrm>
          <a:prstGeom prst="roundRect">
            <a:avLst>
              <a:gd name="adj" fmla="val 4690"/>
            </a:avLst>
          </a:prstGeom>
          <a:noFill/>
          <a:ln w="57150" cap="flat" cmpd="sng">
            <a:solidFill>
              <a:schemeClr val="hlink"/>
            </a:solidFill>
            <a:prstDash val="solid"/>
            <a:round/>
            <a:headEnd type="none" w="med" len="med"/>
            <a:tailEnd type="none" w="med" len="med"/>
          </a:ln>
        </p:spPr>
        <p:txBody>
          <a:bodyPr wrap="none" anchor="ctr" anchorCtr="0"/>
          <a:p>
            <a:endParaRPr lang="vi-VN" altLang="vi-VN" dirty="0">
              <a:latin typeface="Arial" panose="020B0604020202020204" pitchFamily="34" charset="0"/>
            </a:endParaRPr>
          </a:p>
        </p:txBody>
      </p:sp>
      <p:sp>
        <p:nvSpPr>
          <p:cNvPr id="153608" name="AutoShape 8"/>
          <p:cNvSpPr>
            <a:spLocks noChangeArrowheads="1"/>
          </p:cNvSpPr>
          <p:nvPr/>
        </p:nvSpPr>
        <p:spPr bwMode="gray">
          <a:xfrm>
            <a:off x="6172200" y="1066800"/>
            <a:ext cx="2057400" cy="457200"/>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0665" name="AutoShape 9"/>
          <p:cNvSpPr/>
          <p:nvPr/>
        </p:nvSpPr>
        <p:spPr>
          <a:xfrm flipH="1">
            <a:off x="7835900" y="2079625"/>
            <a:ext cx="71438" cy="142875"/>
          </a:xfrm>
          <a:prstGeom prst="octagon">
            <a:avLst>
              <a:gd name="adj" fmla="val 29287"/>
            </a:avLst>
          </a:prstGeom>
          <a:solidFill>
            <a:schemeClr val="bg1"/>
          </a:solidFill>
          <a:ln w="9525">
            <a:noFill/>
          </a:ln>
        </p:spPr>
        <p:txBody>
          <a:bodyPr wrap="none" anchor="ctr" anchorCtr="0"/>
          <a:p>
            <a:endParaRPr lang="vi-VN" altLang="vi-VN" dirty="0">
              <a:latin typeface="Arial" panose="020B0604020202020204" pitchFamily="34" charset="0"/>
            </a:endParaRPr>
          </a:p>
        </p:txBody>
      </p:sp>
      <p:sp>
        <p:nvSpPr>
          <p:cNvPr id="70666" name="AutoShape 10"/>
          <p:cNvSpPr/>
          <p:nvPr/>
        </p:nvSpPr>
        <p:spPr>
          <a:xfrm flipH="1">
            <a:off x="6253163" y="2079625"/>
            <a:ext cx="71437" cy="142875"/>
          </a:xfrm>
          <a:prstGeom prst="octagon">
            <a:avLst>
              <a:gd name="adj" fmla="val 29287"/>
            </a:avLst>
          </a:prstGeom>
          <a:solidFill>
            <a:schemeClr val="bg1"/>
          </a:solidFill>
          <a:ln w="9525">
            <a:noFill/>
          </a:ln>
        </p:spPr>
        <p:txBody>
          <a:bodyPr wrap="none" anchor="ctr" anchorCtr="0"/>
          <a:p>
            <a:endParaRPr lang="vi-VN" altLang="vi-VN" dirty="0">
              <a:latin typeface="Arial" panose="020B0604020202020204" pitchFamily="34" charset="0"/>
            </a:endParaRPr>
          </a:p>
        </p:txBody>
      </p:sp>
      <p:sp>
        <p:nvSpPr>
          <p:cNvPr id="153611" name="Freeform 11"/>
          <p:cNvSpPr/>
          <p:nvPr/>
        </p:nvSpPr>
        <p:spPr bwMode="gray">
          <a:xfrm>
            <a:off x="1981200" y="1281113"/>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0668" name="Text Box 12"/>
          <p:cNvSpPr txBox="1"/>
          <p:nvPr/>
        </p:nvSpPr>
        <p:spPr>
          <a:xfrm>
            <a:off x="5872163" y="1485900"/>
            <a:ext cx="2747962" cy="1465263"/>
          </a:xfrm>
          <a:prstGeom prst="rect">
            <a:avLst/>
          </a:prstGeom>
          <a:noFill/>
          <a:ln w="9525">
            <a:noFill/>
          </a:ln>
        </p:spPr>
        <p:txBody>
          <a:bodyPr anchor="t" anchorCtr="0">
            <a:spAutoFit/>
          </a:bodyPr>
          <a:p>
            <a:pPr algn="ctr" eaLnBrk="0" hangingPunct="0"/>
            <a:r>
              <a:rPr lang="vi-VN" altLang="vi-VN" i="1" dirty="0">
                <a:latin typeface="Arial" panose="020B0604020202020204" pitchFamily="34" charset="0"/>
              </a:rPr>
              <a:t> +CP là cơ quan </a:t>
            </a:r>
            <a:r>
              <a:rPr lang="vi-VN" altLang="vi-VN" i="1" dirty="0">
                <a:solidFill>
                  <a:srgbClr val="FF0000"/>
                </a:solidFill>
                <a:latin typeface="Arial" panose="020B0604020202020204" pitchFamily="34" charset="0"/>
              </a:rPr>
              <a:t>chấp </a:t>
            </a:r>
            <a:endParaRPr lang="vi-VN" altLang="vi-VN" i="1" dirty="0">
              <a:solidFill>
                <a:srgbClr val="FF0000"/>
              </a:solidFill>
              <a:latin typeface="Arial" panose="020B0604020202020204" pitchFamily="34" charset="0"/>
            </a:endParaRPr>
          </a:p>
          <a:p>
            <a:pPr algn="ctr" eaLnBrk="0" hangingPunct="0"/>
            <a:r>
              <a:rPr lang="vi-VN" altLang="vi-VN" i="1" dirty="0">
                <a:solidFill>
                  <a:srgbClr val="FF0000"/>
                </a:solidFill>
                <a:latin typeface="Arial" panose="020B0604020202020204" pitchFamily="34" charset="0"/>
              </a:rPr>
              <a:t>hành của QH,</a:t>
            </a:r>
            <a:r>
              <a:rPr lang="vi-VN" altLang="vi-VN" i="1" dirty="0">
                <a:latin typeface="Arial" panose="020B0604020202020204" pitchFamily="34" charset="0"/>
              </a:rPr>
              <a:t> </a:t>
            </a:r>
            <a:r>
              <a:rPr lang="vi-VN" altLang="vi-VN" i="1" u="sng" dirty="0">
                <a:solidFill>
                  <a:srgbClr val="FF0000"/>
                </a:solidFill>
                <a:latin typeface="Arial" panose="020B0604020202020204" pitchFamily="34" charset="0"/>
              </a:rPr>
              <a:t>cơ quan hành chính nhà nước </a:t>
            </a:r>
            <a:endParaRPr lang="vi-VN" altLang="vi-VN" i="1" u="sng" dirty="0">
              <a:solidFill>
                <a:srgbClr val="FF0000"/>
              </a:solidFill>
              <a:latin typeface="Arial" panose="020B0604020202020204" pitchFamily="34" charset="0"/>
            </a:endParaRPr>
          </a:p>
          <a:p>
            <a:pPr algn="ctr" eaLnBrk="0" hangingPunct="0"/>
            <a:r>
              <a:rPr lang="vi-VN" altLang="vi-VN" i="1" u="sng" dirty="0">
                <a:solidFill>
                  <a:srgbClr val="FF0000"/>
                </a:solidFill>
                <a:latin typeface="Arial" panose="020B0604020202020204" pitchFamily="34" charset="0"/>
              </a:rPr>
              <a:t>cao nhất</a:t>
            </a:r>
            <a:r>
              <a:rPr lang="vi-VN" altLang="vi-VN" i="1" dirty="0">
                <a:latin typeface="Arial" panose="020B0604020202020204" pitchFamily="34" charset="0"/>
              </a:rPr>
              <a:t> của nước CHXHCNVN.</a:t>
            </a:r>
            <a:endParaRPr lang="en-US" altLang="vi-VN" i="1" dirty="0">
              <a:latin typeface="Arial" panose="020B0604020202020204" pitchFamily="34" charset="0"/>
            </a:endParaRPr>
          </a:p>
        </p:txBody>
      </p:sp>
      <p:grpSp>
        <p:nvGrpSpPr>
          <p:cNvPr id="70669" name="Group 13"/>
          <p:cNvGrpSpPr/>
          <p:nvPr/>
        </p:nvGrpSpPr>
        <p:grpSpPr>
          <a:xfrm>
            <a:off x="152400" y="1906588"/>
            <a:ext cx="2819400" cy="4073525"/>
            <a:chOff x="576" y="1852"/>
            <a:chExt cx="1446" cy="2078"/>
          </a:xfrm>
        </p:grpSpPr>
        <p:sp>
          <p:nvSpPr>
            <p:cNvPr id="70670" name="AutoShape 14"/>
            <p:cNvSpPr/>
            <p:nvPr/>
          </p:nvSpPr>
          <p:spPr>
            <a:xfrm>
              <a:off x="576" y="1942"/>
              <a:ext cx="1446" cy="1988"/>
            </a:xfrm>
            <a:prstGeom prst="roundRect">
              <a:avLst>
                <a:gd name="adj" fmla="val 4690"/>
              </a:avLst>
            </a:prstGeom>
            <a:noFill/>
            <a:ln w="57150" cap="flat" cmpd="sng">
              <a:solidFill>
                <a:schemeClr val="folHlink"/>
              </a:solidFill>
              <a:prstDash val="solid"/>
              <a:round/>
              <a:headEnd type="none" w="med" len="med"/>
              <a:tailEnd type="none" w="med" len="med"/>
            </a:ln>
          </p:spPr>
          <p:txBody>
            <a:bodyPr wrap="none" anchor="ctr" anchorCtr="0"/>
            <a:p>
              <a:endParaRPr lang="vi-VN" altLang="vi-VN" dirty="0">
                <a:latin typeface="Arial" panose="020B0604020202020204" pitchFamily="34" charset="0"/>
              </a:endParaRPr>
            </a:p>
          </p:txBody>
        </p:sp>
        <p:sp>
          <p:nvSpPr>
            <p:cNvPr id="153615" name="AutoShape 15"/>
            <p:cNvSpPr>
              <a:spLocks noChangeArrowheads="1"/>
            </p:cNvSpPr>
            <p:nvPr/>
          </p:nvSpPr>
          <p:spPr bwMode="gray">
            <a:xfrm>
              <a:off x="712" y="1852"/>
              <a:ext cx="1178"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0672" name="AutoShape 16"/>
            <p:cNvSpPr/>
            <p:nvPr/>
          </p:nvSpPr>
          <p:spPr>
            <a:xfrm flipH="1">
              <a:off x="1773" y="1897"/>
              <a:ext cx="45" cy="91"/>
            </a:xfrm>
            <a:prstGeom prst="octagon">
              <a:avLst>
                <a:gd name="adj" fmla="val 29287"/>
              </a:avLst>
            </a:prstGeom>
            <a:solidFill>
              <a:schemeClr val="bg1"/>
            </a:solidFill>
            <a:ln w="9525">
              <a:noFill/>
            </a:ln>
          </p:spPr>
          <p:txBody>
            <a:bodyPr wrap="none" anchor="ctr" anchorCtr="0"/>
            <a:p>
              <a:endParaRPr lang="vi-VN" altLang="vi-VN" dirty="0">
                <a:latin typeface="Arial" panose="020B0604020202020204" pitchFamily="34" charset="0"/>
              </a:endParaRPr>
            </a:p>
          </p:txBody>
        </p:sp>
        <p:sp>
          <p:nvSpPr>
            <p:cNvPr id="70673" name="AutoShape 17"/>
            <p:cNvSpPr/>
            <p:nvPr/>
          </p:nvSpPr>
          <p:spPr>
            <a:xfrm flipH="1">
              <a:off x="776" y="1897"/>
              <a:ext cx="46" cy="91"/>
            </a:xfrm>
            <a:prstGeom prst="octagon">
              <a:avLst>
                <a:gd name="adj" fmla="val 29287"/>
              </a:avLst>
            </a:prstGeom>
            <a:solidFill>
              <a:schemeClr val="bg1"/>
            </a:solidFill>
            <a:ln w="9525">
              <a:noFill/>
            </a:ln>
          </p:spPr>
          <p:txBody>
            <a:bodyPr wrap="none" anchor="ctr" anchorCtr="0"/>
            <a:p>
              <a:endParaRPr lang="vi-VN" altLang="vi-VN" dirty="0">
                <a:latin typeface="Arial" panose="020B0604020202020204" pitchFamily="34" charset="0"/>
              </a:endParaRPr>
            </a:p>
          </p:txBody>
        </p:sp>
        <p:sp>
          <p:nvSpPr>
            <p:cNvPr id="70674" name="Text Box 18"/>
            <p:cNvSpPr txBox="1"/>
            <p:nvPr/>
          </p:nvSpPr>
          <p:spPr>
            <a:xfrm>
              <a:off x="894" y="1877"/>
              <a:ext cx="801" cy="229"/>
            </a:xfrm>
            <a:prstGeom prst="rect">
              <a:avLst/>
            </a:prstGeom>
            <a:noFill/>
            <a:ln w="9525">
              <a:noFill/>
            </a:ln>
          </p:spPr>
          <p:txBody>
            <a:bodyPr anchor="t" anchorCtr="0">
              <a:spAutoFit/>
            </a:bodyPr>
            <a:p>
              <a:pPr algn="ctr" eaLnBrk="0" hangingPunct="0"/>
              <a:r>
                <a:rPr lang="en-US" altLang="vi-VN" sz="1400" b="1" dirty="0">
                  <a:solidFill>
                    <a:schemeClr val="bg1"/>
                  </a:solidFill>
                  <a:latin typeface="Arial" panose="020B0604020202020204" pitchFamily="34" charset="0"/>
                </a:rPr>
                <a:t>UBND CÁC CẤP</a:t>
              </a:r>
              <a:endParaRPr lang="en-US" altLang="vi-VN" sz="1400" b="1" dirty="0">
                <a:solidFill>
                  <a:schemeClr val="bg1"/>
                </a:solidFill>
                <a:latin typeface="Arial" panose="020B0604020202020204" pitchFamily="34" charset="0"/>
              </a:endParaRPr>
            </a:p>
          </p:txBody>
        </p:sp>
        <p:sp>
          <p:nvSpPr>
            <p:cNvPr id="70675" name="Text Box 19"/>
            <p:cNvSpPr txBox="1"/>
            <p:nvPr/>
          </p:nvSpPr>
          <p:spPr>
            <a:xfrm>
              <a:off x="624" y="2106"/>
              <a:ext cx="1344" cy="163"/>
            </a:xfrm>
            <a:prstGeom prst="rect">
              <a:avLst/>
            </a:prstGeom>
            <a:noFill/>
            <a:ln w="9525">
              <a:noFill/>
            </a:ln>
          </p:spPr>
          <p:txBody>
            <a:bodyPr anchor="t" anchorCtr="0">
              <a:spAutoFit/>
            </a:bodyPr>
            <a:p>
              <a:pPr eaLnBrk="0" hangingPunct="0"/>
              <a:endParaRPr lang="vi-VN" altLang="vi-VN" dirty="0">
                <a:solidFill>
                  <a:srgbClr val="000000"/>
                </a:solidFill>
                <a:latin typeface="Arial" panose="020B0604020202020204" pitchFamily="34" charset="0"/>
              </a:endParaRPr>
            </a:p>
          </p:txBody>
        </p:sp>
      </p:grpSp>
      <p:sp>
        <p:nvSpPr>
          <p:cNvPr id="70676" name="Rectangle 20"/>
          <p:cNvSpPr/>
          <p:nvPr/>
        </p:nvSpPr>
        <p:spPr>
          <a:xfrm>
            <a:off x="1389063" y="188913"/>
            <a:ext cx="6937375" cy="400050"/>
          </a:xfrm>
          <a:prstGeom prst="rect">
            <a:avLst/>
          </a:prstGeom>
          <a:noFill/>
          <a:ln w="9525">
            <a:noFill/>
          </a:ln>
          <a:effectLst>
            <a:prstShdw prst="shdw13" dist="53882" dir="13499999">
              <a:schemeClr val="bg2">
                <a:alpha val="50000"/>
              </a:schemeClr>
            </a:prstShdw>
          </a:effectLst>
        </p:spPr>
        <p:txBody>
          <a:bodyPr wrap="none" anchor="t" anchorCtr="0">
            <a:spAutoFit/>
          </a:bodyPr>
          <a:p>
            <a:r>
              <a:rPr lang="vi-VN" altLang="vi-VN" sz="2000" b="1" i="1" dirty="0">
                <a:solidFill>
                  <a:srgbClr val="FF0000"/>
                </a:solidFill>
                <a:latin typeface="Arial" panose="020B0604020202020204" pitchFamily="34" charset="0"/>
              </a:rPr>
              <a:t>+ Hệ thống cơ quan </a:t>
            </a:r>
            <a:r>
              <a:rPr lang="en-US" altLang="vi-VN" sz="2000" b="1" i="1" dirty="0">
                <a:solidFill>
                  <a:srgbClr val="FF0000"/>
                </a:solidFill>
                <a:latin typeface="Arial" panose="020B0604020202020204" pitchFamily="34" charset="0"/>
              </a:rPr>
              <a:t>hành chính </a:t>
            </a:r>
            <a:r>
              <a:rPr lang="vi-VN" altLang="vi-VN" sz="2000" b="1" i="1" dirty="0">
                <a:solidFill>
                  <a:srgbClr val="FF0000"/>
                </a:solidFill>
                <a:latin typeface="Arial" panose="020B0604020202020204" pitchFamily="34" charset="0"/>
              </a:rPr>
              <a:t>(theo HP </a:t>
            </a:r>
            <a:r>
              <a:rPr lang="en-US" altLang="vi-VN" sz="2000" b="1" i="1" dirty="0">
                <a:solidFill>
                  <a:srgbClr val="FF0000"/>
                </a:solidFill>
                <a:latin typeface="Arial" panose="020B0604020202020204" pitchFamily="34" charset="0"/>
              </a:rPr>
              <a:t>2013</a:t>
            </a:r>
            <a:r>
              <a:rPr lang="vi-VN" altLang="vi-VN" sz="2000" b="1" i="1" dirty="0">
                <a:solidFill>
                  <a:srgbClr val="FF0000"/>
                </a:solidFill>
                <a:latin typeface="Arial" panose="020B0604020202020204" pitchFamily="34" charset="0"/>
              </a:rPr>
              <a:t>) gồm có:</a:t>
            </a:r>
            <a:endParaRPr lang="vi-VN" altLang="vi-VN" sz="2000" b="1" i="1" dirty="0">
              <a:solidFill>
                <a:srgbClr val="FF0000"/>
              </a:solidFill>
              <a:latin typeface="Arial" panose="020B0604020202020204" pitchFamily="34" charset="0"/>
            </a:endParaRPr>
          </a:p>
        </p:txBody>
      </p:sp>
      <p:sp>
        <p:nvSpPr>
          <p:cNvPr id="70677" name="Text Box 21"/>
          <p:cNvSpPr txBox="1"/>
          <p:nvPr/>
        </p:nvSpPr>
        <p:spPr>
          <a:xfrm>
            <a:off x="6400800" y="1066800"/>
            <a:ext cx="1600200" cy="366713"/>
          </a:xfrm>
          <a:prstGeom prst="rect">
            <a:avLst/>
          </a:prstGeom>
          <a:noFill/>
          <a:ln w="9525">
            <a:noFill/>
          </a:ln>
          <a:effectLst>
            <a:prstShdw prst="shdw13" dist="53882" dir="13499999">
              <a:schemeClr val="bg2">
                <a:alpha val="50000"/>
              </a:schemeClr>
            </a:prstShdw>
          </a:effectLst>
        </p:spPr>
        <p:txBody>
          <a:bodyPr anchor="t" anchorCtr="0">
            <a:spAutoFit/>
          </a:bodyPr>
          <a:p>
            <a:pPr>
              <a:spcBef>
                <a:spcPct val="50000"/>
              </a:spcBef>
            </a:pPr>
            <a:r>
              <a:rPr lang="vi-VN" altLang="vi-VN" b="1" dirty="0">
                <a:solidFill>
                  <a:schemeClr val="bg1"/>
                </a:solidFill>
                <a:latin typeface="Arial" panose="020B0604020202020204" pitchFamily="34" charset="0"/>
              </a:rPr>
              <a:t>CHÍNH PHỦ</a:t>
            </a:r>
            <a:endParaRPr lang="vi-VN" altLang="vi-VN" b="1" dirty="0">
              <a:solidFill>
                <a:schemeClr val="bg1"/>
              </a:solidFill>
              <a:latin typeface="Arial" panose="020B0604020202020204" pitchFamily="34" charset="0"/>
            </a:endParaRPr>
          </a:p>
        </p:txBody>
      </p:sp>
      <p:sp>
        <p:nvSpPr>
          <p:cNvPr id="70678" name="Text Box 22"/>
          <p:cNvSpPr txBox="1"/>
          <p:nvPr/>
        </p:nvSpPr>
        <p:spPr>
          <a:xfrm>
            <a:off x="3886200" y="3321050"/>
            <a:ext cx="1752600" cy="641350"/>
          </a:xfrm>
          <a:prstGeom prst="rect">
            <a:avLst/>
          </a:prstGeom>
          <a:noFill/>
          <a:ln w="9525">
            <a:noFill/>
          </a:ln>
          <a:effectLst>
            <a:prstShdw prst="shdw13" dist="53882" dir="13499999">
              <a:schemeClr val="bg2">
                <a:alpha val="50000"/>
              </a:schemeClr>
            </a:prstShdw>
          </a:effectLst>
        </p:spPr>
        <p:txBody>
          <a:bodyPr anchor="t" anchorCtr="0">
            <a:spAutoFit/>
          </a:bodyPr>
          <a:p>
            <a:pPr>
              <a:spcBef>
                <a:spcPct val="50000"/>
              </a:spcBef>
            </a:pPr>
            <a:r>
              <a:rPr lang="vi-VN" altLang="vi-VN" b="1" dirty="0">
                <a:solidFill>
                  <a:schemeClr val="bg1"/>
                </a:solidFill>
                <a:latin typeface="Arial" panose="020B0604020202020204" pitchFamily="34" charset="0"/>
              </a:rPr>
              <a:t>BỘ, CƠ QUAN NGANG BỘ</a:t>
            </a:r>
            <a:endParaRPr lang="vi-VN" altLang="vi-VN" b="1" dirty="0">
              <a:solidFill>
                <a:schemeClr val="bg1"/>
              </a:solidFill>
              <a:latin typeface="Arial" panose="020B0604020202020204" pitchFamily="34" charset="0"/>
            </a:endParaRPr>
          </a:p>
        </p:txBody>
      </p:sp>
      <p:sp>
        <p:nvSpPr>
          <p:cNvPr id="70679" name="Text Box 23"/>
          <p:cNvSpPr txBox="1"/>
          <p:nvPr/>
        </p:nvSpPr>
        <p:spPr>
          <a:xfrm>
            <a:off x="3581400" y="1628775"/>
            <a:ext cx="1981200" cy="581025"/>
          </a:xfrm>
          <a:prstGeom prst="rect">
            <a:avLst/>
          </a:prstGeom>
          <a:noFill/>
          <a:ln w="9525">
            <a:noFill/>
          </a:ln>
          <a:effectLst>
            <a:prstShdw prst="shdw13" dist="53882" dir="13499999">
              <a:schemeClr val="bg2">
                <a:alpha val="50000"/>
              </a:schemeClr>
            </a:prstShdw>
          </a:effectLst>
        </p:spPr>
        <p:txBody>
          <a:bodyPr anchor="t" anchorCtr="0">
            <a:spAutoFit/>
          </a:bodyPr>
          <a:p>
            <a:pPr>
              <a:spcBef>
                <a:spcPct val="50000"/>
              </a:spcBef>
            </a:pPr>
            <a:r>
              <a:rPr lang="en-US" altLang="vi-VN" sz="1600" b="1" dirty="0">
                <a:solidFill>
                  <a:schemeClr val="bg1"/>
                </a:solidFill>
                <a:latin typeface="Arial" panose="020B0604020202020204" pitchFamily="34" charset="0"/>
              </a:rPr>
              <a:t>BỘ,CQ NGANG BỘ,CQ THUỘC CP</a:t>
            </a:r>
            <a:endParaRPr lang="vi-VN" altLang="vi-VN" sz="1600" b="1" dirty="0">
              <a:solidFill>
                <a:schemeClr val="bg1"/>
              </a:solidFill>
              <a:latin typeface="Arial" panose="020B0604020202020204" pitchFamily="34" charset="0"/>
            </a:endParaRPr>
          </a:p>
        </p:txBody>
      </p:sp>
      <p:sp>
        <p:nvSpPr>
          <p:cNvPr id="70680" name="Rectangle 24"/>
          <p:cNvSpPr/>
          <p:nvPr/>
        </p:nvSpPr>
        <p:spPr>
          <a:xfrm>
            <a:off x="5867400" y="2590800"/>
            <a:ext cx="2749550" cy="2586038"/>
          </a:xfrm>
          <a:prstGeom prst="rect">
            <a:avLst/>
          </a:prstGeom>
          <a:noFill/>
          <a:ln w="9525">
            <a:noFill/>
          </a:ln>
          <a:effectLst>
            <a:prstShdw prst="shdw13" dist="53882" dir="13499999">
              <a:schemeClr val="bg2">
                <a:alpha val="50000"/>
              </a:schemeClr>
            </a:prstShdw>
          </a:effectLst>
        </p:spPr>
        <p:txBody>
          <a:bodyPr wrap="none" anchor="t" anchorCtr="0">
            <a:spAutoFit/>
          </a:bodyPr>
          <a:p>
            <a:endParaRPr lang="vi-VN" altLang="vi-VN" i="1" dirty="0">
              <a:latin typeface="Arial" panose="020B0604020202020204" pitchFamily="34" charset="0"/>
            </a:endParaRPr>
          </a:p>
          <a:p>
            <a:r>
              <a:rPr lang="vi-VN" altLang="vi-VN" i="1" dirty="0">
                <a:latin typeface="Arial" panose="020B0604020202020204" pitchFamily="34" charset="0"/>
              </a:rPr>
              <a:t>    +CP gồm :</a:t>
            </a:r>
            <a:endParaRPr lang="vi-VN" altLang="vi-VN" i="1" dirty="0">
              <a:latin typeface="Arial" panose="020B0604020202020204" pitchFamily="34" charset="0"/>
            </a:endParaRPr>
          </a:p>
          <a:p>
            <a:pPr>
              <a:buChar char="-"/>
            </a:pPr>
            <a:r>
              <a:rPr lang="vi-VN" altLang="vi-VN" i="1" dirty="0">
                <a:latin typeface="Arial" panose="020B0604020202020204" pitchFamily="34" charset="0"/>
              </a:rPr>
              <a:t>Thủ tướng, </a:t>
            </a:r>
            <a:endParaRPr lang="vi-VN" altLang="vi-VN" i="1" dirty="0">
              <a:latin typeface="Arial" panose="020B0604020202020204" pitchFamily="34" charset="0"/>
            </a:endParaRPr>
          </a:p>
          <a:p>
            <a:pPr>
              <a:buChar char="-"/>
            </a:pPr>
            <a:r>
              <a:rPr lang="vi-VN" altLang="vi-VN" i="1" dirty="0">
                <a:latin typeface="Arial" panose="020B0604020202020204" pitchFamily="34" charset="0"/>
              </a:rPr>
              <a:t>các phó Thủ tướng, </a:t>
            </a:r>
            <a:endParaRPr lang="vi-VN" altLang="vi-VN" i="1" dirty="0">
              <a:latin typeface="Arial" panose="020B0604020202020204" pitchFamily="34" charset="0"/>
            </a:endParaRPr>
          </a:p>
          <a:p>
            <a:pPr>
              <a:buChar char="-"/>
            </a:pPr>
            <a:r>
              <a:rPr lang="vi-VN" altLang="vi-VN" i="1" dirty="0">
                <a:latin typeface="Arial" panose="020B0604020202020204" pitchFamily="34" charset="0"/>
              </a:rPr>
              <a:t>các Bộ trưởng và </a:t>
            </a:r>
            <a:endParaRPr lang="vi-VN" altLang="vi-VN" i="1" dirty="0">
              <a:latin typeface="Arial" panose="020B0604020202020204" pitchFamily="34" charset="0"/>
            </a:endParaRPr>
          </a:p>
          <a:p>
            <a:r>
              <a:rPr lang="vi-VN" altLang="vi-VN" i="1" dirty="0">
                <a:latin typeface="Arial" panose="020B0604020202020204" pitchFamily="34" charset="0"/>
              </a:rPr>
              <a:t>các thành viên khác</a:t>
            </a:r>
            <a:endParaRPr lang="vi-VN" altLang="vi-VN" i="1" dirty="0">
              <a:latin typeface="Arial" panose="020B0604020202020204" pitchFamily="34" charset="0"/>
            </a:endParaRPr>
          </a:p>
          <a:p>
            <a:r>
              <a:rPr lang="vi-VN" altLang="vi-VN" i="1" dirty="0">
                <a:latin typeface="Arial" panose="020B0604020202020204" pitchFamily="34" charset="0"/>
              </a:rPr>
              <a:t>+ TTCP phải là ĐBQH,</a:t>
            </a:r>
            <a:endParaRPr lang="vi-VN" altLang="vi-VN" i="1" dirty="0">
              <a:latin typeface="Arial" panose="020B0604020202020204" pitchFamily="34" charset="0"/>
            </a:endParaRPr>
          </a:p>
          <a:p>
            <a:r>
              <a:rPr lang="vi-VN" altLang="vi-VN" i="1" dirty="0">
                <a:latin typeface="Arial" panose="020B0604020202020204" pitchFamily="34" charset="0"/>
              </a:rPr>
              <a:t> do QH bầu, miễn nhiệm,</a:t>
            </a:r>
            <a:endParaRPr lang="vi-VN" altLang="vi-VN" i="1" dirty="0">
              <a:latin typeface="Arial" panose="020B0604020202020204" pitchFamily="34" charset="0"/>
            </a:endParaRPr>
          </a:p>
          <a:p>
            <a:r>
              <a:rPr lang="vi-VN" altLang="vi-VN" i="1" dirty="0">
                <a:latin typeface="Arial" panose="020B0604020202020204" pitchFamily="34" charset="0"/>
              </a:rPr>
              <a:t>Bãi nhiệm.</a:t>
            </a:r>
            <a:endParaRPr lang="vi-VN" altLang="vi-VN" i="1" dirty="0">
              <a:latin typeface="Arial" panose="020B0604020202020204" pitchFamily="34" charset="0"/>
            </a:endParaRPr>
          </a:p>
        </p:txBody>
      </p:sp>
      <p:sp>
        <p:nvSpPr>
          <p:cNvPr id="70681" name="Rectangle 25"/>
          <p:cNvSpPr/>
          <p:nvPr/>
        </p:nvSpPr>
        <p:spPr>
          <a:xfrm>
            <a:off x="3206750" y="2286000"/>
            <a:ext cx="2517775" cy="2586038"/>
          </a:xfrm>
          <a:prstGeom prst="rect">
            <a:avLst/>
          </a:prstGeom>
          <a:noFill/>
          <a:ln w="9525">
            <a:noFill/>
          </a:ln>
          <a:effectLst>
            <a:prstShdw prst="shdw13" dist="53882" dir="13499999">
              <a:schemeClr val="bg2">
                <a:alpha val="50000"/>
              </a:schemeClr>
            </a:prstShdw>
          </a:effectLst>
        </p:spPr>
        <p:txBody>
          <a:bodyPr wrap="none" anchor="t" anchorCtr="0">
            <a:spAutoFit/>
          </a:bodyPr>
          <a:p>
            <a:r>
              <a:rPr lang="vi-VN" altLang="vi-VN" i="1" dirty="0">
                <a:solidFill>
                  <a:srgbClr val="FF0000"/>
                </a:solidFill>
                <a:latin typeface="Arial" panose="020B0604020202020204" pitchFamily="34" charset="0"/>
              </a:rPr>
              <a:t>Bộ Cơ quan ngang bộ </a:t>
            </a:r>
            <a:endParaRPr lang="vi-VN" altLang="vi-VN" i="1" dirty="0">
              <a:solidFill>
                <a:srgbClr val="FF0000"/>
              </a:solidFill>
              <a:latin typeface="Arial" panose="020B0604020202020204" pitchFamily="34" charset="0"/>
            </a:endParaRPr>
          </a:p>
          <a:p>
            <a:r>
              <a:rPr lang="vi-VN" altLang="vi-VN" i="1" dirty="0">
                <a:solidFill>
                  <a:srgbClr val="FF0000"/>
                </a:solidFill>
                <a:latin typeface="Arial" panose="020B0604020202020204" pitchFamily="34" charset="0"/>
              </a:rPr>
              <a:t>và cơ quan thuộc CP</a:t>
            </a:r>
            <a:endParaRPr lang="vi-VN" altLang="vi-VN" i="1" dirty="0">
              <a:solidFill>
                <a:srgbClr val="FF0000"/>
              </a:solidFill>
              <a:latin typeface="Arial" panose="020B0604020202020204" pitchFamily="34" charset="0"/>
            </a:endParaRPr>
          </a:p>
          <a:p>
            <a:r>
              <a:rPr lang="vi-VN" altLang="vi-VN" i="1" dirty="0">
                <a:latin typeface="Arial" panose="020B0604020202020204" pitchFamily="34" charset="0"/>
              </a:rPr>
              <a:t> là các cơ quan QLNN </a:t>
            </a:r>
            <a:endParaRPr lang="vi-VN" altLang="vi-VN" i="1" dirty="0">
              <a:latin typeface="Arial" panose="020B0604020202020204" pitchFamily="34" charset="0"/>
            </a:endParaRPr>
          </a:p>
          <a:p>
            <a:r>
              <a:rPr lang="vi-VN" altLang="vi-VN" i="1" dirty="0">
                <a:latin typeface="Arial" panose="020B0604020202020204" pitchFamily="34" charset="0"/>
              </a:rPr>
              <a:t>cấp trung ương,</a:t>
            </a:r>
            <a:endParaRPr lang="vi-VN" altLang="vi-VN" i="1" dirty="0">
              <a:latin typeface="Arial" panose="020B0604020202020204" pitchFamily="34" charset="0"/>
            </a:endParaRPr>
          </a:p>
          <a:p>
            <a:r>
              <a:rPr lang="vi-VN" altLang="vi-VN" i="1" dirty="0">
                <a:latin typeface="Arial" panose="020B0604020202020204" pitchFamily="34" charset="0"/>
              </a:rPr>
              <a:t>thực hiện chức năng</a:t>
            </a:r>
            <a:endParaRPr lang="vi-VN" altLang="vi-VN" i="1" dirty="0">
              <a:latin typeface="Arial" panose="020B0604020202020204" pitchFamily="34" charset="0"/>
            </a:endParaRPr>
          </a:p>
          <a:p>
            <a:r>
              <a:rPr lang="vi-VN" altLang="vi-VN" i="1" dirty="0">
                <a:latin typeface="Arial" panose="020B0604020202020204" pitchFamily="34" charset="0"/>
              </a:rPr>
              <a:t> </a:t>
            </a:r>
            <a:r>
              <a:rPr lang="vi-VN" altLang="vi-VN" i="1" dirty="0">
                <a:solidFill>
                  <a:srgbClr val="FF0000"/>
                </a:solidFill>
                <a:latin typeface="Arial" panose="020B0604020202020204" pitchFamily="34" charset="0"/>
              </a:rPr>
              <a:t>QLNN theo ngành </a:t>
            </a:r>
            <a:endParaRPr lang="vi-VN" altLang="vi-VN" i="1" dirty="0">
              <a:solidFill>
                <a:srgbClr val="FF0000"/>
              </a:solidFill>
              <a:latin typeface="Arial" panose="020B0604020202020204" pitchFamily="34" charset="0"/>
            </a:endParaRPr>
          </a:p>
          <a:p>
            <a:r>
              <a:rPr lang="vi-VN" altLang="vi-VN" i="1" dirty="0">
                <a:solidFill>
                  <a:srgbClr val="FF0000"/>
                </a:solidFill>
                <a:latin typeface="Arial" panose="020B0604020202020204" pitchFamily="34" charset="0"/>
              </a:rPr>
              <a:t>hoặc lĩnh vực công </a:t>
            </a:r>
            <a:endParaRPr lang="vi-VN" altLang="vi-VN" i="1" dirty="0">
              <a:solidFill>
                <a:srgbClr val="FF0000"/>
              </a:solidFill>
              <a:latin typeface="Arial" panose="020B0604020202020204" pitchFamily="34" charset="0"/>
            </a:endParaRPr>
          </a:p>
          <a:p>
            <a:r>
              <a:rPr lang="vi-VN" altLang="vi-VN" i="1" dirty="0">
                <a:solidFill>
                  <a:srgbClr val="FF0000"/>
                </a:solidFill>
                <a:latin typeface="Arial" panose="020B0604020202020204" pitchFamily="34" charset="0"/>
              </a:rPr>
              <a:t>Tác</a:t>
            </a:r>
            <a:r>
              <a:rPr lang="vi-VN" altLang="vi-VN" i="1" dirty="0">
                <a:latin typeface="Arial" panose="020B0604020202020204" pitchFamily="34" charset="0"/>
              </a:rPr>
              <a:t> trong </a:t>
            </a:r>
            <a:endParaRPr lang="vi-VN" altLang="vi-VN" i="1" dirty="0">
              <a:latin typeface="Arial" panose="020B0604020202020204" pitchFamily="34" charset="0"/>
            </a:endParaRPr>
          </a:p>
          <a:p>
            <a:r>
              <a:rPr lang="vi-VN" altLang="vi-VN" i="1" dirty="0">
                <a:latin typeface="Arial" panose="020B0604020202020204" pitchFamily="34" charset="0"/>
              </a:rPr>
              <a:t>phạm vi cả nước</a:t>
            </a:r>
            <a:endParaRPr lang="vi-VN" altLang="vi-VN" i="1" dirty="0">
              <a:latin typeface="Arial" panose="020B0604020202020204" pitchFamily="34" charset="0"/>
            </a:endParaRPr>
          </a:p>
        </p:txBody>
      </p:sp>
      <p:sp>
        <p:nvSpPr>
          <p:cNvPr id="70682" name="Rectangle 26"/>
          <p:cNvSpPr/>
          <p:nvPr/>
        </p:nvSpPr>
        <p:spPr>
          <a:xfrm>
            <a:off x="238125" y="2286000"/>
            <a:ext cx="2733675" cy="3694113"/>
          </a:xfrm>
          <a:prstGeom prst="rect">
            <a:avLst/>
          </a:prstGeom>
          <a:noFill/>
          <a:ln w="9525">
            <a:noFill/>
          </a:ln>
          <a:effectLst>
            <a:prstShdw prst="shdw13" dist="53882" dir="13499999">
              <a:schemeClr val="bg2">
                <a:alpha val="50000"/>
              </a:schemeClr>
            </a:prstShdw>
          </a:effectLst>
        </p:spPr>
        <p:txBody>
          <a:bodyPr anchor="t" anchorCtr="0">
            <a:spAutoFit/>
          </a:bodyPr>
          <a:p>
            <a:pPr algn="just">
              <a:buChar char="-"/>
            </a:pPr>
            <a:r>
              <a:rPr lang="vi-VN" altLang="vi-VN" i="1" dirty="0">
                <a:solidFill>
                  <a:srgbClr val="FF0000"/>
                </a:solidFill>
                <a:latin typeface="Arial" panose="020B0604020202020204" pitchFamily="34" charset="0"/>
              </a:rPr>
              <a:t>UBND các cấp</a:t>
            </a:r>
            <a:r>
              <a:rPr lang="vi-VN" altLang="vi-VN" i="1" dirty="0">
                <a:latin typeface="Arial" panose="020B0604020202020204" pitchFamily="34" charset="0"/>
              </a:rPr>
              <a:t> là cq</a:t>
            </a:r>
            <a:endParaRPr lang="vi-VN" altLang="vi-VN" i="1" dirty="0">
              <a:latin typeface="Arial" panose="020B0604020202020204" pitchFamily="34" charset="0"/>
            </a:endParaRPr>
          </a:p>
          <a:p>
            <a:pPr algn="just"/>
            <a:r>
              <a:rPr lang="vi-VN" altLang="vi-VN" i="1" dirty="0">
                <a:latin typeface="Arial" panose="020B0604020202020204" pitchFamily="34" charset="0"/>
              </a:rPr>
              <a:t> chấp hành của HĐND,</a:t>
            </a:r>
            <a:endParaRPr lang="vi-VN" altLang="vi-VN" i="1" dirty="0">
              <a:latin typeface="Arial" panose="020B0604020202020204" pitchFamily="34" charset="0"/>
            </a:endParaRPr>
          </a:p>
          <a:p>
            <a:pPr algn="just"/>
            <a:r>
              <a:rPr lang="vi-VN" altLang="vi-VN" i="1" dirty="0">
                <a:latin typeface="Arial" panose="020B0604020202020204" pitchFamily="34" charset="0"/>
              </a:rPr>
              <a:t> CQ HCNN ở địa phươg </a:t>
            </a:r>
            <a:endParaRPr lang="vi-VN" altLang="vi-VN" i="1" dirty="0">
              <a:latin typeface="Arial" panose="020B0604020202020204" pitchFamily="34" charset="0"/>
            </a:endParaRPr>
          </a:p>
          <a:p>
            <a:pPr algn="just"/>
            <a:r>
              <a:rPr lang="vi-VN" altLang="vi-VN" i="1" dirty="0">
                <a:latin typeface="Arial" panose="020B0604020202020204" pitchFamily="34" charset="0"/>
              </a:rPr>
              <a:t>Q.lý thống nhất mọi </a:t>
            </a:r>
            <a:endParaRPr lang="vi-VN" altLang="vi-VN" i="1" dirty="0">
              <a:latin typeface="Arial" panose="020B0604020202020204" pitchFamily="34" charset="0"/>
            </a:endParaRPr>
          </a:p>
          <a:p>
            <a:pPr algn="just"/>
            <a:r>
              <a:rPr lang="vi-VN" altLang="vi-VN" i="1" dirty="0">
                <a:latin typeface="Arial" panose="020B0604020202020204" pitchFamily="34" charset="0"/>
              </a:rPr>
              <a:t>mặt ở địa phương.</a:t>
            </a:r>
            <a:endParaRPr lang="vi-VN" altLang="vi-VN" i="1" dirty="0">
              <a:latin typeface="Arial" panose="020B0604020202020204" pitchFamily="34" charset="0"/>
            </a:endParaRPr>
          </a:p>
          <a:p>
            <a:pPr algn="just"/>
            <a:r>
              <a:rPr lang="vi-VN" altLang="vi-VN" i="1" dirty="0">
                <a:latin typeface="Arial" panose="020B0604020202020204" pitchFamily="34" charset="0"/>
              </a:rPr>
              <a:t>UBND được t/c ở 3 cấp:</a:t>
            </a:r>
            <a:endParaRPr lang="vi-VN" altLang="vi-VN" i="1" dirty="0">
              <a:latin typeface="Arial" panose="020B0604020202020204" pitchFamily="34" charset="0"/>
            </a:endParaRPr>
          </a:p>
          <a:p>
            <a:pPr algn="just"/>
            <a:r>
              <a:rPr lang="vi-VN" altLang="vi-VN" i="1" dirty="0">
                <a:latin typeface="Arial" panose="020B0604020202020204" pitchFamily="34" charset="0"/>
              </a:rPr>
              <a:t> </a:t>
            </a:r>
            <a:r>
              <a:rPr lang="vi-VN" altLang="vi-VN" i="1" u="sng" dirty="0">
                <a:latin typeface="Arial" panose="020B0604020202020204" pitchFamily="34" charset="0"/>
              </a:rPr>
              <a:t>tỉnh, huyện, xã</a:t>
            </a:r>
            <a:r>
              <a:rPr lang="vi-VN" altLang="vi-VN" i="1" dirty="0">
                <a:latin typeface="Arial" panose="020B0604020202020204" pitchFamily="34" charset="0"/>
              </a:rPr>
              <a:t>.</a:t>
            </a:r>
            <a:endParaRPr lang="vi-VN" altLang="vi-VN" i="1" dirty="0">
              <a:latin typeface="Arial" panose="020B0604020202020204" pitchFamily="34" charset="0"/>
            </a:endParaRPr>
          </a:p>
          <a:p>
            <a:pPr algn="just">
              <a:buChar char="-"/>
            </a:pPr>
            <a:r>
              <a:rPr lang="vi-VN" altLang="vi-VN" i="1" dirty="0">
                <a:solidFill>
                  <a:srgbClr val="FF0000"/>
                </a:solidFill>
                <a:latin typeface="Arial" panose="020B0604020202020204" pitchFamily="34" charset="0"/>
              </a:rPr>
              <a:t>Các Sở, Phòng,</a:t>
            </a:r>
            <a:endParaRPr lang="vi-VN" altLang="vi-VN" i="1" dirty="0">
              <a:solidFill>
                <a:srgbClr val="FF0000"/>
              </a:solidFill>
              <a:latin typeface="Arial" panose="020B0604020202020204" pitchFamily="34" charset="0"/>
            </a:endParaRPr>
          </a:p>
          <a:p>
            <a:pPr algn="just"/>
            <a:r>
              <a:rPr lang="vi-VN" altLang="vi-VN" i="1" dirty="0">
                <a:solidFill>
                  <a:srgbClr val="FF0000"/>
                </a:solidFill>
                <a:latin typeface="Arial" panose="020B0604020202020204" pitchFamily="34" charset="0"/>
              </a:rPr>
              <a:t> Ban chức năng của</a:t>
            </a:r>
            <a:endParaRPr lang="vi-VN" altLang="vi-VN" i="1" dirty="0">
              <a:solidFill>
                <a:srgbClr val="FF0000"/>
              </a:solidFill>
              <a:latin typeface="Arial" panose="020B0604020202020204" pitchFamily="34" charset="0"/>
            </a:endParaRPr>
          </a:p>
          <a:p>
            <a:pPr algn="just"/>
            <a:r>
              <a:rPr lang="vi-VN" altLang="vi-VN" i="1" dirty="0">
                <a:solidFill>
                  <a:srgbClr val="FF0000"/>
                </a:solidFill>
                <a:latin typeface="Arial" panose="020B0604020202020204" pitchFamily="34" charset="0"/>
              </a:rPr>
              <a:t> UBND</a:t>
            </a:r>
            <a:r>
              <a:rPr lang="vi-VN" altLang="vi-VN" i="1" dirty="0">
                <a:latin typeface="Arial" panose="020B0604020202020204" pitchFamily="34" charset="0"/>
              </a:rPr>
              <a:t> là các cq thực </a:t>
            </a:r>
            <a:endParaRPr lang="vi-VN" altLang="vi-VN" i="1" dirty="0">
              <a:latin typeface="Arial" panose="020B0604020202020204" pitchFamily="34" charset="0"/>
            </a:endParaRPr>
          </a:p>
          <a:p>
            <a:pPr algn="just"/>
            <a:r>
              <a:rPr lang="vi-VN" altLang="vi-VN" i="1" dirty="0">
                <a:latin typeface="Arial" panose="020B0604020202020204" pitchFamily="34" charset="0"/>
              </a:rPr>
              <a:t>hiện chức năng</a:t>
            </a:r>
            <a:endParaRPr lang="vi-VN" altLang="vi-VN" i="1" dirty="0">
              <a:latin typeface="Arial" panose="020B0604020202020204" pitchFamily="34" charset="0"/>
            </a:endParaRPr>
          </a:p>
          <a:p>
            <a:pPr algn="just"/>
            <a:r>
              <a:rPr lang="vi-VN" altLang="vi-VN" i="1" dirty="0">
                <a:latin typeface="Arial" panose="020B0604020202020204" pitchFamily="34" charset="0"/>
              </a:rPr>
              <a:t> q.lý chuyên môn trong phạm vi địa phương</a:t>
            </a:r>
            <a:endParaRPr lang="vi-VN" altLang="vi-VN" i="1" dirty="0">
              <a:latin typeface="Arial" panose="020B0604020202020204" pitchFamily="34" charset="0"/>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Text Box 3"/>
          <p:cNvSpPr txBox="1"/>
          <p:nvPr/>
        </p:nvSpPr>
        <p:spPr>
          <a:xfrm>
            <a:off x="457200" y="1066800"/>
            <a:ext cx="8686800" cy="1016000"/>
          </a:xfrm>
          <a:prstGeom prst="rect">
            <a:avLst/>
          </a:prstGeom>
          <a:noFill/>
          <a:ln w="9525">
            <a:noFill/>
          </a:ln>
        </p:spPr>
        <p:txBody>
          <a:bodyPr anchor="t" anchorCtr="0">
            <a:spAutoFit/>
          </a:bodyPr>
          <a:p>
            <a:pPr eaLnBrk="0" hangingPunct="0">
              <a:spcBef>
                <a:spcPct val="50000"/>
              </a:spcBef>
            </a:pPr>
            <a:r>
              <a:rPr lang="en-US" altLang="vi-VN" sz="2400" b="1" dirty="0">
                <a:latin typeface="Arial" panose="020B0604020202020204" pitchFamily="34" charset="0"/>
              </a:rPr>
              <a:t>Cơ cấu tổ chức bộ máy hành chính Nhà nước trung ương </a:t>
            </a:r>
            <a:endParaRPr lang="en-US" altLang="vi-VN" sz="2400" b="1" dirty="0">
              <a:latin typeface="Arial" panose="020B0604020202020204" pitchFamily="34" charset="0"/>
            </a:endParaRPr>
          </a:p>
          <a:p>
            <a:pPr eaLnBrk="0" hangingPunct="0">
              <a:spcBef>
                <a:spcPct val="50000"/>
              </a:spcBef>
            </a:pPr>
            <a:r>
              <a:rPr lang="en-US" altLang="vi-VN" sz="2400" b="1" dirty="0">
                <a:latin typeface="Arial" panose="020B0604020202020204" pitchFamily="34" charset="0"/>
              </a:rPr>
              <a:t>                                ( Quốc hội khóa XIV)</a:t>
            </a:r>
            <a:endParaRPr lang="en-US" altLang="vi-VN" sz="2400" b="1" dirty="0">
              <a:latin typeface="Arial" panose="020B0604020202020204" pitchFamily="34" charset="0"/>
            </a:endParaRPr>
          </a:p>
        </p:txBody>
      </p:sp>
      <p:sp>
        <p:nvSpPr>
          <p:cNvPr id="199684" name="Rectangle 4"/>
          <p:cNvSpPr/>
          <p:nvPr/>
        </p:nvSpPr>
        <p:spPr>
          <a:xfrm>
            <a:off x="5486400" y="2438400"/>
            <a:ext cx="2895600" cy="685800"/>
          </a:xfrm>
          <a:prstGeom prst="rect">
            <a:avLst/>
          </a:prstGeom>
          <a:solidFill>
            <a:srgbClr val="EFF96D"/>
          </a:solidFill>
          <a:ln w="9525" cap="flat" cmpd="sng">
            <a:solidFill>
              <a:srgbClr val="990000"/>
            </a:solidFill>
            <a:prstDash val="solid"/>
            <a:miter/>
            <a:headEnd type="none" w="med" len="med"/>
            <a:tailEnd type="none" w="med" len="med"/>
          </a:ln>
          <a:effectLst>
            <a:outerShdw dist="107763" dir="18900000" algn="ctr" rotWithShape="0">
              <a:schemeClr val="bg2">
                <a:alpha val="50000"/>
              </a:schemeClr>
            </a:outerShdw>
          </a:effectLst>
        </p:spPr>
        <p:txBody>
          <a:bodyPr wrap="none" anchor="ctr" anchorCtr="0"/>
          <a:p>
            <a:pPr algn="ctr" eaLnBrk="0" hangingPunct="0"/>
            <a:r>
              <a:rPr lang="en-US" altLang="vi-VN" sz="2400" b="1" dirty="0">
                <a:solidFill>
                  <a:schemeClr val="accent2"/>
                </a:solidFill>
                <a:latin typeface="Arial" panose="020B0604020202020204" pitchFamily="34" charset="0"/>
              </a:rPr>
              <a:t>TTg,các Phó TTg</a:t>
            </a:r>
            <a:endParaRPr lang="en-US" altLang="vi-VN" sz="2400" b="1" dirty="0">
              <a:solidFill>
                <a:schemeClr val="accent2"/>
              </a:solidFill>
              <a:latin typeface="Arial" panose="020B0604020202020204" pitchFamily="34" charset="0"/>
            </a:endParaRPr>
          </a:p>
        </p:txBody>
      </p:sp>
      <p:sp>
        <p:nvSpPr>
          <p:cNvPr id="199685" name="Rectangle 5"/>
          <p:cNvSpPr/>
          <p:nvPr/>
        </p:nvSpPr>
        <p:spPr>
          <a:xfrm>
            <a:off x="3352800" y="2133600"/>
            <a:ext cx="2209800" cy="838200"/>
          </a:xfrm>
          <a:prstGeom prst="rect">
            <a:avLst/>
          </a:prstGeom>
          <a:solidFill>
            <a:srgbClr val="0000FF"/>
          </a:solidFill>
          <a:ln w="9525" cap="flat" cmpd="sng">
            <a:solidFill>
              <a:srgbClr val="990000"/>
            </a:solidFill>
            <a:prstDash val="solid"/>
            <a:miter/>
            <a:headEnd type="none" w="med" len="med"/>
            <a:tailEnd type="none" w="med" len="med"/>
          </a:ln>
          <a:effectLst>
            <a:outerShdw dist="107763" dir="18900000" algn="ctr" rotWithShape="0">
              <a:schemeClr val="bg2">
                <a:alpha val="50000"/>
              </a:schemeClr>
            </a:outerShdw>
          </a:effectLst>
        </p:spPr>
        <p:txBody>
          <a:bodyPr wrap="none" anchor="ctr" anchorCtr="0"/>
          <a:p>
            <a:pPr algn="ctr" eaLnBrk="0" hangingPunct="0"/>
            <a:r>
              <a:rPr lang="en-US" altLang="vi-VN" sz="2400" b="1" dirty="0">
                <a:solidFill>
                  <a:schemeClr val="bg1"/>
                </a:solidFill>
                <a:latin typeface="Arial" panose="020B0604020202020204" pitchFamily="34" charset="0"/>
              </a:rPr>
              <a:t>Chính phủ</a:t>
            </a:r>
            <a:endParaRPr lang="en-US" altLang="vi-VN" sz="2400" b="1" dirty="0">
              <a:solidFill>
                <a:schemeClr val="bg1"/>
              </a:solidFill>
              <a:latin typeface="Arial" panose="020B0604020202020204" pitchFamily="34" charset="0"/>
            </a:endParaRPr>
          </a:p>
        </p:txBody>
      </p:sp>
      <p:sp>
        <p:nvSpPr>
          <p:cNvPr id="199686" name="Rectangle 6"/>
          <p:cNvSpPr>
            <a:spLocks noChangeArrowheads="1"/>
          </p:cNvSpPr>
          <p:nvPr/>
        </p:nvSpPr>
        <p:spPr bwMode="auto">
          <a:xfrm>
            <a:off x="0" y="37338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QP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87" name="Rectangle 7"/>
          <p:cNvSpPr>
            <a:spLocks noChangeArrowheads="1"/>
          </p:cNvSpPr>
          <p:nvPr/>
        </p:nvSpPr>
        <p:spPr bwMode="auto">
          <a:xfrm>
            <a:off x="0" y="4419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CA</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88" name="Rectangle 8"/>
          <p:cNvSpPr>
            <a:spLocks noChangeArrowheads="1"/>
          </p:cNvSpPr>
          <p:nvPr/>
        </p:nvSpPr>
        <p:spPr bwMode="auto">
          <a:xfrm>
            <a:off x="2057400" y="6324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XD</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89" name="Rectangle 9"/>
          <p:cNvSpPr>
            <a:spLocks noChangeArrowheads="1"/>
          </p:cNvSpPr>
          <p:nvPr/>
        </p:nvSpPr>
        <p:spPr bwMode="auto">
          <a:xfrm>
            <a:off x="5715000" y="3657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Nội vụ</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0" name="Rectangle 10"/>
          <p:cNvSpPr>
            <a:spLocks noChangeArrowheads="1"/>
          </p:cNvSpPr>
          <p:nvPr/>
        </p:nvSpPr>
        <p:spPr bwMode="auto">
          <a:xfrm>
            <a:off x="2057400" y="565785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GTVT</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1" name="Rectangle 11"/>
          <p:cNvSpPr>
            <a:spLocks noChangeArrowheads="1"/>
          </p:cNvSpPr>
          <p:nvPr/>
        </p:nvSpPr>
        <p:spPr bwMode="auto">
          <a:xfrm>
            <a:off x="2057400" y="4419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C</a:t>
            </a:r>
            <a:r>
              <a:rPr kumimoji="0" sz="1800" b="1" i="1" u="none" strike="noStrike" kern="1200" cap="none" spc="0" normalizeH="0" baseline="0" noProof="1" dirty="0">
                <a:solidFill>
                  <a:srgbClr val="000000"/>
                </a:solidFill>
                <a:latin typeface="Calibri" panose="020F0502020204030204" pitchFamily="34" charset="0"/>
                <a:ea typeface="+mn-ea"/>
                <a:cs typeface="+mn-cs"/>
              </a:rPr>
              <a:t>ông</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thương</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2" name="Rectangle 12"/>
          <p:cNvSpPr>
            <a:spLocks noChangeArrowheads="1"/>
          </p:cNvSpPr>
          <p:nvPr/>
        </p:nvSpPr>
        <p:spPr bwMode="auto">
          <a:xfrm>
            <a:off x="2057400" y="50292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LĐTB &amp; </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XH</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3" name="Rectangle 13"/>
          <p:cNvSpPr>
            <a:spLocks noChangeArrowheads="1"/>
          </p:cNvSpPr>
          <p:nvPr/>
        </p:nvSpPr>
        <p:spPr bwMode="auto">
          <a:xfrm>
            <a:off x="0" y="50292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Ngo</a:t>
            </a:r>
            <a:r>
              <a:rPr kumimoji="0" sz="1800" b="1" i="1" u="none" strike="noStrike" kern="1200" cap="none" spc="0" normalizeH="0" baseline="0" noProof="1" dirty="0">
                <a:solidFill>
                  <a:srgbClr val="000000"/>
                </a:solidFill>
                <a:latin typeface="Calibri" panose="020F0502020204030204" pitchFamily="34" charset="0"/>
                <a:ea typeface="+mn-ea"/>
                <a:cs typeface="+mn-cs"/>
              </a:rPr>
              <a:t>ại</a:t>
            </a:r>
            <a:endParaRPr kumimoji="0" sz="18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Giao</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4" name="Rectangle 14"/>
          <p:cNvSpPr>
            <a:spLocks noChangeArrowheads="1"/>
          </p:cNvSpPr>
          <p:nvPr/>
        </p:nvSpPr>
        <p:spPr bwMode="auto">
          <a:xfrm>
            <a:off x="0" y="57150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Tchính</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5" name="Rectangle 15"/>
          <p:cNvSpPr>
            <a:spLocks noChangeArrowheads="1"/>
          </p:cNvSpPr>
          <p:nvPr/>
        </p:nvSpPr>
        <p:spPr bwMode="auto">
          <a:xfrm>
            <a:off x="3962400" y="6324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VHTT &amp;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Du lịch</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6" name="Rectangle 16"/>
          <p:cNvSpPr>
            <a:spLocks noChangeArrowheads="1"/>
          </p:cNvSpPr>
          <p:nvPr/>
        </p:nvSpPr>
        <p:spPr bwMode="auto">
          <a:xfrm>
            <a:off x="2057400" y="37338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KH &amp;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 C</a:t>
            </a:r>
            <a:r>
              <a:rPr kumimoji="0" sz="1800" b="1" i="1" u="none" strike="noStrike" kern="1200" cap="none" spc="0" normalizeH="0" baseline="0" noProof="1" dirty="0">
                <a:solidFill>
                  <a:srgbClr val="000000"/>
                </a:solidFill>
                <a:latin typeface="Calibri" panose="020F0502020204030204" pitchFamily="34" charset="0"/>
                <a:ea typeface="+mn-ea"/>
                <a:cs typeface="+mn-cs"/>
              </a:rPr>
              <a:t>ông nghệ</a:t>
            </a:r>
            <a:endParaRPr kumimoji="0" sz="18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7" name="Rectangle 17"/>
          <p:cNvSpPr>
            <a:spLocks noChangeArrowheads="1"/>
          </p:cNvSpPr>
          <p:nvPr/>
        </p:nvSpPr>
        <p:spPr bwMode="auto">
          <a:xfrm>
            <a:off x="5715000" y="42672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Y tế</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8" name="Rectangle 18"/>
          <p:cNvSpPr>
            <a:spLocks noChangeArrowheads="1"/>
          </p:cNvSpPr>
          <p:nvPr/>
        </p:nvSpPr>
        <p:spPr bwMode="auto">
          <a:xfrm>
            <a:off x="5715000" y="49530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KH &amp;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Đầu tư</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699" name="Rectangle 19"/>
          <p:cNvSpPr>
            <a:spLocks noChangeArrowheads="1"/>
          </p:cNvSpPr>
          <p:nvPr/>
        </p:nvSpPr>
        <p:spPr bwMode="auto">
          <a:xfrm>
            <a:off x="3962400" y="43434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GD &amp;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ĐT</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0" name="Rectangle 20"/>
          <p:cNvSpPr>
            <a:spLocks noChangeArrowheads="1"/>
          </p:cNvSpPr>
          <p:nvPr/>
        </p:nvSpPr>
        <p:spPr bwMode="auto">
          <a:xfrm>
            <a:off x="5715000" y="62865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1" u="none" strike="noStrike" kern="1200" cap="none" spc="0" normalizeH="0" baseline="0" noProof="0" dirty="0" err="1">
                <a:ln>
                  <a:noFill/>
                </a:ln>
                <a:solidFill>
                  <a:schemeClr val="dk1"/>
                </a:solidFill>
                <a:effectLst/>
                <a:uLnTx/>
                <a:uFillTx/>
                <a:latin typeface="+mn-lt"/>
                <a:ea typeface="+mn-ea"/>
                <a:cs typeface="+mn-cs"/>
              </a:rPr>
              <a:t>NHàng</a:t>
            </a:r>
            <a:endParaRPr kumimoji="0" lang="en-US" sz="2000" b="1" i="1"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1" u="none" strike="noStrike" kern="1200" cap="none" spc="0" normalizeH="0" baseline="0" noProof="0" dirty="0">
                <a:ln>
                  <a:noFill/>
                </a:ln>
                <a:solidFill>
                  <a:schemeClr val="dk1"/>
                </a:solidFill>
                <a:effectLst/>
                <a:uLnTx/>
                <a:uFillTx/>
                <a:latin typeface="+mn-lt"/>
                <a:ea typeface="+mn-ea"/>
                <a:cs typeface="+mn-cs"/>
              </a:rPr>
              <a:t>NNVN</a:t>
            </a:r>
            <a:endParaRPr kumimoji="0" lang="en-US" sz="2000" b="1" i="1" u="none" strike="noStrike" kern="1200" cap="none" spc="0" normalizeH="0" baseline="0" noProof="0" dirty="0">
              <a:ln>
                <a:noFill/>
              </a:ln>
              <a:solidFill>
                <a:schemeClr val="dk1"/>
              </a:solidFill>
              <a:effectLst/>
              <a:uLnTx/>
              <a:uFillTx/>
              <a:latin typeface="+mn-lt"/>
              <a:ea typeface="+mn-ea"/>
              <a:cs typeface="+mn-cs"/>
            </a:endParaRPr>
          </a:p>
        </p:txBody>
      </p:sp>
      <p:sp>
        <p:nvSpPr>
          <p:cNvPr id="199701" name="Rectangle 21"/>
          <p:cNvSpPr>
            <a:spLocks noChangeArrowheads="1"/>
          </p:cNvSpPr>
          <p:nvPr/>
        </p:nvSpPr>
        <p:spPr bwMode="auto">
          <a:xfrm>
            <a:off x="0" y="6324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Tpháp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2" name="Rectangle 22"/>
          <p:cNvSpPr>
            <a:spLocks noChangeArrowheads="1"/>
          </p:cNvSpPr>
          <p:nvPr/>
        </p:nvSpPr>
        <p:spPr bwMode="auto">
          <a:xfrm>
            <a:off x="3962400" y="49530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NN &amp;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PTNT</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3" name="Rectangle 23"/>
          <p:cNvSpPr>
            <a:spLocks noChangeArrowheads="1"/>
          </p:cNvSpPr>
          <p:nvPr/>
        </p:nvSpPr>
        <p:spPr bwMode="auto">
          <a:xfrm>
            <a:off x="3962400" y="56388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TNMT</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4" name="Rectangle 24"/>
          <p:cNvSpPr>
            <a:spLocks noChangeArrowheads="1"/>
          </p:cNvSpPr>
          <p:nvPr/>
        </p:nvSpPr>
        <p:spPr bwMode="auto">
          <a:xfrm>
            <a:off x="3962400" y="37338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Bộ TT &amp;</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Truyền thông</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5" name="Rectangle 25"/>
          <p:cNvSpPr>
            <a:spLocks noChangeArrowheads="1"/>
          </p:cNvSpPr>
          <p:nvPr/>
        </p:nvSpPr>
        <p:spPr bwMode="auto">
          <a:xfrm>
            <a:off x="5715000" y="5562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Thanh tra</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Chính phủ</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6" name="Rectangle 26"/>
          <p:cNvSpPr>
            <a:spLocks noChangeArrowheads="1"/>
          </p:cNvSpPr>
          <p:nvPr/>
        </p:nvSpPr>
        <p:spPr bwMode="auto">
          <a:xfrm>
            <a:off x="7391400" y="4419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Văn phòng</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Chính phủ</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7" name="Rectangle 27"/>
          <p:cNvSpPr>
            <a:spLocks noChangeArrowheads="1"/>
          </p:cNvSpPr>
          <p:nvPr/>
        </p:nvSpPr>
        <p:spPr bwMode="auto">
          <a:xfrm>
            <a:off x="7391400" y="3657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2000" b="1" i="1" u="none" strike="noStrike" kern="1200" cap="none" spc="0" normalizeH="0" baseline="0" noProof="1" dirty="0">
                <a:solidFill>
                  <a:srgbClr val="000000"/>
                </a:solidFill>
                <a:latin typeface="Calibri" panose="020F0502020204030204" pitchFamily="34" charset="0"/>
                <a:ea typeface="+mn-ea"/>
                <a:cs typeface="+mn-cs"/>
              </a:rPr>
              <a:t>UBDTộc</a:t>
            </a:r>
            <a:endParaRPr kumimoji="0" sz="2000" b="1" i="1" u="none" strike="noStrike" kern="1200" cap="none" spc="0" normalizeH="0" baseline="0" noProof="1" dirty="0">
              <a:solidFill>
                <a:srgbClr val="000000"/>
              </a:solidFill>
              <a:latin typeface="Calibri" panose="020F0502020204030204" pitchFamily="34" charset="0"/>
              <a:ea typeface="+mn-ea"/>
              <a:cs typeface="+mn-cs"/>
            </a:endParaRPr>
          </a:p>
        </p:txBody>
      </p:sp>
      <p:sp>
        <p:nvSpPr>
          <p:cNvPr id="199708" name="Line 28"/>
          <p:cNvSpPr/>
          <p:nvPr/>
        </p:nvSpPr>
        <p:spPr>
          <a:xfrm>
            <a:off x="6553200" y="3276600"/>
            <a:ext cx="0" cy="228600"/>
          </a:xfrm>
          <a:prstGeom prst="line">
            <a:avLst/>
          </a:prstGeom>
          <a:ln w="9525" cap="flat" cmpd="sng">
            <a:solidFill>
              <a:schemeClr val="tx1"/>
            </a:solidFill>
            <a:prstDash val="solid"/>
            <a:round/>
            <a:headEnd type="none" w="med" len="med"/>
            <a:tailEnd type="none" w="med" len="med"/>
          </a:ln>
        </p:spPr>
      </p:sp>
      <p:sp>
        <p:nvSpPr>
          <p:cNvPr id="199709" name="Line 29"/>
          <p:cNvSpPr/>
          <p:nvPr/>
        </p:nvSpPr>
        <p:spPr>
          <a:xfrm>
            <a:off x="1524000" y="4038600"/>
            <a:ext cx="533400" cy="0"/>
          </a:xfrm>
          <a:prstGeom prst="line">
            <a:avLst/>
          </a:prstGeom>
          <a:ln w="9525" cap="flat" cmpd="sng">
            <a:solidFill>
              <a:schemeClr val="tx1"/>
            </a:solidFill>
            <a:prstDash val="solid"/>
            <a:round/>
            <a:headEnd type="none" w="med" len="med"/>
            <a:tailEnd type="none" w="med" len="med"/>
          </a:ln>
        </p:spPr>
      </p:sp>
      <p:sp>
        <p:nvSpPr>
          <p:cNvPr id="199710" name="Line 30"/>
          <p:cNvSpPr/>
          <p:nvPr/>
        </p:nvSpPr>
        <p:spPr>
          <a:xfrm>
            <a:off x="1504950" y="4667250"/>
            <a:ext cx="533400" cy="0"/>
          </a:xfrm>
          <a:prstGeom prst="line">
            <a:avLst/>
          </a:prstGeom>
          <a:ln w="9525" cap="flat" cmpd="sng">
            <a:solidFill>
              <a:schemeClr val="tx1"/>
            </a:solidFill>
            <a:prstDash val="solid"/>
            <a:round/>
            <a:headEnd type="none" w="med" len="med"/>
            <a:tailEnd type="none" w="med" len="med"/>
          </a:ln>
        </p:spPr>
      </p:sp>
      <p:sp>
        <p:nvSpPr>
          <p:cNvPr id="199711" name="Line 31"/>
          <p:cNvSpPr/>
          <p:nvPr/>
        </p:nvSpPr>
        <p:spPr>
          <a:xfrm>
            <a:off x="1543050" y="5295900"/>
            <a:ext cx="533400" cy="0"/>
          </a:xfrm>
          <a:prstGeom prst="line">
            <a:avLst/>
          </a:prstGeom>
          <a:ln w="9525" cap="flat" cmpd="sng">
            <a:solidFill>
              <a:schemeClr val="tx1"/>
            </a:solidFill>
            <a:prstDash val="solid"/>
            <a:round/>
            <a:headEnd type="none" w="med" len="med"/>
            <a:tailEnd type="none" w="med" len="med"/>
          </a:ln>
        </p:spPr>
      </p:sp>
      <p:sp>
        <p:nvSpPr>
          <p:cNvPr id="199712" name="Line 32"/>
          <p:cNvSpPr/>
          <p:nvPr/>
        </p:nvSpPr>
        <p:spPr>
          <a:xfrm>
            <a:off x="1504950" y="6076950"/>
            <a:ext cx="533400" cy="0"/>
          </a:xfrm>
          <a:prstGeom prst="line">
            <a:avLst/>
          </a:prstGeom>
          <a:ln w="9525" cap="flat" cmpd="sng">
            <a:solidFill>
              <a:schemeClr val="tx1"/>
            </a:solidFill>
            <a:prstDash val="solid"/>
            <a:round/>
            <a:headEnd type="none" w="med" len="med"/>
            <a:tailEnd type="none" w="med" len="med"/>
          </a:ln>
        </p:spPr>
      </p:sp>
      <p:sp>
        <p:nvSpPr>
          <p:cNvPr id="199713" name="Line 33"/>
          <p:cNvSpPr/>
          <p:nvPr/>
        </p:nvSpPr>
        <p:spPr>
          <a:xfrm>
            <a:off x="1524000" y="6534150"/>
            <a:ext cx="533400" cy="0"/>
          </a:xfrm>
          <a:prstGeom prst="line">
            <a:avLst/>
          </a:prstGeom>
          <a:ln w="9525" cap="flat" cmpd="sng">
            <a:solidFill>
              <a:schemeClr val="tx1"/>
            </a:solidFill>
            <a:prstDash val="solid"/>
            <a:round/>
            <a:headEnd type="none" w="med" len="med"/>
            <a:tailEnd type="none" w="med" len="med"/>
          </a:ln>
        </p:spPr>
      </p:sp>
      <p:sp>
        <p:nvSpPr>
          <p:cNvPr id="199714" name="Line 34"/>
          <p:cNvSpPr/>
          <p:nvPr/>
        </p:nvSpPr>
        <p:spPr>
          <a:xfrm>
            <a:off x="3581400" y="4114800"/>
            <a:ext cx="381000" cy="0"/>
          </a:xfrm>
          <a:prstGeom prst="line">
            <a:avLst/>
          </a:prstGeom>
          <a:ln w="9525" cap="flat" cmpd="sng">
            <a:solidFill>
              <a:schemeClr val="tx1"/>
            </a:solidFill>
            <a:prstDash val="solid"/>
            <a:round/>
            <a:headEnd type="none" w="med" len="med"/>
            <a:tailEnd type="none" w="med" len="med"/>
          </a:ln>
        </p:spPr>
      </p:sp>
      <p:sp>
        <p:nvSpPr>
          <p:cNvPr id="199715" name="Line 35"/>
          <p:cNvSpPr/>
          <p:nvPr/>
        </p:nvSpPr>
        <p:spPr>
          <a:xfrm>
            <a:off x="3581400" y="4572000"/>
            <a:ext cx="381000" cy="0"/>
          </a:xfrm>
          <a:prstGeom prst="line">
            <a:avLst/>
          </a:prstGeom>
          <a:ln w="9525" cap="flat" cmpd="sng">
            <a:solidFill>
              <a:schemeClr val="tx1"/>
            </a:solidFill>
            <a:prstDash val="solid"/>
            <a:round/>
            <a:headEnd type="none" w="med" len="med"/>
            <a:tailEnd type="none" w="med" len="med"/>
          </a:ln>
        </p:spPr>
      </p:sp>
      <p:sp>
        <p:nvSpPr>
          <p:cNvPr id="199716" name="Line 36"/>
          <p:cNvSpPr/>
          <p:nvPr/>
        </p:nvSpPr>
        <p:spPr>
          <a:xfrm>
            <a:off x="3600450" y="5391150"/>
            <a:ext cx="381000" cy="0"/>
          </a:xfrm>
          <a:prstGeom prst="line">
            <a:avLst/>
          </a:prstGeom>
          <a:ln w="9525" cap="flat" cmpd="sng">
            <a:solidFill>
              <a:schemeClr val="tx1"/>
            </a:solidFill>
            <a:prstDash val="solid"/>
            <a:round/>
            <a:headEnd type="none" w="med" len="med"/>
            <a:tailEnd type="none" w="med" len="med"/>
          </a:ln>
        </p:spPr>
      </p:sp>
      <p:sp>
        <p:nvSpPr>
          <p:cNvPr id="199717" name="Line 37"/>
          <p:cNvSpPr/>
          <p:nvPr/>
        </p:nvSpPr>
        <p:spPr>
          <a:xfrm>
            <a:off x="3581400" y="6000750"/>
            <a:ext cx="381000" cy="0"/>
          </a:xfrm>
          <a:prstGeom prst="line">
            <a:avLst/>
          </a:prstGeom>
          <a:ln w="9525" cap="flat" cmpd="sng">
            <a:solidFill>
              <a:schemeClr val="tx1"/>
            </a:solidFill>
            <a:prstDash val="solid"/>
            <a:round/>
            <a:headEnd type="none" w="med" len="med"/>
            <a:tailEnd type="none" w="med" len="med"/>
          </a:ln>
        </p:spPr>
      </p:sp>
      <p:sp>
        <p:nvSpPr>
          <p:cNvPr id="199718" name="Line 38"/>
          <p:cNvSpPr/>
          <p:nvPr/>
        </p:nvSpPr>
        <p:spPr>
          <a:xfrm>
            <a:off x="3562350" y="6534150"/>
            <a:ext cx="381000" cy="0"/>
          </a:xfrm>
          <a:prstGeom prst="line">
            <a:avLst/>
          </a:prstGeom>
          <a:ln w="9525" cap="flat" cmpd="sng">
            <a:solidFill>
              <a:schemeClr val="tx1"/>
            </a:solidFill>
            <a:prstDash val="solid"/>
            <a:round/>
            <a:headEnd type="none" w="med" len="med"/>
            <a:tailEnd type="none" w="med" len="med"/>
          </a:ln>
        </p:spPr>
      </p:sp>
      <p:sp>
        <p:nvSpPr>
          <p:cNvPr id="199719" name="Line 39"/>
          <p:cNvSpPr/>
          <p:nvPr/>
        </p:nvSpPr>
        <p:spPr>
          <a:xfrm>
            <a:off x="1828800" y="3505200"/>
            <a:ext cx="6477000" cy="0"/>
          </a:xfrm>
          <a:prstGeom prst="line">
            <a:avLst/>
          </a:prstGeom>
          <a:ln w="9525" cap="flat" cmpd="sng">
            <a:solidFill>
              <a:schemeClr val="tx1"/>
            </a:solidFill>
            <a:prstDash val="solid"/>
            <a:round/>
            <a:headEnd type="none" w="med" len="med"/>
            <a:tailEnd type="none" w="med" len="med"/>
          </a:ln>
        </p:spPr>
      </p:sp>
      <p:sp>
        <p:nvSpPr>
          <p:cNvPr id="199720" name="Line 40"/>
          <p:cNvSpPr/>
          <p:nvPr/>
        </p:nvSpPr>
        <p:spPr>
          <a:xfrm>
            <a:off x="1828800" y="3505200"/>
            <a:ext cx="0" cy="3352800"/>
          </a:xfrm>
          <a:prstGeom prst="line">
            <a:avLst/>
          </a:prstGeom>
          <a:ln w="9525" cap="flat" cmpd="sng">
            <a:solidFill>
              <a:schemeClr val="tx1"/>
            </a:solidFill>
            <a:prstDash val="solid"/>
            <a:round/>
            <a:headEnd type="none" w="med" len="med"/>
            <a:tailEnd type="none" w="med" len="med"/>
          </a:ln>
        </p:spPr>
      </p:sp>
      <p:sp>
        <p:nvSpPr>
          <p:cNvPr id="71719" name="Line 41"/>
          <p:cNvSpPr/>
          <p:nvPr/>
        </p:nvSpPr>
        <p:spPr>
          <a:xfrm>
            <a:off x="8286750" y="3505200"/>
            <a:ext cx="0" cy="152400"/>
          </a:xfrm>
          <a:prstGeom prst="line">
            <a:avLst/>
          </a:prstGeom>
          <a:ln w="9525" cap="flat" cmpd="sng">
            <a:solidFill>
              <a:schemeClr val="tx1"/>
            </a:solidFill>
            <a:prstDash val="solid"/>
            <a:round/>
            <a:headEnd type="none" w="med" len="med"/>
            <a:tailEnd type="none" w="med" len="med"/>
          </a:ln>
        </p:spPr>
      </p:sp>
      <p:sp>
        <p:nvSpPr>
          <p:cNvPr id="199722" name="Line 42"/>
          <p:cNvSpPr/>
          <p:nvPr/>
        </p:nvSpPr>
        <p:spPr>
          <a:xfrm>
            <a:off x="8382000" y="4171950"/>
            <a:ext cx="0" cy="228600"/>
          </a:xfrm>
          <a:prstGeom prst="line">
            <a:avLst/>
          </a:prstGeom>
          <a:ln w="9525" cap="flat" cmpd="sng">
            <a:solidFill>
              <a:schemeClr val="tx1"/>
            </a:solidFill>
            <a:prstDash val="solid"/>
            <a:round/>
            <a:headEnd type="none" w="med" len="med"/>
            <a:tailEnd type="none" w="med" len="med"/>
          </a:ln>
        </p:spPr>
      </p:sp>
      <p:sp>
        <p:nvSpPr>
          <p:cNvPr id="199723" name="Line 43"/>
          <p:cNvSpPr/>
          <p:nvPr/>
        </p:nvSpPr>
        <p:spPr>
          <a:xfrm>
            <a:off x="5486400" y="3886200"/>
            <a:ext cx="228600" cy="0"/>
          </a:xfrm>
          <a:prstGeom prst="line">
            <a:avLst/>
          </a:prstGeom>
          <a:ln w="9525" cap="flat" cmpd="sng">
            <a:solidFill>
              <a:schemeClr val="tx1"/>
            </a:solidFill>
            <a:prstDash val="solid"/>
            <a:round/>
            <a:headEnd type="none" w="med" len="med"/>
            <a:tailEnd type="none" w="med" len="med"/>
          </a:ln>
        </p:spPr>
      </p:sp>
      <p:sp>
        <p:nvSpPr>
          <p:cNvPr id="199724" name="Line 44"/>
          <p:cNvSpPr/>
          <p:nvPr/>
        </p:nvSpPr>
        <p:spPr>
          <a:xfrm>
            <a:off x="5486400" y="4667250"/>
            <a:ext cx="228600" cy="0"/>
          </a:xfrm>
          <a:prstGeom prst="line">
            <a:avLst/>
          </a:prstGeom>
          <a:ln w="9525" cap="flat" cmpd="sng">
            <a:solidFill>
              <a:schemeClr val="tx1"/>
            </a:solidFill>
            <a:prstDash val="solid"/>
            <a:round/>
            <a:headEnd type="none" w="med" len="med"/>
            <a:tailEnd type="none" w="med" len="med"/>
          </a:ln>
        </p:spPr>
      </p:sp>
      <p:sp>
        <p:nvSpPr>
          <p:cNvPr id="71723" name="Line 45"/>
          <p:cNvSpPr/>
          <p:nvPr/>
        </p:nvSpPr>
        <p:spPr>
          <a:xfrm>
            <a:off x="5791200" y="4191000"/>
            <a:ext cx="228600" cy="0"/>
          </a:xfrm>
          <a:prstGeom prst="line">
            <a:avLst/>
          </a:prstGeom>
          <a:ln w="9525" cap="flat" cmpd="sng">
            <a:solidFill>
              <a:schemeClr val="tx1"/>
            </a:solidFill>
            <a:prstDash val="solid"/>
            <a:round/>
            <a:headEnd type="none" w="med" len="med"/>
            <a:tailEnd type="none" w="med" len="med"/>
          </a:ln>
        </p:spPr>
      </p:sp>
      <p:sp>
        <p:nvSpPr>
          <p:cNvPr id="199726" name="Line 46"/>
          <p:cNvSpPr/>
          <p:nvPr/>
        </p:nvSpPr>
        <p:spPr>
          <a:xfrm>
            <a:off x="5486400" y="5334000"/>
            <a:ext cx="228600" cy="0"/>
          </a:xfrm>
          <a:prstGeom prst="line">
            <a:avLst/>
          </a:prstGeom>
          <a:ln w="9525" cap="flat" cmpd="sng">
            <a:solidFill>
              <a:schemeClr val="tx1"/>
            </a:solidFill>
            <a:prstDash val="solid"/>
            <a:round/>
            <a:headEnd type="none" w="med" len="med"/>
            <a:tailEnd type="none" w="med" len="med"/>
          </a:ln>
        </p:spPr>
      </p:sp>
      <p:sp>
        <p:nvSpPr>
          <p:cNvPr id="199727" name="Line 47"/>
          <p:cNvSpPr/>
          <p:nvPr/>
        </p:nvSpPr>
        <p:spPr>
          <a:xfrm>
            <a:off x="5486400" y="5924550"/>
            <a:ext cx="228600" cy="0"/>
          </a:xfrm>
          <a:prstGeom prst="line">
            <a:avLst/>
          </a:prstGeom>
          <a:ln w="9525" cap="flat" cmpd="sng">
            <a:solidFill>
              <a:schemeClr val="tx1"/>
            </a:solidFill>
            <a:prstDash val="solid"/>
            <a:round/>
            <a:headEnd type="none" w="med" len="med"/>
            <a:tailEnd type="none" w="med" len="med"/>
          </a:ln>
        </p:spPr>
      </p:sp>
      <p:sp>
        <p:nvSpPr>
          <p:cNvPr id="199728" name="Line 48"/>
          <p:cNvSpPr/>
          <p:nvPr/>
        </p:nvSpPr>
        <p:spPr>
          <a:xfrm>
            <a:off x="5486400" y="6610350"/>
            <a:ext cx="228600" cy="0"/>
          </a:xfrm>
          <a:prstGeom prst="line">
            <a:avLst/>
          </a:prstGeom>
          <a:ln w="9525" cap="flat" cmpd="sng">
            <a:solidFill>
              <a:schemeClr val="tx1"/>
            </a:solidFill>
            <a:prstDash val="solid"/>
            <a:round/>
            <a:headEnd type="none" w="med" len="med"/>
            <a:tailEnd type="none" w="med" len="med"/>
          </a:ln>
        </p:spPr>
      </p:sp>
      <p:sp>
        <p:nvSpPr>
          <p:cNvPr id="71727" name="Line 50"/>
          <p:cNvSpPr/>
          <p:nvPr/>
        </p:nvSpPr>
        <p:spPr>
          <a:xfrm>
            <a:off x="228600" y="990600"/>
            <a:ext cx="3200400" cy="0"/>
          </a:xfrm>
          <a:prstGeom prst="line">
            <a:avLst/>
          </a:prstGeom>
          <a:ln w="28575" cap="flat" cmpd="sng">
            <a:solidFill>
              <a:srgbClr val="FF0066"/>
            </a:solidFill>
            <a:prstDash val="solid"/>
            <a:round/>
            <a:headEnd type="none" w="med" len="med"/>
            <a:tailEnd type="none" w="med" len="med"/>
          </a:ln>
        </p:spPr>
      </p:sp>
      <p:sp>
        <p:nvSpPr>
          <p:cNvPr id="71728" name="Text Box 51"/>
          <p:cNvSpPr txBox="1"/>
          <p:nvPr/>
        </p:nvSpPr>
        <p:spPr>
          <a:xfrm>
            <a:off x="685800" y="228600"/>
            <a:ext cx="7543800" cy="366713"/>
          </a:xfrm>
          <a:prstGeom prst="rect">
            <a:avLst/>
          </a:prstGeom>
          <a:noFill/>
          <a:ln w="9525">
            <a:noFill/>
          </a:ln>
        </p:spPr>
        <p:txBody>
          <a:bodyPr anchor="t" anchorCtr="0">
            <a:spAutoFit/>
          </a:bodyPr>
          <a:p>
            <a:pPr>
              <a:spcBef>
                <a:spcPct val="50000"/>
              </a:spcBef>
            </a:pPr>
            <a:r>
              <a:rPr lang="en-US" altLang="vi-VN" b="1" i="1" dirty="0">
                <a:latin typeface="Arial" panose="020B0604020202020204" pitchFamily="34" charset="0"/>
              </a:rPr>
              <a:t> BỘ MÁY NHÀ NƯỚC CỘNG HOÀ XHCN VIỆT NAM</a:t>
            </a:r>
            <a:endParaRPr lang="en-US" altLang="vi-VN" b="1" i="1" dirty="0">
              <a:latin typeface="Arial" panose="020B0604020202020204" pitchFamily="34" charset="0"/>
            </a:endParaRPr>
          </a:p>
        </p:txBody>
      </p:sp>
      <p:sp>
        <p:nvSpPr>
          <p:cNvPr id="71729" name="Line 52"/>
          <p:cNvSpPr/>
          <p:nvPr/>
        </p:nvSpPr>
        <p:spPr>
          <a:xfrm>
            <a:off x="381000" y="152400"/>
            <a:ext cx="0" cy="2286000"/>
          </a:xfrm>
          <a:prstGeom prst="line">
            <a:avLst/>
          </a:prstGeom>
          <a:ln w="28575" cap="flat" cmpd="sng">
            <a:solidFill>
              <a:srgbClr val="0033CC"/>
            </a:solidFill>
            <a:prstDash val="sysDot"/>
            <a:round/>
            <a:headEnd type="none" w="med" len="med"/>
            <a:tailEnd type="non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9685"/>
                                        </p:tgtEl>
                                        <p:attrNameLst>
                                          <p:attrName>style.visibility</p:attrName>
                                        </p:attrNameLst>
                                      </p:cBhvr>
                                      <p:to>
                                        <p:strVal val="visible"/>
                                      </p:to>
                                    </p:set>
                                    <p:anim calcmode="lin" valueType="num">
                                      <p:cBhvr>
                                        <p:cTn id="7" dur="500" fill="hold"/>
                                        <p:tgtEl>
                                          <p:spTgt spid="199685"/>
                                        </p:tgtEl>
                                        <p:attrNameLst>
                                          <p:attrName>ppt_w</p:attrName>
                                        </p:attrNameLst>
                                      </p:cBhvr>
                                      <p:tavLst>
                                        <p:tav tm="0">
                                          <p:val>
                                            <p:fltVal val="0.000000"/>
                                          </p:val>
                                        </p:tav>
                                        <p:tav tm="100000">
                                          <p:val>
                                            <p:strVal val="#ppt_w"/>
                                          </p:val>
                                        </p:tav>
                                      </p:tavLst>
                                    </p:anim>
                                    <p:anim calcmode="lin" valueType="num">
                                      <p:cBhvr>
                                        <p:cTn id="8" dur="500" fill="hold"/>
                                        <p:tgtEl>
                                          <p:spTgt spid="199685"/>
                                        </p:tgtEl>
                                        <p:attrNameLst>
                                          <p:attrName>ppt_h</p:attrName>
                                        </p:attrNameLst>
                                      </p:cBhvr>
                                      <p:tavLst>
                                        <p:tav tm="0">
                                          <p:val>
                                            <p:fltVal val="0.000000"/>
                                          </p:val>
                                        </p:tav>
                                        <p:tav tm="100000">
                                          <p:val>
                                            <p:strVal val="#ppt_h"/>
                                          </p:val>
                                        </p:tav>
                                      </p:tavLst>
                                    </p:anim>
                                    <p:animEffect transition="in" filter="fade">
                                      <p:cBhvr>
                                        <p:cTn id="9" dur="500"/>
                                        <p:tgtEl>
                                          <p:spTgt spid="19968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9684"/>
                                        </p:tgtEl>
                                        <p:attrNameLst>
                                          <p:attrName>style.visibility</p:attrName>
                                        </p:attrNameLst>
                                      </p:cBhvr>
                                      <p:to>
                                        <p:strVal val="visible"/>
                                      </p:to>
                                    </p:set>
                                    <p:anim calcmode="lin" valueType="num">
                                      <p:cBhvr>
                                        <p:cTn id="12" dur="500" fill="hold"/>
                                        <p:tgtEl>
                                          <p:spTgt spid="199684"/>
                                        </p:tgtEl>
                                        <p:attrNameLst>
                                          <p:attrName>ppt_w</p:attrName>
                                        </p:attrNameLst>
                                      </p:cBhvr>
                                      <p:tavLst>
                                        <p:tav tm="0">
                                          <p:val>
                                            <p:fltVal val="0.000000"/>
                                          </p:val>
                                        </p:tav>
                                        <p:tav tm="100000">
                                          <p:val>
                                            <p:strVal val="#ppt_w"/>
                                          </p:val>
                                        </p:tav>
                                      </p:tavLst>
                                    </p:anim>
                                    <p:anim calcmode="lin" valueType="num">
                                      <p:cBhvr>
                                        <p:cTn id="13" dur="500" fill="hold"/>
                                        <p:tgtEl>
                                          <p:spTgt spid="199684"/>
                                        </p:tgtEl>
                                        <p:attrNameLst>
                                          <p:attrName>ppt_h</p:attrName>
                                        </p:attrNameLst>
                                      </p:cBhvr>
                                      <p:tavLst>
                                        <p:tav tm="0">
                                          <p:val>
                                            <p:fltVal val="0.000000"/>
                                          </p:val>
                                        </p:tav>
                                        <p:tav tm="100000">
                                          <p:val>
                                            <p:strVal val="#ppt_h"/>
                                          </p:val>
                                        </p:tav>
                                      </p:tavLst>
                                    </p:anim>
                                    <p:animEffect transition="in" filter="fade">
                                      <p:cBhvr>
                                        <p:cTn id="14" dur="500"/>
                                        <p:tgtEl>
                                          <p:spTgt spid="199684"/>
                                        </p:tgtEl>
                                      </p:cBhvr>
                                    </p:animEffect>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nodeType="clickEffect">
                                  <p:stCondLst>
                                    <p:cond delay="0"/>
                                  </p:stCondLst>
                                  <p:childTnLst>
                                    <p:set>
                                      <p:cBhvr>
                                        <p:cTn id="18" dur="1" fill="hold">
                                          <p:stCondLst>
                                            <p:cond delay="0"/>
                                          </p:stCondLst>
                                        </p:cTn>
                                        <p:tgtEl>
                                          <p:spTgt spid="199719"/>
                                        </p:tgtEl>
                                        <p:attrNameLst>
                                          <p:attrName>style.visibility</p:attrName>
                                        </p:attrNameLst>
                                      </p:cBhvr>
                                      <p:to>
                                        <p:strVal val="visible"/>
                                      </p:to>
                                    </p:set>
                                    <p:anim to="" calcmode="lin" valueType="num">
                                      <p:cBhvr>
                                        <p:cTn id="19" dur="1" fill="hold"/>
                                        <p:tgtEl>
                                          <p:spTgt spid="199719"/>
                                        </p:tgtEl>
                                        <p:attrNameLst>
                                          <p:attrName>style.visibility</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199708"/>
                                        </p:tgtEl>
                                        <p:attrNameLst>
                                          <p:attrName>style.visibility</p:attrName>
                                        </p:attrNameLst>
                                      </p:cBhvr>
                                      <p:to>
                                        <p:strVal val="visible"/>
                                      </p:to>
                                    </p:set>
                                    <p:anim to="" calcmode="lin" valueType="num">
                                      <p:cBhvr>
                                        <p:cTn id="22" dur="1" fill="hold"/>
                                        <p:tgtEl>
                                          <p:spTgt spid="199708"/>
                                        </p:tgtEl>
                                        <p:attrNameLst>
                                          <p:attrName>style.visibility</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199709"/>
                                        </p:tgtEl>
                                        <p:attrNameLst>
                                          <p:attrName>style.visibility</p:attrName>
                                        </p:attrNameLst>
                                      </p:cBhvr>
                                      <p:to>
                                        <p:strVal val="visible"/>
                                      </p:to>
                                    </p:set>
                                    <p:anim to="" calcmode="lin" valueType="num">
                                      <p:cBhvr>
                                        <p:cTn id="25" dur="1" fill="hold"/>
                                        <p:tgtEl>
                                          <p:spTgt spid="199709"/>
                                        </p:tgtEl>
                                        <p:attrNameLst>
                                          <p:attrName>style.visibility</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199710"/>
                                        </p:tgtEl>
                                        <p:attrNameLst>
                                          <p:attrName>style.visibility</p:attrName>
                                        </p:attrNameLst>
                                      </p:cBhvr>
                                      <p:to>
                                        <p:strVal val="visible"/>
                                      </p:to>
                                    </p:set>
                                    <p:anim to="" calcmode="lin" valueType="num">
                                      <p:cBhvr>
                                        <p:cTn id="28" dur="1" fill="hold"/>
                                        <p:tgtEl>
                                          <p:spTgt spid="199710"/>
                                        </p:tgtEl>
                                        <p:attrNameLst>
                                          <p:attrName>style.visibility</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199711"/>
                                        </p:tgtEl>
                                        <p:attrNameLst>
                                          <p:attrName>style.visibility</p:attrName>
                                        </p:attrNameLst>
                                      </p:cBhvr>
                                      <p:to>
                                        <p:strVal val="visible"/>
                                      </p:to>
                                    </p:set>
                                    <p:anim to="" calcmode="lin" valueType="num">
                                      <p:cBhvr>
                                        <p:cTn id="31" dur="1" fill="hold"/>
                                        <p:tgtEl>
                                          <p:spTgt spid="199711"/>
                                        </p:tgtEl>
                                        <p:attrNameLst>
                                          <p:attrName>style.visibility</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199720"/>
                                        </p:tgtEl>
                                        <p:attrNameLst>
                                          <p:attrName>style.visibility</p:attrName>
                                        </p:attrNameLst>
                                      </p:cBhvr>
                                      <p:to>
                                        <p:strVal val="visible"/>
                                      </p:to>
                                    </p:set>
                                    <p:anim to="" calcmode="lin" valueType="num">
                                      <p:cBhvr>
                                        <p:cTn id="34" dur="1" fill="hold"/>
                                        <p:tgtEl>
                                          <p:spTgt spid="199720"/>
                                        </p:tgtEl>
                                        <p:attrNameLst>
                                          <p:attrName>style.visibility</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199713"/>
                                        </p:tgtEl>
                                        <p:attrNameLst>
                                          <p:attrName>style.visibility</p:attrName>
                                        </p:attrNameLst>
                                      </p:cBhvr>
                                      <p:to>
                                        <p:strVal val="visible"/>
                                      </p:to>
                                    </p:set>
                                    <p:anim to="" calcmode="lin" valueType="num">
                                      <p:cBhvr>
                                        <p:cTn id="37" dur="1" fill="hold"/>
                                        <p:tgtEl>
                                          <p:spTgt spid="199713"/>
                                        </p:tgtEl>
                                        <p:attrNameLst>
                                          <p:attrName>style.visibility</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199712"/>
                                        </p:tgtEl>
                                        <p:attrNameLst>
                                          <p:attrName>style.visibility</p:attrName>
                                        </p:attrNameLst>
                                      </p:cBhvr>
                                      <p:to>
                                        <p:strVal val="visible"/>
                                      </p:to>
                                    </p:set>
                                    <p:anim to="" calcmode="lin" valueType="num">
                                      <p:cBhvr>
                                        <p:cTn id="40" dur="1" fill="hold"/>
                                        <p:tgtEl>
                                          <p:spTgt spid="199712"/>
                                        </p:tgtEl>
                                        <p:attrNameLst>
                                          <p:attrName>style.visibility</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199714"/>
                                        </p:tgtEl>
                                        <p:attrNameLst>
                                          <p:attrName>style.visibility</p:attrName>
                                        </p:attrNameLst>
                                      </p:cBhvr>
                                      <p:to>
                                        <p:strVal val="visible"/>
                                      </p:to>
                                    </p:set>
                                    <p:anim to="" calcmode="lin" valueType="num">
                                      <p:cBhvr>
                                        <p:cTn id="43" dur="1" fill="hold"/>
                                        <p:tgtEl>
                                          <p:spTgt spid="199714"/>
                                        </p:tgtEl>
                                        <p:attrNameLst>
                                          <p:attrName>style.visibility</p:attrName>
                                        </p:attrNameLst>
                                      </p:cBhvr>
                                    </p:anim>
                                  </p:childTnLst>
                                </p:cTn>
                              </p:par>
                              <p:par>
                                <p:cTn id="44" presetID="24" presetClass="entr" presetSubtype="0" fill="hold" nodeType="withEffect">
                                  <p:stCondLst>
                                    <p:cond delay="0"/>
                                  </p:stCondLst>
                                  <p:childTnLst>
                                    <p:set>
                                      <p:cBhvr>
                                        <p:cTn id="45" dur="1" fill="hold">
                                          <p:stCondLst>
                                            <p:cond delay="0"/>
                                          </p:stCondLst>
                                        </p:cTn>
                                        <p:tgtEl>
                                          <p:spTgt spid="199715"/>
                                        </p:tgtEl>
                                        <p:attrNameLst>
                                          <p:attrName>style.visibility</p:attrName>
                                        </p:attrNameLst>
                                      </p:cBhvr>
                                      <p:to>
                                        <p:strVal val="visible"/>
                                      </p:to>
                                    </p:set>
                                    <p:anim to="" calcmode="lin" valueType="num">
                                      <p:cBhvr>
                                        <p:cTn id="46" dur="1" fill="hold"/>
                                        <p:tgtEl>
                                          <p:spTgt spid="199715"/>
                                        </p:tgtEl>
                                        <p:attrNameLst>
                                          <p:attrName>style.visibility</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199716"/>
                                        </p:tgtEl>
                                        <p:attrNameLst>
                                          <p:attrName>style.visibility</p:attrName>
                                        </p:attrNameLst>
                                      </p:cBhvr>
                                      <p:to>
                                        <p:strVal val="visible"/>
                                      </p:to>
                                    </p:set>
                                    <p:anim to="" calcmode="lin" valueType="num">
                                      <p:cBhvr>
                                        <p:cTn id="49" dur="1" fill="hold"/>
                                        <p:tgtEl>
                                          <p:spTgt spid="199716"/>
                                        </p:tgtEl>
                                        <p:attrNameLst>
                                          <p:attrName>style.visibility</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199717"/>
                                        </p:tgtEl>
                                        <p:attrNameLst>
                                          <p:attrName>style.visibility</p:attrName>
                                        </p:attrNameLst>
                                      </p:cBhvr>
                                      <p:to>
                                        <p:strVal val="visible"/>
                                      </p:to>
                                    </p:set>
                                    <p:anim to="" calcmode="lin" valueType="num">
                                      <p:cBhvr>
                                        <p:cTn id="52" dur="1" fill="hold"/>
                                        <p:tgtEl>
                                          <p:spTgt spid="199717"/>
                                        </p:tgtEl>
                                        <p:attrNameLst>
                                          <p:attrName>style.visibility</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199718"/>
                                        </p:tgtEl>
                                        <p:attrNameLst>
                                          <p:attrName>style.visibility</p:attrName>
                                        </p:attrNameLst>
                                      </p:cBhvr>
                                      <p:to>
                                        <p:strVal val="visible"/>
                                      </p:to>
                                    </p:set>
                                    <p:anim to="" calcmode="lin" valueType="num">
                                      <p:cBhvr>
                                        <p:cTn id="55" dur="1" fill="hold"/>
                                        <p:tgtEl>
                                          <p:spTgt spid="199718"/>
                                        </p:tgtEl>
                                        <p:attrNameLst>
                                          <p:attrName>style.visibility</p:attrName>
                                        </p:attrNameLst>
                                      </p:cBhvr>
                                    </p:anim>
                                  </p:childTnLst>
                                </p:cTn>
                              </p:par>
                              <p:par>
                                <p:cTn id="56" presetID="24" presetClass="entr" presetSubtype="0" fill="hold" nodeType="withEffect">
                                  <p:stCondLst>
                                    <p:cond delay="0"/>
                                  </p:stCondLst>
                                  <p:childTnLst>
                                    <p:set>
                                      <p:cBhvr>
                                        <p:cTn id="57" dur="1" fill="hold">
                                          <p:stCondLst>
                                            <p:cond delay="0"/>
                                          </p:stCondLst>
                                        </p:cTn>
                                        <p:tgtEl>
                                          <p:spTgt spid="199723"/>
                                        </p:tgtEl>
                                        <p:attrNameLst>
                                          <p:attrName>style.visibility</p:attrName>
                                        </p:attrNameLst>
                                      </p:cBhvr>
                                      <p:to>
                                        <p:strVal val="visible"/>
                                      </p:to>
                                    </p:set>
                                    <p:anim to="" calcmode="lin" valueType="num">
                                      <p:cBhvr>
                                        <p:cTn id="58" dur="1" fill="hold"/>
                                        <p:tgtEl>
                                          <p:spTgt spid="199723"/>
                                        </p:tgtEl>
                                        <p:attrNameLst>
                                          <p:attrName>style.visibility</p:attrName>
                                        </p:attrNameLst>
                                      </p:cBhvr>
                                    </p:anim>
                                  </p:childTnLst>
                                </p:cTn>
                              </p:par>
                              <p:par>
                                <p:cTn id="59" presetID="24" presetClass="entr" presetSubtype="0" fill="hold" nodeType="withEffect">
                                  <p:stCondLst>
                                    <p:cond delay="0"/>
                                  </p:stCondLst>
                                  <p:childTnLst>
                                    <p:set>
                                      <p:cBhvr>
                                        <p:cTn id="60" dur="1" fill="hold">
                                          <p:stCondLst>
                                            <p:cond delay="0"/>
                                          </p:stCondLst>
                                        </p:cTn>
                                        <p:tgtEl>
                                          <p:spTgt spid="199724"/>
                                        </p:tgtEl>
                                        <p:attrNameLst>
                                          <p:attrName>style.visibility</p:attrName>
                                        </p:attrNameLst>
                                      </p:cBhvr>
                                      <p:to>
                                        <p:strVal val="visible"/>
                                      </p:to>
                                    </p:set>
                                    <p:anim to="" calcmode="lin" valueType="num">
                                      <p:cBhvr>
                                        <p:cTn id="61" dur="1" fill="hold"/>
                                        <p:tgtEl>
                                          <p:spTgt spid="199724"/>
                                        </p:tgtEl>
                                        <p:attrNameLst>
                                          <p:attrName>style.visibility</p:attrName>
                                        </p:attrNameLst>
                                      </p:cBhvr>
                                    </p:anim>
                                  </p:childTnLst>
                                </p:cTn>
                              </p:par>
                              <p:par>
                                <p:cTn id="62" presetID="24" presetClass="entr" presetSubtype="0" fill="hold" nodeType="withEffect">
                                  <p:stCondLst>
                                    <p:cond delay="0"/>
                                  </p:stCondLst>
                                  <p:childTnLst>
                                    <p:set>
                                      <p:cBhvr>
                                        <p:cTn id="63" dur="1" fill="hold">
                                          <p:stCondLst>
                                            <p:cond delay="0"/>
                                          </p:stCondLst>
                                        </p:cTn>
                                        <p:tgtEl>
                                          <p:spTgt spid="199726"/>
                                        </p:tgtEl>
                                        <p:attrNameLst>
                                          <p:attrName>style.visibility</p:attrName>
                                        </p:attrNameLst>
                                      </p:cBhvr>
                                      <p:to>
                                        <p:strVal val="visible"/>
                                      </p:to>
                                    </p:set>
                                    <p:anim to="" calcmode="lin" valueType="num">
                                      <p:cBhvr>
                                        <p:cTn id="64" dur="1" fill="hold"/>
                                        <p:tgtEl>
                                          <p:spTgt spid="199726"/>
                                        </p:tgtEl>
                                        <p:attrNameLst>
                                          <p:attrName>style.visibility</p:attrName>
                                        </p:attrNameLst>
                                      </p:cBhvr>
                                    </p:anim>
                                  </p:childTnLst>
                                </p:cTn>
                              </p:par>
                              <p:par>
                                <p:cTn id="65" presetID="24" presetClass="entr" presetSubtype="0" fill="hold" nodeType="withEffect">
                                  <p:stCondLst>
                                    <p:cond delay="0"/>
                                  </p:stCondLst>
                                  <p:childTnLst>
                                    <p:set>
                                      <p:cBhvr>
                                        <p:cTn id="66" dur="1" fill="hold">
                                          <p:stCondLst>
                                            <p:cond delay="0"/>
                                          </p:stCondLst>
                                        </p:cTn>
                                        <p:tgtEl>
                                          <p:spTgt spid="199727"/>
                                        </p:tgtEl>
                                        <p:attrNameLst>
                                          <p:attrName>style.visibility</p:attrName>
                                        </p:attrNameLst>
                                      </p:cBhvr>
                                      <p:to>
                                        <p:strVal val="visible"/>
                                      </p:to>
                                    </p:set>
                                    <p:anim to="" calcmode="lin" valueType="num">
                                      <p:cBhvr>
                                        <p:cTn id="67" dur="1" fill="hold"/>
                                        <p:tgtEl>
                                          <p:spTgt spid="199727"/>
                                        </p:tgtEl>
                                        <p:attrNameLst>
                                          <p:attrName>style.visibility</p:attrName>
                                        </p:attrNameLst>
                                      </p:cBhvr>
                                    </p:anim>
                                  </p:childTnLst>
                                </p:cTn>
                              </p:par>
                              <p:par>
                                <p:cTn id="68" presetID="24" presetClass="entr" presetSubtype="0" fill="hold" nodeType="withEffect">
                                  <p:stCondLst>
                                    <p:cond delay="0"/>
                                  </p:stCondLst>
                                  <p:childTnLst>
                                    <p:set>
                                      <p:cBhvr>
                                        <p:cTn id="69" dur="1" fill="hold">
                                          <p:stCondLst>
                                            <p:cond delay="0"/>
                                          </p:stCondLst>
                                        </p:cTn>
                                        <p:tgtEl>
                                          <p:spTgt spid="199728"/>
                                        </p:tgtEl>
                                        <p:attrNameLst>
                                          <p:attrName>style.visibility</p:attrName>
                                        </p:attrNameLst>
                                      </p:cBhvr>
                                      <p:to>
                                        <p:strVal val="visible"/>
                                      </p:to>
                                    </p:set>
                                    <p:anim to="" calcmode="lin" valueType="num">
                                      <p:cBhvr>
                                        <p:cTn id="70" dur="1" fill="hold"/>
                                        <p:tgtEl>
                                          <p:spTgt spid="199728"/>
                                        </p:tgtEl>
                                        <p:attrNameLst>
                                          <p:attrName>style.visibility</p:attrName>
                                        </p:attrNameLst>
                                      </p:cBhvr>
                                    </p:anim>
                                  </p:childTnLst>
                                </p:cTn>
                              </p:par>
                              <p:par>
                                <p:cTn id="71" presetID="24" presetClass="entr" presetSubtype="0" fill="hold" nodeType="withEffect">
                                  <p:stCondLst>
                                    <p:cond delay="0"/>
                                  </p:stCondLst>
                                  <p:childTnLst>
                                    <p:set>
                                      <p:cBhvr>
                                        <p:cTn id="72" dur="1" fill="hold">
                                          <p:stCondLst>
                                            <p:cond delay="0"/>
                                          </p:stCondLst>
                                        </p:cTn>
                                        <p:tgtEl>
                                          <p:spTgt spid="199722"/>
                                        </p:tgtEl>
                                        <p:attrNameLst>
                                          <p:attrName>style.visibility</p:attrName>
                                        </p:attrNameLst>
                                      </p:cBhvr>
                                      <p:to>
                                        <p:strVal val="visible"/>
                                      </p:to>
                                    </p:set>
                                    <p:anim to="" calcmode="lin" valueType="num">
                                      <p:cBhvr>
                                        <p:cTn id="73" dur="1" fill="hold"/>
                                        <p:tgtEl>
                                          <p:spTgt spid="199722"/>
                                        </p:tgtEl>
                                        <p:attrNameLst>
                                          <p:attrName>style.visibility</p:attrName>
                                        </p:attrNameLst>
                                      </p:cBhvr>
                                    </p:anim>
                                  </p:childTnLst>
                                </p:cTn>
                              </p:par>
                              <p:par>
                                <p:cTn id="74" presetID="24" presetClass="entr" presetSubtype="0" fill="hold" grpId="0" nodeType="withEffect">
                                  <p:stCondLst>
                                    <p:cond delay="0"/>
                                  </p:stCondLst>
                                  <p:childTnLst>
                                    <p:set>
                                      <p:cBhvr>
                                        <p:cTn id="75" dur="1" fill="hold">
                                          <p:stCondLst>
                                            <p:cond delay="0"/>
                                          </p:stCondLst>
                                        </p:cTn>
                                        <p:tgtEl>
                                          <p:spTgt spid="199706"/>
                                        </p:tgtEl>
                                        <p:attrNameLst>
                                          <p:attrName>style.visibility</p:attrName>
                                        </p:attrNameLst>
                                      </p:cBhvr>
                                      <p:to>
                                        <p:strVal val="visible"/>
                                      </p:to>
                                    </p:set>
                                    <p:anim to="" calcmode="lin" valueType="num">
                                      <p:cBhvr>
                                        <p:cTn id="76" dur="1" fill="hold"/>
                                        <p:tgtEl>
                                          <p:spTgt spid="199706"/>
                                        </p:tgtEl>
                                        <p:attrNameLst>
                                          <p:attrName>style.visibility</p:attrName>
                                        </p:attrNameLst>
                                      </p:cBhvr>
                                    </p:anim>
                                  </p:childTnLst>
                                </p:cTn>
                              </p:par>
                              <p:par>
                                <p:cTn id="77" presetID="24" presetClass="entr" presetSubtype="0" fill="hold" grpId="0" nodeType="withEffect">
                                  <p:stCondLst>
                                    <p:cond delay="0"/>
                                  </p:stCondLst>
                                  <p:childTnLst>
                                    <p:set>
                                      <p:cBhvr>
                                        <p:cTn id="78" dur="1" fill="hold">
                                          <p:stCondLst>
                                            <p:cond delay="0"/>
                                          </p:stCondLst>
                                        </p:cTn>
                                        <p:tgtEl>
                                          <p:spTgt spid="199707"/>
                                        </p:tgtEl>
                                        <p:attrNameLst>
                                          <p:attrName>style.visibility</p:attrName>
                                        </p:attrNameLst>
                                      </p:cBhvr>
                                      <p:to>
                                        <p:strVal val="visible"/>
                                      </p:to>
                                    </p:set>
                                    <p:anim to="" calcmode="lin" valueType="num">
                                      <p:cBhvr>
                                        <p:cTn id="79" dur="1" fill="hold"/>
                                        <p:tgtEl>
                                          <p:spTgt spid="199707"/>
                                        </p:tgtEl>
                                        <p:attrNameLst>
                                          <p:attrName>style.visibility</p:attrName>
                                        </p:attrNameLst>
                                      </p:cBhvr>
                                    </p:anim>
                                  </p:childTnLst>
                                </p:cTn>
                              </p:par>
                              <p:par>
                                <p:cTn id="80" presetID="24" presetClass="entr" presetSubtype="0" fill="hold" grpId="0" nodeType="withEffect">
                                  <p:stCondLst>
                                    <p:cond delay="0"/>
                                  </p:stCondLst>
                                  <p:childTnLst>
                                    <p:set>
                                      <p:cBhvr>
                                        <p:cTn id="81" dur="1" fill="hold">
                                          <p:stCondLst>
                                            <p:cond delay="0"/>
                                          </p:stCondLst>
                                        </p:cTn>
                                        <p:tgtEl>
                                          <p:spTgt spid="199700"/>
                                        </p:tgtEl>
                                        <p:attrNameLst>
                                          <p:attrName>style.visibility</p:attrName>
                                        </p:attrNameLst>
                                      </p:cBhvr>
                                      <p:to>
                                        <p:strVal val="visible"/>
                                      </p:to>
                                    </p:set>
                                    <p:anim to="" calcmode="lin" valueType="num">
                                      <p:cBhvr>
                                        <p:cTn id="82" dur="1" fill="hold"/>
                                        <p:tgtEl>
                                          <p:spTgt spid="199700"/>
                                        </p:tgtEl>
                                        <p:attrNameLst>
                                          <p:attrName>style.visibility</p:attrName>
                                        </p:attrNameLst>
                                      </p:cBhvr>
                                    </p:anim>
                                  </p:childTnLst>
                                </p:cTn>
                              </p:par>
                              <p:par>
                                <p:cTn id="83" presetID="24" presetClass="entr" presetSubtype="0" fill="hold" grpId="0" nodeType="withEffect">
                                  <p:stCondLst>
                                    <p:cond delay="0"/>
                                  </p:stCondLst>
                                  <p:childTnLst>
                                    <p:set>
                                      <p:cBhvr>
                                        <p:cTn id="84" dur="1" fill="hold">
                                          <p:stCondLst>
                                            <p:cond delay="0"/>
                                          </p:stCondLst>
                                        </p:cTn>
                                        <p:tgtEl>
                                          <p:spTgt spid="199705"/>
                                        </p:tgtEl>
                                        <p:attrNameLst>
                                          <p:attrName>style.visibility</p:attrName>
                                        </p:attrNameLst>
                                      </p:cBhvr>
                                      <p:to>
                                        <p:strVal val="visible"/>
                                      </p:to>
                                    </p:set>
                                    <p:anim to="" calcmode="lin" valueType="num">
                                      <p:cBhvr>
                                        <p:cTn id="85" dur="1" fill="hold"/>
                                        <p:tgtEl>
                                          <p:spTgt spid="199705"/>
                                        </p:tgtEl>
                                        <p:attrNameLst>
                                          <p:attrName>style.visibility</p:attrName>
                                        </p:attrNameLst>
                                      </p:cBhvr>
                                    </p:anim>
                                  </p:childTnLst>
                                </p:cTn>
                              </p:par>
                              <p:par>
                                <p:cTn id="86" presetID="24" presetClass="entr" presetSubtype="0" fill="hold" grpId="0" nodeType="withEffect">
                                  <p:stCondLst>
                                    <p:cond delay="0"/>
                                  </p:stCondLst>
                                  <p:childTnLst>
                                    <p:set>
                                      <p:cBhvr>
                                        <p:cTn id="87" dur="1" fill="hold">
                                          <p:stCondLst>
                                            <p:cond delay="0"/>
                                          </p:stCondLst>
                                        </p:cTn>
                                        <p:tgtEl>
                                          <p:spTgt spid="199698"/>
                                        </p:tgtEl>
                                        <p:attrNameLst>
                                          <p:attrName>style.visibility</p:attrName>
                                        </p:attrNameLst>
                                      </p:cBhvr>
                                      <p:to>
                                        <p:strVal val="visible"/>
                                      </p:to>
                                    </p:set>
                                    <p:anim to="" calcmode="lin" valueType="num">
                                      <p:cBhvr>
                                        <p:cTn id="88" dur="1" fill="hold"/>
                                        <p:tgtEl>
                                          <p:spTgt spid="199698"/>
                                        </p:tgtEl>
                                        <p:attrNameLst>
                                          <p:attrName>style.visibility</p:attrName>
                                        </p:attrNameLst>
                                      </p:cBhvr>
                                    </p:anim>
                                  </p:childTnLst>
                                </p:cTn>
                              </p:par>
                              <p:par>
                                <p:cTn id="89" presetID="24" presetClass="entr" presetSubtype="0" fill="hold" grpId="0" nodeType="withEffect">
                                  <p:stCondLst>
                                    <p:cond delay="0"/>
                                  </p:stCondLst>
                                  <p:childTnLst>
                                    <p:set>
                                      <p:cBhvr>
                                        <p:cTn id="90" dur="1" fill="hold">
                                          <p:stCondLst>
                                            <p:cond delay="0"/>
                                          </p:stCondLst>
                                        </p:cTn>
                                        <p:tgtEl>
                                          <p:spTgt spid="199697"/>
                                        </p:tgtEl>
                                        <p:attrNameLst>
                                          <p:attrName>style.visibility</p:attrName>
                                        </p:attrNameLst>
                                      </p:cBhvr>
                                      <p:to>
                                        <p:strVal val="visible"/>
                                      </p:to>
                                    </p:set>
                                    <p:anim to="" calcmode="lin" valueType="num">
                                      <p:cBhvr>
                                        <p:cTn id="91" dur="1" fill="hold"/>
                                        <p:tgtEl>
                                          <p:spTgt spid="199697"/>
                                        </p:tgtEl>
                                        <p:attrNameLst>
                                          <p:attrName>style.visibility</p:attrName>
                                        </p:attrNameLst>
                                      </p:cBhvr>
                                    </p:anim>
                                  </p:childTnLst>
                                </p:cTn>
                              </p:par>
                              <p:par>
                                <p:cTn id="92" presetID="24" presetClass="entr" presetSubtype="0" fill="hold" grpId="0" nodeType="withEffect">
                                  <p:stCondLst>
                                    <p:cond delay="0"/>
                                  </p:stCondLst>
                                  <p:childTnLst>
                                    <p:set>
                                      <p:cBhvr>
                                        <p:cTn id="93" dur="1" fill="hold">
                                          <p:stCondLst>
                                            <p:cond delay="0"/>
                                          </p:stCondLst>
                                        </p:cTn>
                                        <p:tgtEl>
                                          <p:spTgt spid="199689"/>
                                        </p:tgtEl>
                                        <p:attrNameLst>
                                          <p:attrName>style.visibility</p:attrName>
                                        </p:attrNameLst>
                                      </p:cBhvr>
                                      <p:to>
                                        <p:strVal val="visible"/>
                                      </p:to>
                                    </p:set>
                                    <p:anim to="" calcmode="lin" valueType="num">
                                      <p:cBhvr>
                                        <p:cTn id="94" dur="1" fill="hold"/>
                                        <p:tgtEl>
                                          <p:spTgt spid="199689"/>
                                        </p:tgtEl>
                                        <p:attrNameLst>
                                          <p:attrName>style.visibility</p:attrName>
                                        </p:attrNameLst>
                                      </p:cBhvr>
                                    </p:anim>
                                  </p:childTnLst>
                                </p:cTn>
                              </p:par>
                              <p:par>
                                <p:cTn id="95" presetID="24" presetClass="entr" presetSubtype="0" fill="hold" grpId="0" nodeType="withEffect">
                                  <p:stCondLst>
                                    <p:cond delay="0"/>
                                  </p:stCondLst>
                                  <p:childTnLst>
                                    <p:set>
                                      <p:cBhvr>
                                        <p:cTn id="96" dur="1" fill="hold">
                                          <p:stCondLst>
                                            <p:cond delay="0"/>
                                          </p:stCondLst>
                                        </p:cTn>
                                        <p:tgtEl>
                                          <p:spTgt spid="199704"/>
                                        </p:tgtEl>
                                        <p:attrNameLst>
                                          <p:attrName>style.visibility</p:attrName>
                                        </p:attrNameLst>
                                      </p:cBhvr>
                                      <p:to>
                                        <p:strVal val="visible"/>
                                      </p:to>
                                    </p:set>
                                    <p:anim to="" calcmode="lin" valueType="num">
                                      <p:cBhvr>
                                        <p:cTn id="97" dur="1" fill="hold"/>
                                        <p:tgtEl>
                                          <p:spTgt spid="199704"/>
                                        </p:tgtEl>
                                        <p:attrNameLst>
                                          <p:attrName>style.visibility</p:attrName>
                                        </p:attrNameLst>
                                      </p:cBhvr>
                                    </p:anim>
                                  </p:childTnLst>
                                </p:cTn>
                              </p:par>
                              <p:par>
                                <p:cTn id="98" presetID="24" presetClass="entr" presetSubtype="0" fill="hold" grpId="0" nodeType="withEffect">
                                  <p:stCondLst>
                                    <p:cond delay="0"/>
                                  </p:stCondLst>
                                  <p:childTnLst>
                                    <p:set>
                                      <p:cBhvr>
                                        <p:cTn id="99" dur="1" fill="hold">
                                          <p:stCondLst>
                                            <p:cond delay="0"/>
                                          </p:stCondLst>
                                        </p:cTn>
                                        <p:tgtEl>
                                          <p:spTgt spid="199699"/>
                                        </p:tgtEl>
                                        <p:attrNameLst>
                                          <p:attrName>style.visibility</p:attrName>
                                        </p:attrNameLst>
                                      </p:cBhvr>
                                      <p:to>
                                        <p:strVal val="visible"/>
                                      </p:to>
                                    </p:set>
                                    <p:anim to="" calcmode="lin" valueType="num">
                                      <p:cBhvr>
                                        <p:cTn id="100" dur="1" fill="hold"/>
                                        <p:tgtEl>
                                          <p:spTgt spid="199699"/>
                                        </p:tgtEl>
                                        <p:attrNameLst>
                                          <p:attrName>style.visibility</p:attrName>
                                        </p:attrNameLst>
                                      </p:cBhvr>
                                    </p:anim>
                                  </p:childTnLst>
                                </p:cTn>
                              </p:par>
                              <p:par>
                                <p:cTn id="101" presetID="24" presetClass="entr" presetSubtype="0" fill="hold" grpId="0" nodeType="withEffect">
                                  <p:stCondLst>
                                    <p:cond delay="0"/>
                                  </p:stCondLst>
                                  <p:childTnLst>
                                    <p:set>
                                      <p:cBhvr>
                                        <p:cTn id="102" dur="1" fill="hold">
                                          <p:stCondLst>
                                            <p:cond delay="0"/>
                                          </p:stCondLst>
                                        </p:cTn>
                                        <p:tgtEl>
                                          <p:spTgt spid="199702"/>
                                        </p:tgtEl>
                                        <p:attrNameLst>
                                          <p:attrName>style.visibility</p:attrName>
                                        </p:attrNameLst>
                                      </p:cBhvr>
                                      <p:to>
                                        <p:strVal val="visible"/>
                                      </p:to>
                                    </p:set>
                                    <p:anim to="" calcmode="lin" valueType="num">
                                      <p:cBhvr>
                                        <p:cTn id="103" dur="1" fill="hold"/>
                                        <p:tgtEl>
                                          <p:spTgt spid="199702"/>
                                        </p:tgtEl>
                                        <p:attrNameLst>
                                          <p:attrName>style.visibility</p:attrName>
                                        </p:attrNameLst>
                                      </p:cBhvr>
                                    </p:anim>
                                  </p:childTnLst>
                                </p:cTn>
                              </p:par>
                              <p:par>
                                <p:cTn id="104" presetID="24" presetClass="entr" presetSubtype="0" fill="hold" grpId="0" nodeType="withEffect">
                                  <p:stCondLst>
                                    <p:cond delay="0"/>
                                  </p:stCondLst>
                                  <p:childTnLst>
                                    <p:set>
                                      <p:cBhvr>
                                        <p:cTn id="105" dur="1" fill="hold">
                                          <p:stCondLst>
                                            <p:cond delay="0"/>
                                          </p:stCondLst>
                                        </p:cTn>
                                        <p:tgtEl>
                                          <p:spTgt spid="199703"/>
                                        </p:tgtEl>
                                        <p:attrNameLst>
                                          <p:attrName>style.visibility</p:attrName>
                                        </p:attrNameLst>
                                      </p:cBhvr>
                                      <p:to>
                                        <p:strVal val="visible"/>
                                      </p:to>
                                    </p:set>
                                    <p:anim to="" calcmode="lin" valueType="num">
                                      <p:cBhvr>
                                        <p:cTn id="106" dur="1" fill="hold"/>
                                        <p:tgtEl>
                                          <p:spTgt spid="199703"/>
                                        </p:tgtEl>
                                        <p:attrNameLst>
                                          <p:attrName>style.visibility</p:attrName>
                                        </p:attrNameLst>
                                      </p:cBhvr>
                                    </p:anim>
                                  </p:childTnLst>
                                </p:cTn>
                              </p:par>
                              <p:par>
                                <p:cTn id="107" presetID="24" presetClass="entr" presetSubtype="0" fill="hold" grpId="0" nodeType="withEffect">
                                  <p:stCondLst>
                                    <p:cond delay="0"/>
                                  </p:stCondLst>
                                  <p:childTnLst>
                                    <p:set>
                                      <p:cBhvr>
                                        <p:cTn id="108" dur="1" fill="hold">
                                          <p:stCondLst>
                                            <p:cond delay="0"/>
                                          </p:stCondLst>
                                        </p:cTn>
                                        <p:tgtEl>
                                          <p:spTgt spid="199695"/>
                                        </p:tgtEl>
                                        <p:attrNameLst>
                                          <p:attrName>style.visibility</p:attrName>
                                        </p:attrNameLst>
                                      </p:cBhvr>
                                      <p:to>
                                        <p:strVal val="visible"/>
                                      </p:to>
                                    </p:set>
                                    <p:anim to="" calcmode="lin" valueType="num">
                                      <p:cBhvr>
                                        <p:cTn id="109" dur="1" fill="hold"/>
                                        <p:tgtEl>
                                          <p:spTgt spid="199695"/>
                                        </p:tgtEl>
                                        <p:attrNameLst>
                                          <p:attrName>style.visibility</p:attrName>
                                        </p:attrNameLst>
                                      </p:cBhvr>
                                    </p:anim>
                                  </p:childTnLst>
                                </p:cTn>
                              </p:par>
                              <p:par>
                                <p:cTn id="110" presetID="24" presetClass="entr" presetSubtype="0" fill="hold" grpId="0" nodeType="withEffect">
                                  <p:stCondLst>
                                    <p:cond delay="0"/>
                                  </p:stCondLst>
                                  <p:childTnLst>
                                    <p:set>
                                      <p:cBhvr>
                                        <p:cTn id="111" dur="1" fill="hold">
                                          <p:stCondLst>
                                            <p:cond delay="0"/>
                                          </p:stCondLst>
                                        </p:cTn>
                                        <p:tgtEl>
                                          <p:spTgt spid="199688"/>
                                        </p:tgtEl>
                                        <p:attrNameLst>
                                          <p:attrName>style.visibility</p:attrName>
                                        </p:attrNameLst>
                                      </p:cBhvr>
                                      <p:to>
                                        <p:strVal val="visible"/>
                                      </p:to>
                                    </p:set>
                                    <p:anim to="" calcmode="lin" valueType="num">
                                      <p:cBhvr>
                                        <p:cTn id="112" dur="1" fill="hold"/>
                                        <p:tgtEl>
                                          <p:spTgt spid="199688"/>
                                        </p:tgtEl>
                                        <p:attrNameLst>
                                          <p:attrName>style.visibility</p:attrName>
                                        </p:attrNameLst>
                                      </p:cBhvr>
                                    </p:anim>
                                  </p:childTnLst>
                                </p:cTn>
                              </p:par>
                              <p:par>
                                <p:cTn id="113" presetID="24" presetClass="entr" presetSubtype="0" fill="hold" grpId="0" nodeType="withEffect">
                                  <p:stCondLst>
                                    <p:cond delay="0"/>
                                  </p:stCondLst>
                                  <p:childTnLst>
                                    <p:set>
                                      <p:cBhvr>
                                        <p:cTn id="114" dur="1" fill="hold">
                                          <p:stCondLst>
                                            <p:cond delay="0"/>
                                          </p:stCondLst>
                                        </p:cTn>
                                        <p:tgtEl>
                                          <p:spTgt spid="199690"/>
                                        </p:tgtEl>
                                        <p:attrNameLst>
                                          <p:attrName>style.visibility</p:attrName>
                                        </p:attrNameLst>
                                      </p:cBhvr>
                                      <p:to>
                                        <p:strVal val="visible"/>
                                      </p:to>
                                    </p:set>
                                    <p:anim to="" calcmode="lin" valueType="num">
                                      <p:cBhvr>
                                        <p:cTn id="115" dur="1" fill="hold"/>
                                        <p:tgtEl>
                                          <p:spTgt spid="199690"/>
                                        </p:tgtEl>
                                        <p:attrNameLst>
                                          <p:attrName>style.visibility</p:attrName>
                                        </p:attrNameLst>
                                      </p:cBhvr>
                                    </p:anim>
                                  </p:childTnLst>
                                </p:cTn>
                              </p:par>
                              <p:par>
                                <p:cTn id="116" presetID="24" presetClass="entr" presetSubtype="0" fill="hold" grpId="0" nodeType="withEffect">
                                  <p:stCondLst>
                                    <p:cond delay="0"/>
                                  </p:stCondLst>
                                  <p:childTnLst>
                                    <p:set>
                                      <p:cBhvr>
                                        <p:cTn id="117" dur="1" fill="hold">
                                          <p:stCondLst>
                                            <p:cond delay="0"/>
                                          </p:stCondLst>
                                        </p:cTn>
                                        <p:tgtEl>
                                          <p:spTgt spid="199692"/>
                                        </p:tgtEl>
                                        <p:attrNameLst>
                                          <p:attrName>style.visibility</p:attrName>
                                        </p:attrNameLst>
                                      </p:cBhvr>
                                      <p:to>
                                        <p:strVal val="visible"/>
                                      </p:to>
                                    </p:set>
                                    <p:anim to="" calcmode="lin" valueType="num">
                                      <p:cBhvr>
                                        <p:cTn id="118" dur="1" fill="hold"/>
                                        <p:tgtEl>
                                          <p:spTgt spid="199692"/>
                                        </p:tgtEl>
                                        <p:attrNameLst>
                                          <p:attrName>style.visibility</p:attrName>
                                        </p:attrNameLst>
                                      </p:cBhvr>
                                    </p:anim>
                                  </p:childTnLst>
                                </p:cTn>
                              </p:par>
                              <p:par>
                                <p:cTn id="119" presetID="24" presetClass="entr" presetSubtype="0" fill="hold" grpId="0" nodeType="withEffect">
                                  <p:stCondLst>
                                    <p:cond delay="0"/>
                                  </p:stCondLst>
                                  <p:childTnLst>
                                    <p:set>
                                      <p:cBhvr>
                                        <p:cTn id="120" dur="1" fill="hold">
                                          <p:stCondLst>
                                            <p:cond delay="0"/>
                                          </p:stCondLst>
                                        </p:cTn>
                                        <p:tgtEl>
                                          <p:spTgt spid="199691"/>
                                        </p:tgtEl>
                                        <p:attrNameLst>
                                          <p:attrName>style.visibility</p:attrName>
                                        </p:attrNameLst>
                                      </p:cBhvr>
                                      <p:to>
                                        <p:strVal val="visible"/>
                                      </p:to>
                                    </p:set>
                                    <p:anim to="" calcmode="lin" valueType="num">
                                      <p:cBhvr>
                                        <p:cTn id="121" dur="1" fill="hold"/>
                                        <p:tgtEl>
                                          <p:spTgt spid="199691"/>
                                        </p:tgtEl>
                                        <p:attrNameLst>
                                          <p:attrName>style.visibility</p:attrName>
                                        </p:attrNameLst>
                                      </p:cBhvr>
                                    </p:anim>
                                  </p:childTnLst>
                                </p:cTn>
                              </p:par>
                              <p:par>
                                <p:cTn id="122" presetID="24" presetClass="entr" presetSubtype="0" fill="hold" grpId="0" nodeType="withEffect">
                                  <p:stCondLst>
                                    <p:cond delay="0"/>
                                  </p:stCondLst>
                                  <p:childTnLst>
                                    <p:set>
                                      <p:cBhvr>
                                        <p:cTn id="123" dur="1" fill="hold">
                                          <p:stCondLst>
                                            <p:cond delay="0"/>
                                          </p:stCondLst>
                                        </p:cTn>
                                        <p:tgtEl>
                                          <p:spTgt spid="199696"/>
                                        </p:tgtEl>
                                        <p:attrNameLst>
                                          <p:attrName>style.visibility</p:attrName>
                                        </p:attrNameLst>
                                      </p:cBhvr>
                                      <p:to>
                                        <p:strVal val="visible"/>
                                      </p:to>
                                    </p:set>
                                    <p:anim to="" calcmode="lin" valueType="num">
                                      <p:cBhvr>
                                        <p:cTn id="124" dur="1" fill="hold"/>
                                        <p:tgtEl>
                                          <p:spTgt spid="199696"/>
                                        </p:tgtEl>
                                        <p:attrNameLst>
                                          <p:attrName>style.visibility</p:attrName>
                                        </p:attrNameLst>
                                      </p:cBhvr>
                                    </p:anim>
                                  </p:childTnLst>
                                </p:cTn>
                              </p:par>
                              <p:par>
                                <p:cTn id="125" presetID="24" presetClass="entr" presetSubtype="0" fill="hold" grpId="0" nodeType="withEffect">
                                  <p:stCondLst>
                                    <p:cond delay="0"/>
                                  </p:stCondLst>
                                  <p:childTnLst>
                                    <p:set>
                                      <p:cBhvr>
                                        <p:cTn id="126" dur="1" fill="hold">
                                          <p:stCondLst>
                                            <p:cond delay="0"/>
                                          </p:stCondLst>
                                        </p:cTn>
                                        <p:tgtEl>
                                          <p:spTgt spid="199701"/>
                                        </p:tgtEl>
                                        <p:attrNameLst>
                                          <p:attrName>style.visibility</p:attrName>
                                        </p:attrNameLst>
                                      </p:cBhvr>
                                      <p:to>
                                        <p:strVal val="visible"/>
                                      </p:to>
                                    </p:set>
                                    <p:anim to="" calcmode="lin" valueType="num">
                                      <p:cBhvr>
                                        <p:cTn id="127" dur="1" fill="hold"/>
                                        <p:tgtEl>
                                          <p:spTgt spid="199701"/>
                                        </p:tgtEl>
                                        <p:attrNameLst>
                                          <p:attrName>style.visibility</p:attrName>
                                        </p:attrNameLst>
                                      </p:cBhvr>
                                    </p:anim>
                                  </p:childTnLst>
                                </p:cTn>
                              </p:par>
                              <p:par>
                                <p:cTn id="128" presetID="24" presetClass="entr" presetSubtype="0" fill="hold" grpId="0" nodeType="withEffect">
                                  <p:stCondLst>
                                    <p:cond delay="0"/>
                                  </p:stCondLst>
                                  <p:childTnLst>
                                    <p:set>
                                      <p:cBhvr>
                                        <p:cTn id="129" dur="1" fill="hold">
                                          <p:stCondLst>
                                            <p:cond delay="0"/>
                                          </p:stCondLst>
                                        </p:cTn>
                                        <p:tgtEl>
                                          <p:spTgt spid="199694"/>
                                        </p:tgtEl>
                                        <p:attrNameLst>
                                          <p:attrName>style.visibility</p:attrName>
                                        </p:attrNameLst>
                                      </p:cBhvr>
                                      <p:to>
                                        <p:strVal val="visible"/>
                                      </p:to>
                                    </p:set>
                                    <p:anim to="" calcmode="lin" valueType="num">
                                      <p:cBhvr>
                                        <p:cTn id="130" dur="1" fill="hold"/>
                                        <p:tgtEl>
                                          <p:spTgt spid="199694"/>
                                        </p:tgtEl>
                                        <p:attrNameLst>
                                          <p:attrName>style.visibility</p:attrName>
                                        </p:attrNameLst>
                                      </p:cBhvr>
                                    </p:anim>
                                  </p:childTnLst>
                                </p:cTn>
                              </p:par>
                              <p:par>
                                <p:cTn id="131" presetID="24" presetClass="entr" presetSubtype="0" fill="hold" grpId="0" nodeType="withEffect">
                                  <p:stCondLst>
                                    <p:cond delay="0"/>
                                  </p:stCondLst>
                                  <p:childTnLst>
                                    <p:set>
                                      <p:cBhvr>
                                        <p:cTn id="132" dur="1" fill="hold">
                                          <p:stCondLst>
                                            <p:cond delay="0"/>
                                          </p:stCondLst>
                                        </p:cTn>
                                        <p:tgtEl>
                                          <p:spTgt spid="199693"/>
                                        </p:tgtEl>
                                        <p:attrNameLst>
                                          <p:attrName>style.visibility</p:attrName>
                                        </p:attrNameLst>
                                      </p:cBhvr>
                                      <p:to>
                                        <p:strVal val="visible"/>
                                      </p:to>
                                    </p:set>
                                    <p:anim to="" calcmode="lin" valueType="num">
                                      <p:cBhvr>
                                        <p:cTn id="133" dur="1" fill="hold"/>
                                        <p:tgtEl>
                                          <p:spTgt spid="199693"/>
                                        </p:tgtEl>
                                        <p:attrNameLst>
                                          <p:attrName>style.visibility</p:attrName>
                                        </p:attrNameLst>
                                      </p:cBhvr>
                                    </p:anim>
                                  </p:childTnLst>
                                </p:cTn>
                              </p:par>
                              <p:par>
                                <p:cTn id="134" presetID="24" presetClass="entr" presetSubtype="0" fill="hold" grpId="0" nodeType="withEffect">
                                  <p:stCondLst>
                                    <p:cond delay="0"/>
                                  </p:stCondLst>
                                  <p:childTnLst>
                                    <p:set>
                                      <p:cBhvr>
                                        <p:cTn id="135" dur="1" fill="hold">
                                          <p:stCondLst>
                                            <p:cond delay="0"/>
                                          </p:stCondLst>
                                        </p:cTn>
                                        <p:tgtEl>
                                          <p:spTgt spid="199687"/>
                                        </p:tgtEl>
                                        <p:attrNameLst>
                                          <p:attrName>style.visibility</p:attrName>
                                        </p:attrNameLst>
                                      </p:cBhvr>
                                      <p:to>
                                        <p:strVal val="visible"/>
                                      </p:to>
                                    </p:set>
                                    <p:anim to="" calcmode="lin" valueType="num">
                                      <p:cBhvr>
                                        <p:cTn id="136" dur="1" fill="hold"/>
                                        <p:tgtEl>
                                          <p:spTgt spid="199687"/>
                                        </p:tgtEl>
                                        <p:attrNameLst>
                                          <p:attrName>style.visibility</p:attrName>
                                        </p:attrNameLst>
                                      </p:cBhvr>
                                    </p:anim>
                                  </p:childTnLst>
                                </p:cTn>
                              </p:par>
                              <p:par>
                                <p:cTn id="137" presetID="24" presetClass="entr" presetSubtype="0" fill="hold" grpId="0" nodeType="withEffect">
                                  <p:stCondLst>
                                    <p:cond delay="0"/>
                                  </p:stCondLst>
                                  <p:childTnLst>
                                    <p:set>
                                      <p:cBhvr>
                                        <p:cTn id="138" dur="1" fill="hold">
                                          <p:stCondLst>
                                            <p:cond delay="0"/>
                                          </p:stCondLst>
                                        </p:cTn>
                                        <p:tgtEl>
                                          <p:spTgt spid="199686"/>
                                        </p:tgtEl>
                                        <p:attrNameLst>
                                          <p:attrName>style.visibility</p:attrName>
                                        </p:attrNameLst>
                                      </p:cBhvr>
                                      <p:to>
                                        <p:strVal val="visible"/>
                                      </p:to>
                                    </p:set>
                                    <p:anim to="" calcmode="lin" valueType="num">
                                      <p:cBhvr>
                                        <p:cTn id="139" dur="1" fill="hold"/>
                                        <p:tgtEl>
                                          <p:spTgt spid="1996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animBg="1"/>
      <p:bldP spid="199685" grpId="0" animBg="1"/>
      <p:bldP spid="199686" grpId="0" animBg="1"/>
      <p:bldP spid="199687" grpId="0" animBg="1"/>
      <p:bldP spid="199688" grpId="0" animBg="1"/>
      <p:bldP spid="199689" grpId="0" animBg="1"/>
      <p:bldP spid="199690" grpId="0" animBg="1"/>
      <p:bldP spid="199691" grpId="0" animBg="1"/>
      <p:bldP spid="199692" grpId="0" animBg="1"/>
      <p:bldP spid="199693" grpId="0" animBg="1"/>
      <p:bldP spid="199694" grpId="0" animBg="1"/>
      <p:bldP spid="199695" grpId="0" animBg="1"/>
      <p:bldP spid="199696" grpId="0" animBg="1"/>
      <p:bldP spid="199697" grpId="0" animBg="1"/>
      <p:bldP spid="199698" grpId="0" animBg="1"/>
      <p:bldP spid="199699" grpId="0" animBg="1"/>
      <p:bldP spid="199700" grpId="0" animBg="1"/>
      <p:bldP spid="199701" grpId="0" animBg="1"/>
      <p:bldP spid="199702" grpId="0" animBg="1"/>
      <p:bldP spid="199703" grpId="0" animBg="1"/>
      <p:bldP spid="199704" grpId="0" animBg="1"/>
      <p:bldP spid="199705" grpId="0" animBg="1"/>
      <p:bldP spid="199706" grpId="0" animBg="1"/>
      <p:bldP spid="19970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Text Placeholder 3"/>
          <p:cNvSpPr>
            <a:spLocks noGrp="1"/>
          </p:cNvSpPr>
          <p:nvPr>
            <p:ph type="body" sz="half" idx="4294967295"/>
          </p:nvPr>
        </p:nvSpPr>
        <p:spPr>
          <a:xfrm>
            <a:off x="4648200" y="1447800"/>
            <a:ext cx="4419600" cy="730250"/>
          </a:xfrm>
          <a:solidFill>
            <a:srgbClr val="FFFF99"/>
          </a:solidFill>
          <a:ln>
            <a:solidFill>
              <a:schemeClr val="accent1"/>
            </a:solidFill>
            <a:miter/>
          </a:ln>
        </p:spPr>
        <p:txBody>
          <a:bodyPr vert="horz" wrap="square" lIns="45720" tIns="0" rIns="45720" bIns="0" anchor="ctr"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marL="0" lvl="0" indent="0" eaLnBrk="1" hangingPunct="1">
              <a:buFont typeface="Wingdings 3" pitchFamily="18" charset="2"/>
              <a:buNone/>
            </a:pPr>
            <a:r>
              <a:rPr lang="vi-VN" altLang="vi-VN" sz="2500" b="1" i="1" dirty="0">
                <a:latin typeface="Arial" panose="020B0604020202020204" pitchFamily="34" charset="0"/>
              </a:rPr>
              <a:t> Hệ thống cơ quan kiểm sát</a:t>
            </a:r>
            <a:endParaRPr lang="" altLang="vi-VN" sz="2500" b="1" i="1" dirty="0">
              <a:latin typeface="Arial" panose="020B0604020202020204" pitchFamily="34" charset="0"/>
            </a:endParaRPr>
          </a:p>
        </p:txBody>
      </p:sp>
      <p:sp>
        <p:nvSpPr>
          <p:cNvPr id="72706" name="Content Placeholder 5"/>
          <p:cNvSpPr>
            <a:spLocks noGrp="1"/>
          </p:cNvSpPr>
          <p:nvPr>
            <p:ph sz="quarter" idx="4294967295"/>
          </p:nvPr>
        </p:nvSpPr>
        <p:spPr>
          <a:xfrm>
            <a:off x="4648200" y="2057400"/>
            <a:ext cx="4419600" cy="3989388"/>
          </a:xfrm>
          <a:solidFill>
            <a:schemeClr val="bg1"/>
          </a:solidFill>
          <a:ln>
            <a:solidFill>
              <a:srgbClr val="FF0000"/>
            </a:solidFill>
            <a:miter/>
          </a:ln>
        </p:spPr>
        <p:txBody>
          <a:bodyPr vert="horz" wrap="square" lIns="91440" tIns="0" rIns="91440" bIns="45720" anchor="t" anchorCtr="0"/>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273050" lvl="0" indent="-273050" eaLnBrk="1" hangingPunct="1"/>
            <a:endParaRPr lang="en-US" altLang="vi-VN" sz="2200" dirty="0"/>
          </a:p>
          <a:p>
            <a:pPr marL="273050" lvl="0" indent="-273050" eaLnBrk="1" hangingPunct="1"/>
            <a:endParaRPr lang="" altLang="vi-VN" sz="2200" b="1" i="1" dirty="0">
              <a:latin typeface="Century Gothic" pitchFamily="34" charset="0"/>
            </a:endParaRPr>
          </a:p>
        </p:txBody>
      </p:sp>
      <p:sp>
        <p:nvSpPr>
          <p:cNvPr id="72707" name="Text Placeholder 3"/>
          <p:cNvSpPr/>
          <p:nvPr/>
        </p:nvSpPr>
        <p:spPr>
          <a:xfrm>
            <a:off x="76200" y="1447800"/>
            <a:ext cx="4432300" cy="609600"/>
          </a:xfrm>
          <a:prstGeom prst="rect">
            <a:avLst/>
          </a:prstGeom>
          <a:solidFill>
            <a:srgbClr val="FFFF99"/>
          </a:solidFill>
          <a:ln w="9525" cap="flat" cmpd="sng">
            <a:solidFill>
              <a:schemeClr val="accent1"/>
            </a:solidFill>
            <a:prstDash val="solid"/>
            <a:miter/>
            <a:headEnd type="none" w="med" len="med"/>
            <a:tailEnd type="none" w="med" len="med"/>
          </a:ln>
        </p:spPr>
        <p:txBody>
          <a:bodyPr lIns="45720" tIns="0" rIns="45720" bIns="0" anchor="ctr" anchorCtr="0"/>
          <a:p>
            <a:pPr eaLnBrk="0" hangingPunct="0">
              <a:spcBef>
                <a:spcPts val="400"/>
              </a:spcBef>
              <a:buClr>
                <a:schemeClr val="accent1"/>
              </a:buClr>
              <a:buSzPct val="68000"/>
              <a:buFont typeface="Wingdings 3" pitchFamily="18" charset="2"/>
            </a:pPr>
            <a:r>
              <a:rPr lang="vi-VN" altLang="vi-VN" sz="2500" b="1" i="1" dirty="0">
                <a:latin typeface="Arial" panose="020B0604020202020204" pitchFamily="34" charset="0"/>
              </a:rPr>
              <a:t>  Hệ thống cơ quan x</a:t>
            </a:r>
            <a:r>
              <a:rPr lang="vi-VN" altLang="vi-VN" sz="2500" b="1" i="1" dirty="0">
                <a:latin typeface="Lucida Sans Unicode" panose="020B0602030504020204" pitchFamily="34" charset="0"/>
              </a:rPr>
              <a:t>é</a:t>
            </a:r>
            <a:r>
              <a:rPr lang="vi-VN" altLang="vi-VN" sz="2500" b="1" i="1" dirty="0">
                <a:latin typeface="Arial" panose="020B0604020202020204" pitchFamily="34" charset="0"/>
              </a:rPr>
              <a:t>t xử</a:t>
            </a:r>
            <a:endParaRPr lang="" altLang="vi-VN" sz="2500" b="1" i="1" dirty="0">
              <a:latin typeface="Arial" panose="020B0604020202020204" pitchFamily="34" charset="0"/>
            </a:endParaRPr>
          </a:p>
        </p:txBody>
      </p:sp>
      <p:sp>
        <p:nvSpPr>
          <p:cNvPr id="72708" name="Rectangle 6"/>
          <p:cNvSpPr/>
          <p:nvPr/>
        </p:nvSpPr>
        <p:spPr>
          <a:xfrm>
            <a:off x="-76200" y="304800"/>
            <a:ext cx="10479088" cy="457200"/>
          </a:xfrm>
          <a:prstGeom prst="rect">
            <a:avLst/>
          </a:prstGeom>
          <a:noFill/>
          <a:ln w="9525">
            <a:noFill/>
          </a:ln>
          <a:effectLst>
            <a:prstShdw prst="shdw13" dist="53882" dir="13499999">
              <a:schemeClr val="bg2">
                <a:alpha val="50000"/>
              </a:schemeClr>
            </a:prstShdw>
          </a:effectLst>
        </p:spPr>
        <p:txBody>
          <a:bodyPr anchor="t" anchorCtr="0">
            <a:spAutoFit/>
          </a:bodyPr>
          <a:p>
            <a:pPr>
              <a:spcBef>
                <a:spcPct val="50000"/>
              </a:spcBef>
            </a:pPr>
            <a:r>
              <a:rPr lang="en-US" altLang="vi-VN" sz="2000" b="1" i="1" dirty="0">
                <a:latin typeface="Arial" panose="020B0604020202020204" pitchFamily="34" charset="0"/>
              </a:rPr>
              <a:t>+ </a:t>
            </a:r>
            <a:r>
              <a:rPr lang="en-US" altLang="vi-VN" sz="2400" b="1" i="1" dirty="0">
                <a:latin typeface="Arial" panose="020B0604020202020204" pitchFamily="34" charset="0"/>
              </a:rPr>
              <a:t>Hệ thống cơ quan </a:t>
            </a:r>
            <a:r>
              <a:rPr lang="vi-VN" altLang="vi-VN" sz="2400" b="1" i="1" dirty="0">
                <a:latin typeface="Arial" panose="020B0604020202020204" pitchFamily="34" charset="0"/>
              </a:rPr>
              <a:t> Kiểm sát và hệ thống cơ quan xét xử</a:t>
            </a:r>
            <a:endParaRPr lang="vi-VN" altLang="vi-VN" sz="2400" b="1" i="1" dirty="0">
              <a:latin typeface="Arial" panose="020B0604020202020204" pitchFamily="34" charset="0"/>
            </a:endParaRPr>
          </a:p>
        </p:txBody>
      </p:sp>
      <p:sp>
        <p:nvSpPr>
          <p:cNvPr id="45062" name="Rectangle 7"/>
          <p:cNvSpPr>
            <a:spLocks noChangeArrowheads="1"/>
          </p:cNvSpPr>
          <p:nvPr/>
        </p:nvSpPr>
        <p:spPr bwMode="auto">
          <a:xfrm>
            <a:off x="76200" y="2060575"/>
            <a:ext cx="4432300" cy="398621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0" u="none" strike="noStrike" kern="1200" cap="none" spc="0" normalizeH="0" baseline="0" noProof="1" dirty="0">
                <a:solidFill>
                  <a:srgbClr val="FF3300"/>
                </a:solidFill>
                <a:latin typeface="Arial" panose="020B0604020202020204" pitchFamily="34" charset="0"/>
                <a:ea typeface="+mn-ea"/>
                <a:cs typeface="+mn-cs"/>
              </a:rPr>
              <a:t>+ Bao gồm</a:t>
            </a:r>
            <a:r>
              <a:rPr kumimoji="0" lang="vi-VN" altLang="x-none" sz="2200" b="1" i="0" u="none" strike="noStrike" kern="1200" cap="none" spc="0" normalizeH="0" baseline="0" noProof="1" dirty="0">
                <a:solidFill>
                  <a:srgbClr val="000000"/>
                </a:solidFill>
                <a:latin typeface="Arial" panose="020B0604020202020204" pitchFamily="34" charset="0"/>
                <a:ea typeface="+mn-ea"/>
                <a:cs typeface="+mn-cs"/>
              </a:rPr>
              <a:t>: Các tòa án được</a:t>
            </a:r>
            <a:endParaRPr kumimoji="0" lang="vi-VN" altLang="x-none" sz="2200" b="1" i="0"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0" u="none" strike="noStrike" kern="1200" cap="none" spc="0" normalizeH="0" baseline="0" noProof="1" dirty="0">
                <a:solidFill>
                  <a:srgbClr val="000000"/>
                </a:solidFill>
                <a:latin typeface="Arial" panose="020B0604020202020204" pitchFamily="34" charset="0"/>
                <a:ea typeface="+mn-ea"/>
                <a:cs typeface="+mn-cs"/>
              </a:rPr>
              <a:t> thành lập để nhân danh</a:t>
            </a:r>
            <a:endParaRPr kumimoji="0" lang="vi-VN" altLang="x-none" sz="2200" b="1" i="0"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0" u="none" strike="noStrike" kern="1200" cap="none" spc="0" normalizeH="0" baseline="0" noProof="1" dirty="0">
                <a:solidFill>
                  <a:srgbClr val="000000"/>
                </a:solidFill>
                <a:latin typeface="Arial" panose="020B0604020202020204" pitchFamily="34" charset="0"/>
                <a:ea typeface="+mn-ea"/>
                <a:cs typeface="+mn-cs"/>
              </a:rPr>
              <a:t> nước CHXHCN VN thực hiện</a:t>
            </a:r>
            <a:endParaRPr kumimoji="0" lang="vi-VN" altLang="x-none" sz="2200" b="1" i="0"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0" u="none" strike="noStrike" kern="1200" cap="none" spc="0" normalizeH="0" baseline="0" noProof="1" dirty="0">
                <a:solidFill>
                  <a:srgbClr val="000000"/>
                </a:solidFill>
                <a:latin typeface="Arial" panose="020B0604020202020204" pitchFamily="34" charset="0"/>
                <a:ea typeface="+mn-ea"/>
                <a:cs typeface="+mn-cs"/>
              </a:rPr>
              <a:t> </a:t>
            </a:r>
            <a:r>
              <a:rPr kumimoji="0" lang="vi-VN" altLang="x-none" sz="2200" b="1" i="0" u="sng" strike="noStrike" kern="1200" cap="none" spc="0" normalizeH="0" baseline="0" noProof="1" dirty="0">
                <a:solidFill>
                  <a:srgbClr val="FF3300"/>
                </a:solidFill>
                <a:latin typeface="Arial" panose="020B0604020202020204" pitchFamily="34" charset="0"/>
                <a:ea typeface="+mn-ea"/>
                <a:cs typeface="+mn-cs"/>
              </a:rPr>
              <a:t>chức năng xét xử.</a:t>
            </a:r>
            <a:endParaRPr kumimoji="0" lang="vi-VN" altLang="x-none" sz="2200" b="1" i="0" u="sng" strike="noStrike" kern="1200" cap="none" spc="0" normalizeH="0" baseline="0" noProof="1" dirty="0">
              <a:solidFill>
                <a:srgbClr val="FF33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0" u="none" strike="noStrike" kern="1200" cap="none" spc="0" normalizeH="0" baseline="0" noProof="1" dirty="0">
                <a:solidFill>
                  <a:srgbClr val="000000"/>
                </a:solidFill>
                <a:latin typeface="Arial" panose="020B0604020202020204" pitchFamily="34" charset="0"/>
                <a:ea typeface="+mn-ea"/>
                <a:cs typeface="+mn-cs"/>
              </a:rPr>
              <a:t> + Các cơ quan xét xử gồm </a:t>
            </a:r>
            <a:r>
              <a:rPr kumimoji="0" lang="vi-VN" altLang="x-none" sz="2200" b="1" i="1" u="none" strike="noStrike" kern="1200" cap="none" spc="0" normalizeH="0" baseline="0" noProof="1" dirty="0">
                <a:solidFill>
                  <a:srgbClr val="000000"/>
                </a:solidFill>
                <a:latin typeface="Arial" panose="020B0604020202020204" pitchFamily="34" charset="0"/>
                <a:ea typeface="+mn-ea"/>
                <a:cs typeface="+mn-cs"/>
              </a:rPr>
              <a:t>:</a:t>
            </a:r>
            <a:endParaRPr kumimoji="0" lang="vi-VN" altLang="x-none" sz="2200" b="1" i="1"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1" u="none" strike="noStrike" kern="1200" cap="none" spc="0" normalizeH="0" baseline="0" noProof="1" dirty="0">
                <a:solidFill>
                  <a:srgbClr val="000000"/>
                </a:solidFill>
                <a:latin typeface="Arial" panose="020B0604020202020204" pitchFamily="34" charset="0"/>
                <a:ea typeface="+mn-ea"/>
                <a:cs typeface="+mn-cs"/>
              </a:rPr>
              <a:t>TAND tối cao, TAND các cấp</a:t>
            </a:r>
            <a:endParaRPr kumimoji="0" lang="vi-VN" altLang="x-none" sz="2200" b="1" i="1"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1" u="none" strike="noStrike" kern="1200" cap="none" spc="0" normalizeH="0" baseline="0" noProof="1" dirty="0">
                <a:solidFill>
                  <a:srgbClr val="000000"/>
                </a:solidFill>
                <a:latin typeface="Arial" panose="020B0604020202020204" pitchFamily="34" charset="0"/>
                <a:ea typeface="+mn-ea"/>
                <a:cs typeface="+mn-cs"/>
              </a:rPr>
              <a:t> các Tòa án quân sự và</a:t>
            </a:r>
            <a:endParaRPr kumimoji="0" lang="vi-VN" altLang="x-none" sz="2200" b="1" i="1"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pPr>
            <a:r>
              <a:rPr kumimoji="0" lang="vi-VN" altLang="x-none" sz="2200" b="1" i="1" u="none" strike="noStrike" kern="1200" cap="none" spc="0" normalizeH="0" baseline="0" noProof="1" dirty="0">
                <a:solidFill>
                  <a:srgbClr val="000000"/>
                </a:solidFill>
                <a:latin typeface="Arial" panose="020B0604020202020204" pitchFamily="34" charset="0"/>
                <a:ea typeface="+mn-ea"/>
                <a:cs typeface="+mn-cs"/>
              </a:rPr>
              <a:t> các tòa án khác do luật định</a:t>
            </a:r>
            <a:endParaRPr kumimoji="0" lang="vi-VN" altLang="x-none" sz="2200" b="1" i="1" u="none" strike="noStrike" kern="1200" cap="none" spc="0" normalizeH="0" baseline="0" noProof="1" dirty="0">
              <a:solidFill>
                <a:srgbClr val="000000"/>
              </a:solidFill>
              <a:latin typeface="Arial" panose="020B0604020202020204" pitchFamily="34" charset="0"/>
              <a:ea typeface="+mn-ea"/>
              <a:cs typeface="+mn-cs"/>
            </a:endParaRPr>
          </a:p>
        </p:txBody>
      </p:sp>
      <p:sp>
        <p:nvSpPr>
          <p:cNvPr id="72710" name="Rectangle 8"/>
          <p:cNvSpPr/>
          <p:nvPr/>
        </p:nvSpPr>
        <p:spPr>
          <a:xfrm>
            <a:off x="4641850" y="2136775"/>
            <a:ext cx="4306888" cy="2800350"/>
          </a:xfrm>
          <a:prstGeom prst="rect">
            <a:avLst/>
          </a:prstGeom>
          <a:noFill/>
          <a:ln w="9525">
            <a:noFill/>
          </a:ln>
          <a:effectLst>
            <a:prstShdw prst="shdw13" dist="53882" dir="13499999">
              <a:schemeClr val="bg2">
                <a:alpha val="50000"/>
              </a:schemeClr>
            </a:prstShdw>
          </a:effectLst>
        </p:spPr>
        <p:txBody>
          <a:bodyPr wrap="none" anchor="t" anchorCtr="0">
            <a:spAutoFit/>
          </a:bodyPr>
          <a:p>
            <a:r>
              <a:rPr lang="vi-VN" altLang="vi-VN" sz="2200" b="1" dirty="0">
                <a:solidFill>
                  <a:srgbClr val="FF0000"/>
                </a:solidFill>
                <a:latin typeface="Arial" panose="020B0604020202020204" pitchFamily="34" charset="0"/>
              </a:rPr>
              <a:t> + Bao gồm</a:t>
            </a:r>
            <a:r>
              <a:rPr lang="vi-VN" altLang="vi-VN" sz="2200" b="1" dirty="0">
                <a:latin typeface="Arial" panose="020B0604020202020204" pitchFamily="34" charset="0"/>
              </a:rPr>
              <a:t>: </a:t>
            </a:r>
            <a:endParaRPr lang="vi-VN" altLang="vi-VN" sz="2200" b="1" dirty="0">
              <a:latin typeface="Arial" panose="020B0604020202020204" pitchFamily="34" charset="0"/>
            </a:endParaRPr>
          </a:p>
          <a:p>
            <a:r>
              <a:rPr lang="vi-VN" altLang="vi-VN" sz="2200" b="1" i="1" dirty="0">
                <a:latin typeface="Arial" panose="020B0604020202020204" pitchFamily="34" charset="0"/>
              </a:rPr>
              <a:t>Viện kiểm sát nhân dân tối cao</a:t>
            </a:r>
            <a:endParaRPr lang="vi-VN" altLang="vi-VN" sz="2200" b="1" i="1" dirty="0">
              <a:latin typeface="Arial" panose="020B0604020202020204" pitchFamily="34" charset="0"/>
            </a:endParaRPr>
          </a:p>
          <a:p>
            <a:r>
              <a:rPr lang="vi-VN" altLang="vi-VN" sz="2200" b="1" i="1" dirty="0">
                <a:latin typeface="Arial" panose="020B0604020202020204" pitchFamily="34" charset="0"/>
              </a:rPr>
              <a:t> Viện kiểm sát nhân dân </a:t>
            </a:r>
            <a:endParaRPr lang="vi-VN" altLang="vi-VN" sz="2200" b="1" i="1" dirty="0">
              <a:latin typeface="Arial" panose="020B0604020202020204" pitchFamily="34" charset="0"/>
            </a:endParaRPr>
          </a:p>
          <a:p>
            <a:r>
              <a:rPr lang="vi-VN" altLang="vi-VN" sz="2200" b="1" i="1" dirty="0">
                <a:latin typeface="Arial" panose="020B0604020202020204" pitchFamily="34" charset="0"/>
              </a:rPr>
              <a:t>địa phương và các viện </a:t>
            </a:r>
            <a:endParaRPr lang="vi-VN" altLang="vi-VN" sz="2200" b="1" i="1" dirty="0">
              <a:latin typeface="Arial" panose="020B0604020202020204" pitchFamily="34" charset="0"/>
            </a:endParaRPr>
          </a:p>
          <a:p>
            <a:r>
              <a:rPr lang="vi-VN" altLang="vi-VN" sz="2200" b="1" i="1" dirty="0">
                <a:latin typeface="Arial" panose="020B0604020202020204" pitchFamily="34" charset="0"/>
              </a:rPr>
              <a:t>kiểm sát quân sự. </a:t>
            </a:r>
            <a:endParaRPr lang="vi-VN" altLang="vi-VN" sz="2200" b="1" i="1" dirty="0">
              <a:latin typeface="Arial" panose="020B0604020202020204" pitchFamily="34" charset="0"/>
            </a:endParaRPr>
          </a:p>
          <a:p>
            <a:r>
              <a:rPr lang="vi-VN" altLang="vi-VN" sz="2200" b="1" i="1" dirty="0">
                <a:solidFill>
                  <a:srgbClr val="FF3300"/>
                </a:solidFill>
                <a:latin typeface="Arial" panose="020B0604020202020204" pitchFamily="34" charset="0"/>
              </a:rPr>
              <a:t>+ Chức năng của VKS</a:t>
            </a:r>
            <a:r>
              <a:rPr lang="vi-VN" altLang="vi-VN" sz="2200" b="1" i="1" dirty="0">
                <a:latin typeface="Arial" panose="020B0604020202020204" pitchFamily="34" charset="0"/>
              </a:rPr>
              <a:t> : </a:t>
            </a:r>
            <a:endParaRPr lang="vi-VN" altLang="vi-VN" sz="2200" b="1" i="1" dirty="0">
              <a:latin typeface="Arial" panose="020B0604020202020204" pitchFamily="34" charset="0"/>
            </a:endParaRPr>
          </a:p>
          <a:p>
            <a:r>
              <a:rPr lang="vi-VN" altLang="vi-VN" sz="2200" b="1" i="1" dirty="0">
                <a:latin typeface="Arial" panose="020B0604020202020204" pitchFamily="34" charset="0"/>
              </a:rPr>
              <a:t>thực hiện </a:t>
            </a:r>
            <a:r>
              <a:rPr lang="vi-VN" altLang="vi-VN" sz="2200" b="1" i="1" dirty="0">
                <a:solidFill>
                  <a:srgbClr val="FF3300"/>
                </a:solidFill>
                <a:latin typeface="Arial" panose="020B0604020202020204" pitchFamily="34" charset="0"/>
              </a:rPr>
              <a:t>quyền công tố</a:t>
            </a:r>
            <a:r>
              <a:rPr lang="vi-VN" altLang="vi-VN" sz="2200" b="1" i="1" dirty="0">
                <a:latin typeface="Arial" panose="020B0604020202020204" pitchFamily="34" charset="0"/>
              </a:rPr>
              <a:t> và</a:t>
            </a:r>
            <a:endParaRPr lang="vi-VN" altLang="vi-VN" sz="2200" b="1" i="1" dirty="0">
              <a:latin typeface="Arial" panose="020B0604020202020204" pitchFamily="34" charset="0"/>
            </a:endParaRPr>
          </a:p>
          <a:p>
            <a:r>
              <a:rPr lang="vi-VN" altLang="vi-VN" sz="2200" b="1" i="1" dirty="0">
                <a:latin typeface="Arial" panose="020B0604020202020204" pitchFamily="34" charset="0"/>
              </a:rPr>
              <a:t> kiểm sát hoạt động tư pháp</a:t>
            </a:r>
            <a:endParaRPr lang="vi-VN" altLang="vi-VN" sz="2200" b="1" i="1" dirty="0">
              <a:latin typeface="Arial" panose="020B0604020202020204" pitchFamily="34" charset="0"/>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aphicFrame>
        <p:nvGraphicFramePr>
          <p:cNvPr id="4" name="Content Placeholder 3"/>
          <p:cNvGraphicFramePr>
            <a:graphicFrameLocks noGrp="1"/>
          </p:cNvGraphicFramePr>
          <p:nvPr>
            <p:ph idx="1"/>
          </p:nvPr>
        </p:nvGraphicFramePr>
        <p:xfrm>
          <a:off x="1295400" y="1509201"/>
          <a:ext cx="7291137"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utoShape 14"/>
          <p:cNvSpPr>
            <a:spLocks noChangeArrowheads="1"/>
          </p:cNvSpPr>
          <p:nvPr/>
        </p:nvSpPr>
        <p:spPr bwMode="gray">
          <a:xfrm>
            <a:off x="2063750" y="1500188"/>
            <a:ext cx="2330450" cy="400050"/>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500" b="1" i="1" u="none" strike="noStrike" kern="1200" cap="none" spc="0" normalizeH="0" baseline="0" noProof="1" dirty="0">
                <a:solidFill>
                  <a:srgbClr val="C00000"/>
                </a:solidFill>
                <a:latin typeface="Times New Roman" panose="02020603050405020304" pitchFamily="18" charset="0"/>
                <a:ea typeface="+mn-ea"/>
                <a:cs typeface="+mn-cs"/>
              </a:rPr>
              <a:t>Chủ tịch nước</a:t>
            </a:r>
            <a:endParaRPr kumimoji="0" sz="2500" b="1" i="0" u="none" strike="noStrike" kern="1200" cap="none" spc="0" normalizeH="0" baseline="0" noProof="1" dirty="0">
              <a:solidFill>
                <a:srgbClr val="C00000"/>
              </a:solidFill>
              <a:latin typeface="Arial" panose="020B0604020202020204" pitchFamily="34" charset="0"/>
              <a:ea typeface="+mn-ea"/>
              <a:cs typeface="+mn-cs"/>
            </a:endParaRPr>
          </a:p>
        </p:txBody>
      </p:sp>
      <p:sp>
        <p:nvSpPr>
          <p:cNvPr id="73732" name="Rectangle 2"/>
          <p:cNvSpPr txBox="1"/>
          <p:nvPr/>
        </p:nvSpPr>
        <p:spPr>
          <a:xfrm>
            <a:off x="647700" y="536575"/>
            <a:ext cx="7848600" cy="639763"/>
          </a:xfrm>
          <a:prstGeom prst="rect">
            <a:avLst/>
          </a:prstGeom>
          <a:noFill/>
          <a:ln w="9525">
            <a:noFill/>
          </a:ln>
        </p:spPr>
        <p:txBody>
          <a:bodyPr anchor="ctr" anchorCtr="0"/>
          <a:p>
            <a:pPr algn="ctr"/>
            <a:r>
              <a:rPr lang="en-US" altLang="vi-VN" sz="2500" b="1" i="1" dirty="0">
                <a:solidFill>
                  <a:srgbClr val="FF0000"/>
                </a:solidFill>
                <a:latin typeface="Calibri" panose="020F0502020204030204" pitchFamily="34" charset="0"/>
              </a:rPr>
              <a:t>  Bộ máy NN Cộng hòa xã hội chủ nghĩa Việt Nam</a:t>
            </a:r>
            <a:endParaRPr lang="en-US" altLang="vi-VN" sz="2500" b="1" i="1" dirty="0">
              <a:solidFill>
                <a:srgbClr val="FF0000"/>
              </a:solidFill>
              <a:latin typeface="Calibri" panose="020F0502020204030204" pitchFamily="34" charset="0"/>
            </a:endParaRPr>
          </a:p>
        </p:txBody>
      </p:sp>
    </p:spTree>
  </p:cSld>
  <p:clrMapOvr>
    <a:masterClrMapping/>
  </p:clrMapOvr>
  <p:transition spd="slow">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
          <p:cNvSpPr txBox="1"/>
          <p:nvPr/>
        </p:nvSpPr>
        <p:spPr bwMode="auto">
          <a:xfrm>
            <a:off x="914400" y="152400"/>
            <a:ext cx="71628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Nguyên</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tắc</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tổ</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chức</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và</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hoạt</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động</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4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BMNN</a:t>
            </a:r>
            <a:endParaRPr kumimoji="0" lang="en-US" sz="24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15" name="Diagram 14"/>
          <p:cNvGraphicFramePr/>
          <p:nvPr/>
        </p:nvGraphicFramePr>
        <p:xfrm>
          <a:off x="533399" y="1114071"/>
          <a:ext cx="8153400" cy="513122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88066" name="Text Box 8"/>
          <p:cNvSpPr txBox="1"/>
          <p:nvPr/>
        </p:nvSpPr>
        <p:spPr>
          <a:xfrm>
            <a:off x="914400" y="838200"/>
            <a:ext cx="5646738" cy="4140200"/>
          </a:xfrm>
          <a:prstGeom prst="rect">
            <a:avLst/>
          </a:prstGeom>
          <a:noFill/>
          <a:ln w="9525">
            <a:noFill/>
          </a:ln>
        </p:spPr>
        <p:txBody>
          <a:bodyPr anchor="t" anchorCtr="0">
            <a:spAutoFit/>
          </a:bodyPr>
          <a:p>
            <a:pPr marL="609600" indent="-609600" eaLnBrk="0" hangingPunct="0">
              <a:lnSpc>
                <a:spcPct val="200000"/>
              </a:lnSpc>
            </a:pPr>
            <a:r>
              <a:rPr lang="en-US" altLang="vi-VN" sz="2000" b="1" dirty="0">
                <a:latin typeface="Times New Roman" panose="02020603050405020304" pitchFamily="18" charset="0"/>
              </a:rPr>
              <a:t>II. MỘT SỐ VẤN ĐỀ CHUNG VỀ PHÁP LUẬT</a:t>
            </a:r>
            <a:endParaRPr lang="en-US" altLang="vi-VN" sz="2000" b="1" dirty="0">
              <a:latin typeface="Times New Roman" panose="02020603050405020304" pitchFamily="18" charset="0"/>
            </a:endParaRPr>
          </a:p>
          <a:p>
            <a:pPr marL="609600" indent="-609600" eaLnBrk="0" hangingPunct="0">
              <a:lnSpc>
                <a:spcPct val="200000"/>
              </a:lnSpc>
            </a:pPr>
            <a:r>
              <a:rPr lang="en-US" altLang="vi-VN" sz="2300" b="1" dirty="0">
                <a:solidFill>
                  <a:srgbClr val="FF3300"/>
                </a:solidFill>
                <a:latin typeface="Times New Roman" panose="02020603050405020304" pitchFamily="18" charset="0"/>
              </a:rPr>
              <a:t>1. Nguồn gốc pháp luật</a:t>
            </a:r>
            <a:endParaRPr lang="en-US" altLang="vi-VN" sz="2300" b="1" dirty="0">
              <a:solidFill>
                <a:srgbClr val="FF3300"/>
              </a:solidFill>
              <a:latin typeface="Times New Roman" panose="02020603050405020304" pitchFamily="18" charset="0"/>
            </a:endParaRPr>
          </a:p>
          <a:p>
            <a:pPr marL="609600" indent="-609600" eaLnBrk="0" hangingPunct="0">
              <a:lnSpc>
                <a:spcPct val="200000"/>
              </a:lnSpc>
            </a:pPr>
            <a:r>
              <a:rPr lang="en-US" altLang="vi-VN" sz="2300" b="1" dirty="0">
                <a:latin typeface="Times New Roman" panose="02020603050405020304" pitchFamily="18" charset="0"/>
              </a:rPr>
              <a:t>2. Bản chất của pháp luật</a:t>
            </a:r>
            <a:endParaRPr lang="en-US" altLang="vi-VN" sz="2300" b="1" dirty="0">
              <a:latin typeface="Times New Roman" panose="02020603050405020304" pitchFamily="18" charset="0"/>
            </a:endParaRPr>
          </a:p>
          <a:p>
            <a:pPr marL="609600" indent="-609600" eaLnBrk="0" hangingPunct="0">
              <a:lnSpc>
                <a:spcPct val="200000"/>
              </a:lnSpc>
            </a:pPr>
            <a:r>
              <a:rPr lang="en-US" altLang="vi-VN" sz="2300" b="1" dirty="0">
                <a:solidFill>
                  <a:srgbClr val="FF3300"/>
                </a:solidFill>
                <a:latin typeface="Times New Roman" panose="02020603050405020304" pitchFamily="18" charset="0"/>
              </a:rPr>
              <a:t>3.Thuộc tính của pháp luật</a:t>
            </a:r>
            <a:endParaRPr lang="en-US" altLang="vi-VN" sz="2300" b="1" dirty="0">
              <a:solidFill>
                <a:srgbClr val="FF3300"/>
              </a:solidFill>
              <a:latin typeface="Times New Roman" panose="02020603050405020304" pitchFamily="18" charset="0"/>
            </a:endParaRPr>
          </a:p>
          <a:p>
            <a:pPr marL="609600" indent="-609600" eaLnBrk="0" hangingPunct="0">
              <a:lnSpc>
                <a:spcPct val="200000"/>
              </a:lnSpc>
            </a:pPr>
            <a:r>
              <a:rPr lang="en-US" altLang="vi-VN" sz="2300" b="1" dirty="0">
                <a:latin typeface="Times New Roman" panose="02020603050405020304" pitchFamily="18" charset="0"/>
              </a:rPr>
              <a:t>4. Chức năng v</a:t>
            </a:r>
            <a:r>
              <a:rPr lang="en-US" altLang="vi-VN" sz="2300" b="1" dirty="0">
                <a:latin typeface="Times New Roman" panose="02020603050405020304" pitchFamily="18" charset="0"/>
                <a:ea typeface="Times New Roman" panose="02020603050405020304" pitchFamily="18" charset="0"/>
              </a:rPr>
              <a:t>à</a:t>
            </a:r>
            <a:r>
              <a:rPr lang="en-US" altLang="vi-VN" sz="2300" b="1" dirty="0">
                <a:latin typeface="Times New Roman" panose="02020603050405020304" pitchFamily="18" charset="0"/>
              </a:rPr>
              <a:t> vai trò của pháp luật</a:t>
            </a:r>
            <a:endParaRPr lang="en-US" altLang="vi-VN" sz="2300" b="1" dirty="0">
              <a:latin typeface="Times New Roman" panose="02020603050405020304" pitchFamily="18" charset="0"/>
            </a:endParaRPr>
          </a:p>
          <a:p>
            <a:pPr marL="609600" indent="-609600" eaLnBrk="0" hangingPunct="0">
              <a:lnSpc>
                <a:spcPct val="200000"/>
              </a:lnSpc>
            </a:pPr>
            <a:r>
              <a:rPr lang="en-US" altLang="vi-VN" sz="2300" b="1" dirty="0">
                <a:solidFill>
                  <a:srgbClr val="FF3300"/>
                </a:solidFill>
                <a:latin typeface="Times New Roman" panose="02020603050405020304" pitchFamily="18" charset="0"/>
              </a:rPr>
              <a:t>5. Kiểu v</a:t>
            </a:r>
            <a:r>
              <a:rPr lang="en-US" altLang="vi-VN" sz="2300" b="1" dirty="0">
                <a:solidFill>
                  <a:srgbClr val="FF3300"/>
                </a:solidFill>
                <a:latin typeface="Times New Roman" panose="02020603050405020304" pitchFamily="18" charset="0"/>
                <a:ea typeface="Times New Roman" panose="02020603050405020304" pitchFamily="18" charset="0"/>
              </a:rPr>
              <a:t>à</a:t>
            </a:r>
            <a:r>
              <a:rPr lang="en-US" altLang="vi-VN" sz="2300" b="1" dirty="0">
                <a:solidFill>
                  <a:srgbClr val="FF3300"/>
                </a:solidFill>
                <a:latin typeface="Times New Roman" panose="02020603050405020304" pitchFamily="18" charset="0"/>
              </a:rPr>
              <a:t> hình thức pháp luật</a:t>
            </a:r>
            <a:endParaRPr lang="en-US" altLang="vi-VN" sz="2300" b="1" dirty="0">
              <a:solidFill>
                <a:srgbClr val="FF33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89090"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sp>
        <p:nvSpPr>
          <p:cNvPr id="13" name="AutoShape 12"/>
          <p:cNvSpPr>
            <a:spLocks noChangeArrowheads="1"/>
          </p:cNvSpPr>
          <p:nvPr/>
        </p:nvSpPr>
        <p:spPr bwMode="auto">
          <a:xfrm>
            <a:off x="444500" y="3124200"/>
            <a:ext cx="228600" cy="2286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 name="AutoShape 12"/>
          <p:cNvSpPr>
            <a:spLocks noChangeArrowheads="1"/>
          </p:cNvSpPr>
          <p:nvPr/>
        </p:nvSpPr>
        <p:spPr bwMode="auto">
          <a:xfrm>
            <a:off x="812800" y="4572000"/>
            <a:ext cx="228600" cy="2286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89093" name="Group 1"/>
          <p:cNvGrpSpPr/>
          <p:nvPr/>
        </p:nvGrpSpPr>
        <p:grpSpPr>
          <a:xfrm>
            <a:off x="812800" y="1219200"/>
            <a:ext cx="7874000" cy="4754563"/>
            <a:chOff x="812800" y="1219200"/>
            <a:chExt cx="7874000" cy="4755144"/>
          </a:xfrm>
        </p:grpSpPr>
        <p:sp>
          <p:nvSpPr>
            <p:cNvPr id="89094" name="Text Box 11"/>
            <p:cNvSpPr txBox="1"/>
            <p:nvPr/>
          </p:nvSpPr>
          <p:spPr>
            <a:xfrm>
              <a:off x="1295400" y="2556038"/>
              <a:ext cx="5041900" cy="830364"/>
            </a:xfrm>
            <a:prstGeom prst="rect">
              <a:avLst/>
            </a:prstGeom>
            <a:noFill/>
            <a:ln w="9525">
              <a:noFill/>
            </a:ln>
          </p:spPr>
          <p:txBody>
            <a:bodyPr anchor="t" anchorCtr="0">
              <a:spAutoFit/>
            </a:bodyPr>
            <a:p>
              <a:pPr>
                <a:spcBef>
                  <a:spcPct val="50000"/>
                </a:spcBef>
              </a:pPr>
              <a:r>
                <a:rPr lang="en-US" sz="2400" b="1" i="1" dirty="0">
                  <a:solidFill>
                    <a:srgbClr val="000000"/>
                  </a:solidFill>
                  <a:latin typeface="Arial" panose="020B0604020202020204" pitchFamily="34" charset="0"/>
                </a:rPr>
                <a:t>NN và Pháp luật là hai hiện tượng có cùng nguồn gốc  </a:t>
              </a:r>
              <a:endParaRPr lang="en-US" sz="2400" b="1" i="1" dirty="0">
                <a:solidFill>
                  <a:srgbClr val="000000"/>
                </a:solidFill>
                <a:latin typeface="Arial" panose="020B0604020202020204" pitchFamily="34" charset="0"/>
              </a:endParaRPr>
            </a:p>
          </p:txBody>
        </p:sp>
        <p:sp>
          <p:nvSpPr>
            <p:cNvPr id="89095" name="Text Box 14"/>
            <p:cNvSpPr txBox="1"/>
            <p:nvPr/>
          </p:nvSpPr>
          <p:spPr>
            <a:xfrm>
              <a:off x="1447800" y="4057650"/>
              <a:ext cx="5638800" cy="1200150"/>
            </a:xfrm>
            <a:prstGeom prst="rect">
              <a:avLst/>
            </a:prstGeom>
            <a:noFill/>
            <a:ln w="9525">
              <a:noFill/>
            </a:ln>
          </p:spPr>
          <p:txBody>
            <a:bodyPr anchor="t" anchorCtr="0">
              <a:spAutoFit/>
            </a:bodyPr>
            <a:p>
              <a:pPr>
                <a:spcBef>
                  <a:spcPct val="50000"/>
                </a:spcBef>
              </a:pPr>
              <a:r>
                <a:rPr lang="en-US" altLang="vi-VN" dirty="0">
                  <a:latin typeface="Arial" panose="020B0604020202020204" pitchFamily="34" charset="0"/>
                </a:rPr>
                <a:t> </a:t>
              </a:r>
              <a:r>
                <a:rPr lang="en-US" altLang="vi-VN" sz="2400" b="1" i="1" dirty="0">
                  <a:solidFill>
                    <a:srgbClr val="FF0000"/>
                  </a:solidFill>
                  <a:latin typeface="Arial" panose="020B0604020202020204" pitchFamily="34" charset="0"/>
                </a:rPr>
                <a:t>Những nguyên nhân làm phát sinh   NN cũng chính là những nguyên     nhân dẫn đến sự ra đời của Pháp luật          </a:t>
              </a:r>
              <a:endParaRPr lang="en-US" altLang="vi-VN" sz="2400" b="1" i="1" dirty="0">
                <a:solidFill>
                  <a:srgbClr val="FF0000"/>
                </a:solidFill>
                <a:latin typeface="Arial" panose="020B0604020202020204" pitchFamily="34" charset="0"/>
              </a:endParaRPr>
            </a:p>
          </p:txBody>
        </p:sp>
        <p:pic>
          <p:nvPicPr>
            <p:cNvPr id="89096" name="Picture 7" descr="列宁"/>
            <p:cNvPicPr>
              <a:picLocks noChangeAspect="1"/>
            </p:cNvPicPr>
            <p:nvPr/>
          </p:nvPicPr>
          <p:blipFill>
            <a:blip r:embed="rId2"/>
            <a:stretch>
              <a:fillRect/>
            </a:stretch>
          </p:blipFill>
          <p:spPr>
            <a:xfrm>
              <a:off x="6159500" y="1905000"/>
              <a:ext cx="1217613" cy="1828800"/>
            </a:xfrm>
            <a:prstGeom prst="rect">
              <a:avLst/>
            </a:prstGeom>
            <a:noFill/>
            <a:ln w="38100" cap="flat" cmpd="sng">
              <a:solidFill>
                <a:srgbClr val="9900CC"/>
              </a:solidFill>
              <a:prstDash val="solid"/>
              <a:miter/>
              <a:headEnd type="none" w="med" len="med"/>
              <a:tailEnd type="none" w="med" len="med"/>
            </a:ln>
            <a:effectLst>
              <a:outerShdw dist="107763" dir="13499999" algn="ctr" rotWithShape="0">
                <a:srgbClr val="808080">
                  <a:alpha val="50000"/>
                </a:srgbClr>
              </a:outerShdw>
            </a:effectLst>
          </p:spPr>
        </p:pic>
        <p:pic>
          <p:nvPicPr>
            <p:cNvPr id="89097" name="Picture 10" descr="C">
              <a:hlinkClick r:id="rId3"/>
            </p:cNvPr>
            <p:cNvPicPr>
              <a:picLocks noChangeAspect="1"/>
            </p:cNvPicPr>
            <p:nvPr/>
          </p:nvPicPr>
          <p:blipFill>
            <a:blip r:embed="rId4"/>
            <a:stretch>
              <a:fillRect/>
            </a:stretch>
          </p:blipFill>
          <p:spPr>
            <a:xfrm>
              <a:off x="7467600" y="1219200"/>
              <a:ext cx="1219200" cy="1752600"/>
            </a:xfrm>
            <a:prstGeom prst="rect">
              <a:avLst/>
            </a:prstGeom>
            <a:noFill/>
            <a:ln w="9525" cap="flat" cmpd="sng">
              <a:solidFill>
                <a:srgbClr val="9900CC"/>
              </a:solidFill>
              <a:prstDash val="solid"/>
              <a:miter/>
              <a:headEnd type="none" w="med" len="med"/>
              <a:tailEnd type="none" w="med" len="med"/>
            </a:ln>
            <a:effectLst>
              <a:outerShdw dist="107763" dir="13499999" algn="ctr" rotWithShape="0">
                <a:srgbClr val="808080">
                  <a:alpha val="50000"/>
                </a:srgbClr>
              </a:outerShdw>
            </a:effectLst>
          </p:spPr>
        </p:pic>
        <p:sp>
          <p:nvSpPr>
            <p:cNvPr id="89098" name="TextBox 17"/>
            <p:cNvSpPr txBox="1"/>
            <p:nvPr/>
          </p:nvSpPr>
          <p:spPr>
            <a:xfrm>
              <a:off x="812800" y="1504146"/>
              <a:ext cx="2540000" cy="477054"/>
            </a:xfrm>
            <a:prstGeom prst="rect">
              <a:avLst/>
            </a:prstGeom>
            <a:noFill/>
            <a:ln w="9525">
              <a:noFill/>
            </a:ln>
          </p:spPr>
          <p:txBody>
            <a:bodyPr anchor="t" anchorCtr="0">
              <a:spAutoFit/>
            </a:bodyPr>
            <a:p>
              <a:r>
                <a:rPr lang="en-US" altLang="vi-VN" sz="2500" b="1" dirty="0">
                  <a:solidFill>
                    <a:srgbClr val="000066"/>
                  </a:solidFill>
                  <a:latin typeface="Times New Roman" panose="02020603050405020304" pitchFamily="18" charset="0"/>
                </a:rPr>
                <a:t>a) Nguồn gốc</a:t>
              </a:r>
              <a:endParaRPr lang="" altLang="vi-VN" sz="2500" b="1" dirty="0">
                <a:solidFill>
                  <a:srgbClr val="000066"/>
                </a:solidFill>
                <a:latin typeface="Times New Roman" panose="02020603050405020304" pitchFamily="18" charset="0"/>
                <a:ea typeface="Times New Roman" panose="02020603050405020304" pitchFamily="18" charset="0"/>
              </a:endParaRPr>
            </a:p>
          </p:txBody>
        </p:sp>
        <p:pic>
          <p:nvPicPr>
            <p:cNvPr id="89099" name="Picture 33" descr="BAR_EL~1"/>
            <p:cNvPicPr>
              <a:picLocks noChangeAspect="1"/>
            </p:cNvPicPr>
            <p:nvPr/>
          </p:nvPicPr>
          <p:blipFill>
            <a:blip r:embed="rId5"/>
            <a:stretch>
              <a:fillRect/>
            </a:stretch>
          </p:blipFill>
          <p:spPr>
            <a:xfrm flipV="1">
              <a:off x="1181100" y="5867400"/>
              <a:ext cx="6172200" cy="106944"/>
            </a:xfrm>
            <a:prstGeom prst="rect">
              <a:avLst/>
            </a:prstGeom>
            <a:noFill/>
            <a:ln w="9525">
              <a:noFill/>
            </a:ln>
          </p:spPr>
        </p:pic>
      </p:grpSp>
      <p:sp>
        <p:nvSpPr>
          <p:cNvPr id="89100" name="Rectangle 9"/>
          <p:cNvSpPr/>
          <p:nvPr/>
        </p:nvSpPr>
        <p:spPr>
          <a:xfrm>
            <a:off x="538163" y="198438"/>
            <a:ext cx="8229600" cy="1143000"/>
          </a:xfrm>
          <a:prstGeom prst="rect">
            <a:avLst/>
          </a:prstGeom>
          <a:noFill/>
          <a:ln w="9525">
            <a:noFill/>
          </a:ln>
        </p:spPr>
        <p:txBody>
          <a:bodyPr anchor="ctr" anchorCtr="0"/>
          <a:p>
            <a:pPr algn="ctr"/>
            <a:br>
              <a:rPr lang="en-US" sz="2500" b="1" dirty="0">
                <a:solidFill>
                  <a:srgbClr val="0033CC"/>
                </a:solidFill>
                <a:latin typeface="Times New Roman" panose="02020603050405020304" pitchFamily="18" charset="0"/>
              </a:rPr>
            </a:br>
            <a:r>
              <a:rPr lang="en-US" sz="2500" b="1" dirty="0">
                <a:solidFill>
                  <a:srgbClr val="0000FF"/>
                </a:solidFill>
                <a:latin typeface="Times New Roman" panose="02020603050405020304" pitchFamily="18" charset="0"/>
              </a:rPr>
              <a:t>II. NHỮNG VẤN ĐỀ CHUNG VỀ PHÁP LUẬT</a:t>
            </a:r>
            <a:br>
              <a:rPr lang="en-US" sz="2500" b="1" i="1" dirty="0">
                <a:solidFill>
                  <a:srgbClr val="4BACC6"/>
                </a:solidFill>
                <a:latin typeface="Times New Roman" panose="02020603050405020304" pitchFamily="18" charset="0"/>
              </a:rPr>
            </a:br>
            <a:endParaRPr lang="en-US" sz="2500" b="1" i="1" dirty="0">
              <a:solidFill>
                <a:srgbClr val="4BACC6"/>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000000"/>
                                          </p:val>
                                        </p:tav>
                                        <p:tav tm="100000">
                                          <p:val>
                                            <p:strVal val="#ppt_w"/>
                                          </p:val>
                                        </p:tav>
                                      </p:tavLst>
                                    </p:anim>
                                    <p:anim calcmode="lin" valueType="num">
                                      <p:cBhvr>
                                        <p:cTn id="8" dur="1000" fill="hold"/>
                                        <p:tgtEl>
                                          <p:spTgt spid="13"/>
                                        </p:tgtEl>
                                        <p:attrNameLst>
                                          <p:attrName>ppt_h</p:attrName>
                                        </p:attrNameLst>
                                      </p:cBhvr>
                                      <p:tavLst>
                                        <p:tav tm="0">
                                          <p:val>
                                            <p:fltVal val="0.000000"/>
                                          </p:val>
                                        </p:tav>
                                        <p:tav tm="100000">
                                          <p:val>
                                            <p:strVal val="#ppt_h"/>
                                          </p:val>
                                        </p:tav>
                                      </p:tavLst>
                                    </p:anim>
                                    <p:anim calcmode="lin" valueType="num">
                                      <p:cBhvr>
                                        <p:cTn id="9" dur="1000" fill="hold"/>
                                        <p:tgtEl>
                                          <p:spTgt spid="13"/>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13"/>
                                        </p:tgtEl>
                                        <p:attrNameLst>
                                          <p:attrName>ppt_y</p:attrName>
                                        </p:attrNameLst>
                                      </p:cBhvr>
                                      <p:tavLst>
                                        <p:tav tm="0" fmla="#ppt_y+(sin(-2*pi*(1-$))*-#ppt_x+cos(-2*pi*(1-$))*(1-#ppt_y))*(1-$)">
                                          <p:val>
                                            <p:fltVal val="0.000000"/>
                                          </p:val>
                                        </p:tav>
                                        <p:tav tm="100000">
                                          <p:val>
                                            <p:fltVal val="1.000000"/>
                                          </p:val>
                                        </p:tav>
                                      </p:tavLst>
                                    </p:anim>
                                  </p:childTnLst>
                                </p:cTn>
                              </p:par>
                              <p:par>
                                <p:cTn id="11" presetID="15"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000000"/>
                                          </p:val>
                                        </p:tav>
                                        <p:tav tm="100000">
                                          <p:val>
                                            <p:strVal val="#ppt_w"/>
                                          </p:val>
                                        </p:tav>
                                      </p:tavLst>
                                    </p:anim>
                                    <p:anim calcmode="lin" valueType="num">
                                      <p:cBhvr>
                                        <p:cTn id="14" dur="1000" fill="hold"/>
                                        <p:tgtEl>
                                          <p:spTgt spid="14"/>
                                        </p:tgtEl>
                                        <p:attrNameLst>
                                          <p:attrName>ppt_h</p:attrName>
                                        </p:attrNameLst>
                                      </p:cBhvr>
                                      <p:tavLst>
                                        <p:tav tm="0">
                                          <p:val>
                                            <p:fltVal val="0.000000"/>
                                          </p:val>
                                        </p:tav>
                                        <p:tav tm="100000">
                                          <p:val>
                                            <p:strVal val="#ppt_h"/>
                                          </p:val>
                                        </p:tav>
                                      </p:tavLst>
                                    </p:anim>
                                    <p:anim calcmode="lin" valueType="num">
                                      <p:cBhvr>
                                        <p:cTn id="15" dur="1000" fill="hold"/>
                                        <p:tgtEl>
                                          <p:spTgt spid="14"/>
                                        </p:tgtEl>
                                        <p:attrNameLst>
                                          <p:attrName>ppt_x</p:attrName>
                                        </p:attrNameLst>
                                      </p:cBhvr>
                                      <p:tavLst>
                                        <p:tav tm="0" fmla="#ppt_x+(cos(-2*pi*(1-$))*-#ppt_x-sin(-2*pi*(1-$))*(1-#ppt_y))*(1-$)">
                                          <p:val>
                                            <p:fltVal val="0.000000"/>
                                          </p:val>
                                        </p:tav>
                                        <p:tav tm="100000">
                                          <p:val>
                                            <p:fltVal val="1.000000"/>
                                          </p:val>
                                        </p:tav>
                                      </p:tavLst>
                                    </p:anim>
                                    <p:anim calcmode="lin" valueType="num">
                                      <p:cBhvr>
                                        <p:cTn id="16" dur="1000" fill="hold"/>
                                        <p:tgtEl>
                                          <p:spTgt spid="14"/>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sp>
        <p:nvSpPr>
          <p:cNvPr id="91138" name="Text Box 7"/>
          <p:cNvSpPr txBox="1"/>
          <p:nvPr/>
        </p:nvSpPr>
        <p:spPr>
          <a:xfrm>
            <a:off x="1181100" y="2584450"/>
            <a:ext cx="3962400" cy="3600450"/>
          </a:xfrm>
          <a:prstGeom prst="rect">
            <a:avLst/>
          </a:prstGeom>
          <a:noFill/>
          <a:ln w="9525">
            <a:noFill/>
          </a:ln>
        </p:spPr>
        <p:txBody>
          <a:bodyPr anchor="t" anchorCtr="0">
            <a:spAutoFit/>
          </a:bodyPr>
          <a:p>
            <a:pPr>
              <a:spcBef>
                <a:spcPct val="50000"/>
              </a:spcBef>
            </a:pPr>
            <a:r>
              <a:rPr lang="en-US" altLang="vi-VN" b="1" dirty="0">
                <a:solidFill>
                  <a:srgbClr val="984807"/>
                </a:solidFill>
                <a:latin typeface="Times New Roman" panose="02020603050405020304" pitchFamily="18" charset="0"/>
              </a:rPr>
              <a:t>C</a:t>
            </a:r>
            <a:r>
              <a:rPr lang="vi-VN" altLang="en-US" b="1" dirty="0">
                <a:solidFill>
                  <a:srgbClr val="984807"/>
                </a:solidFill>
                <a:latin typeface="Times New Roman" panose="02020603050405020304" pitchFamily="18" charset="0"/>
              </a:rPr>
              <a:t>Ô</a:t>
            </a:r>
            <a:r>
              <a:rPr lang="en-US" altLang="vi-VN" b="1" dirty="0">
                <a:solidFill>
                  <a:srgbClr val="984807"/>
                </a:solidFill>
                <a:latin typeface="Times New Roman" panose="02020603050405020304" pitchFamily="18" charset="0"/>
              </a:rPr>
              <a:t>NG </a:t>
            </a:r>
            <a:r>
              <a:rPr lang="vi-VN" altLang="en-US" b="1" dirty="0">
                <a:solidFill>
                  <a:srgbClr val="984807"/>
                </a:solidFill>
                <a:latin typeface="Times New Roman" panose="02020603050405020304" pitchFamily="18" charset="0"/>
              </a:rPr>
              <a:t>XÃ </a:t>
            </a:r>
            <a:r>
              <a:rPr lang="en-US" altLang="vi-VN" b="1" dirty="0">
                <a:solidFill>
                  <a:srgbClr val="984807"/>
                </a:solidFill>
                <a:latin typeface="Times New Roman" panose="02020603050405020304" pitchFamily="18" charset="0"/>
              </a:rPr>
              <a:t>NGUYÊN THUỶ</a:t>
            </a:r>
            <a:endParaRPr lang="en-US" altLang="vi-VN" b="1" dirty="0">
              <a:solidFill>
                <a:srgbClr val="984807"/>
              </a:solidFill>
              <a:latin typeface="Times New Roman" panose="02020603050405020304" pitchFamily="18" charset="0"/>
            </a:endParaRPr>
          </a:p>
          <a:p>
            <a:pPr>
              <a:spcBef>
                <a:spcPct val="50000"/>
              </a:spcBef>
            </a:pPr>
            <a:endParaRPr lang="en-US" altLang="vi-VN" b="1" dirty="0">
              <a:latin typeface="Times New Roman" panose="02020603050405020304" pitchFamily="18" charset="0"/>
            </a:endParaRPr>
          </a:p>
          <a:p>
            <a:pPr>
              <a:spcBef>
                <a:spcPct val="50000"/>
              </a:spcBef>
            </a:pPr>
            <a:r>
              <a:rPr lang="en-US" altLang="vi-VN" b="1" dirty="0">
                <a:solidFill>
                  <a:srgbClr val="FF3300"/>
                </a:solidFill>
                <a:latin typeface="Times New Roman" panose="02020603050405020304" pitchFamily="18" charset="0"/>
              </a:rPr>
              <a:t>CHIẾM HỮU NÔ LỆ</a:t>
            </a:r>
            <a:endParaRPr lang="en-US" altLang="vi-VN" b="1" dirty="0">
              <a:solidFill>
                <a:srgbClr val="FF3300"/>
              </a:solidFill>
              <a:latin typeface="Times New Roman" panose="02020603050405020304" pitchFamily="18" charset="0"/>
            </a:endParaRPr>
          </a:p>
          <a:p>
            <a:pPr>
              <a:spcBef>
                <a:spcPct val="50000"/>
              </a:spcBef>
            </a:pPr>
            <a:endParaRPr lang="en-US" altLang="vi-VN" b="1" dirty="0">
              <a:solidFill>
                <a:srgbClr val="FF3300"/>
              </a:solidFill>
              <a:latin typeface="Times New Roman" panose="02020603050405020304" pitchFamily="18" charset="0"/>
            </a:endParaRPr>
          </a:p>
          <a:p>
            <a:pPr>
              <a:spcBef>
                <a:spcPct val="50000"/>
              </a:spcBef>
            </a:pPr>
            <a:r>
              <a:rPr lang="en-US" altLang="vi-VN" b="1" dirty="0">
                <a:latin typeface="Times New Roman" panose="02020603050405020304" pitchFamily="18" charset="0"/>
              </a:rPr>
              <a:t>PHONG KIẾN</a:t>
            </a:r>
            <a:endParaRPr lang="en-US" altLang="vi-VN" b="1" dirty="0">
              <a:latin typeface="Times New Roman" panose="02020603050405020304" pitchFamily="18" charset="0"/>
            </a:endParaRPr>
          </a:p>
          <a:p>
            <a:pPr>
              <a:spcBef>
                <a:spcPct val="50000"/>
              </a:spcBef>
            </a:pPr>
            <a:endParaRPr lang="en-US" altLang="vi-VN" b="1" dirty="0">
              <a:latin typeface="Times New Roman" panose="02020603050405020304" pitchFamily="18" charset="0"/>
            </a:endParaRPr>
          </a:p>
          <a:p>
            <a:pPr>
              <a:spcBef>
                <a:spcPct val="50000"/>
              </a:spcBef>
            </a:pPr>
            <a:r>
              <a:rPr lang="vi-VN" altLang="en-US" b="1" dirty="0">
                <a:solidFill>
                  <a:srgbClr val="FF3300"/>
                </a:solidFill>
                <a:latin typeface="Times New Roman" panose="02020603050405020304" pitchFamily="18" charset="0"/>
              </a:rPr>
              <a:t>TƯ BẢN CHỦ NGHĨA</a:t>
            </a:r>
            <a:endParaRPr lang="en-US" altLang="vi-VN" b="1" dirty="0">
              <a:latin typeface="Times New Roman" panose="02020603050405020304" pitchFamily="18" charset="0"/>
            </a:endParaRPr>
          </a:p>
          <a:p>
            <a:pPr>
              <a:spcBef>
                <a:spcPct val="50000"/>
              </a:spcBef>
            </a:pPr>
            <a:endParaRPr lang="vi-VN" altLang="en-US" sz="1600" b="1" dirty="0">
              <a:solidFill>
                <a:srgbClr val="0000FF"/>
              </a:solidFill>
              <a:latin typeface="Times New Roman" panose="02020603050405020304" pitchFamily="18" charset="0"/>
            </a:endParaRPr>
          </a:p>
          <a:p>
            <a:pPr>
              <a:spcBef>
                <a:spcPct val="50000"/>
              </a:spcBef>
            </a:pPr>
            <a:r>
              <a:rPr lang="vi-VN" altLang="en-US" sz="1600" b="1" dirty="0">
                <a:solidFill>
                  <a:srgbClr val="0000FF"/>
                </a:solidFill>
                <a:latin typeface="Times New Roman" panose="02020603050405020304" pitchFamily="18" charset="0"/>
              </a:rPr>
              <a:t>CỘNG SẢN</a:t>
            </a:r>
            <a:r>
              <a:rPr lang="en-US" altLang="vi-VN" sz="1600" b="1" dirty="0">
                <a:solidFill>
                  <a:srgbClr val="0000FF"/>
                </a:solidFill>
                <a:latin typeface="Times New Roman" panose="02020603050405020304" pitchFamily="18" charset="0"/>
              </a:rPr>
              <a:t> CHỦ NGHĨA</a:t>
            </a:r>
            <a:endParaRPr lang="en-US" altLang="vi-VN" sz="1600" b="1" dirty="0">
              <a:solidFill>
                <a:srgbClr val="0000FF"/>
              </a:solidFill>
              <a:latin typeface="Times New Roman" panose="02020603050405020304" pitchFamily="18" charset="0"/>
            </a:endParaRPr>
          </a:p>
        </p:txBody>
      </p:sp>
      <p:sp>
        <p:nvSpPr>
          <p:cNvPr id="8" name="AutoShape 8"/>
          <p:cNvSpPr>
            <a:spLocks noChangeArrowheads="1"/>
          </p:cNvSpPr>
          <p:nvPr/>
        </p:nvSpPr>
        <p:spPr bwMode="auto">
          <a:xfrm>
            <a:off x="838200" y="2667000"/>
            <a:ext cx="2286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AutoShape 9"/>
          <p:cNvSpPr>
            <a:spLocks noChangeArrowheads="1"/>
          </p:cNvSpPr>
          <p:nvPr/>
        </p:nvSpPr>
        <p:spPr bwMode="auto">
          <a:xfrm>
            <a:off x="838200" y="3505200"/>
            <a:ext cx="2286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AutoShape 10"/>
          <p:cNvSpPr>
            <a:spLocks noChangeArrowheads="1"/>
          </p:cNvSpPr>
          <p:nvPr/>
        </p:nvSpPr>
        <p:spPr bwMode="auto">
          <a:xfrm>
            <a:off x="838200" y="4343400"/>
            <a:ext cx="2286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AutoShape 11"/>
          <p:cNvSpPr>
            <a:spLocks noChangeArrowheads="1"/>
          </p:cNvSpPr>
          <p:nvPr/>
        </p:nvSpPr>
        <p:spPr bwMode="auto">
          <a:xfrm>
            <a:off x="838200" y="5181600"/>
            <a:ext cx="2286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AutoShape 12"/>
          <p:cNvSpPr>
            <a:spLocks noChangeArrowheads="1"/>
          </p:cNvSpPr>
          <p:nvPr/>
        </p:nvSpPr>
        <p:spPr bwMode="auto">
          <a:xfrm>
            <a:off x="838200" y="5943600"/>
            <a:ext cx="2286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1144" name="TextBox 12"/>
          <p:cNvSpPr txBox="1"/>
          <p:nvPr/>
        </p:nvSpPr>
        <p:spPr>
          <a:xfrm>
            <a:off x="762000" y="576263"/>
            <a:ext cx="7620000" cy="461962"/>
          </a:xfrm>
          <a:prstGeom prst="rect">
            <a:avLst/>
          </a:prstGeom>
          <a:noFill/>
          <a:ln w="9525">
            <a:noFill/>
          </a:ln>
        </p:spPr>
        <p:txBody>
          <a:bodyPr anchor="t" anchorCtr="0">
            <a:spAutoFit/>
          </a:bodyPr>
          <a:p>
            <a:r>
              <a:rPr lang="en-US" altLang="vi-VN" sz="2400" b="1" i="1" dirty="0">
                <a:latin typeface="Century Gothic" pitchFamily="34" charset="0"/>
              </a:rPr>
              <a:t>Lịch sử XH loài người trải qua 5 Hình thái KTXH</a:t>
            </a:r>
            <a:endParaRPr lang="" altLang="vi-VN" sz="2400" b="1" i="1" dirty="0">
              <a:latin typeface="Century Gothic" pitchFamily="34" charset="0"/>
            </a:endParaRPr>
          </a:p>
        </p:txBody>
      </p:sp>
      <p:sp>
        <p:nvSpPr>
          <p:cNvPr id="91145" name="AutoShape 42"/>
          <p:cNvSpPr/>
          <p:nvPr/>
        </p:nvSpPr>
        <p:spPr>
          <a:xfrm>
            <a:off x="2362200" y="2984500"/>
            <a:ext cx="1828800" cy="152400"/>
          </a:xfrm>
          <a:prstGeom prst="rightArrow">
            <a:avLst>
              <a:gd name="adj1" fmla="val 50000"/>
              <a:gd name="adj2" fmla="val 166611"/>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wrap="none" anchor="ctr" anchorCtr="0"/>
          <a:p>
            <a:endParaRPr lang="" altLang="vi-VN" dirty="0">
              <a:latin typeface="Arial" panose="020B0604020202020204" pitchFamily="34" charset="0"/>
            </a:endParaRPr>
          </a:p>
        </p:txBody>
      </p:sp>
      <p:sp>
        <p:nvSpPr>
          <p:cNvPr id="91146" name="TextBox 15"/>
          <p:cNvSpPr txBox="1"/>
          <p:nvPr/>
        </p:nvSpPr>
        <p:spPr>
          <a:xfrm>
            <a:off x="4495800" y="1343025"/>
            <a:ext cx="4419600" cy="1939925"/>
          </a:xfrm>
          <a:prstGeom prst="rect">
            <a:avLst/>
          </a:prstGeom>
          <a:blipFill rotWithShape="1">
            <a:blip r:embed="rId1"/>
            <a:stretch>
              <a:fillRect/>
            </a:stretch>
          </a:blipFill>
          <a:ln w="9525">
            <a:noFill/>
          </a:ln>
        </p:spPr>
        <p:txBody>
          <a:bodyPr anchor="t" anchorCtr="0">
            <a:spAutoFit/>
          </a:bodyPr>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 altLang="vi-VN" sz="2000" b="1" i="1" dirty="0">
              <a:solidFill>
                <a:srgbClr val="FF0000"/>
              </a:solidFill>
              <a:latin typeface="Arial" panose="020B0604020202020204" pitchFamily="34" charset="0"/>
            </a:endParaRPr>
          </a:p>
        </p:txBody>
      </p:sp>
      <p:sp>
        <p:nvSpPr>
          <p:cNvPr id="91147" name="TextBox 19"/>
          <p:cNvSpPr txBox="1"/>
          <p:nvPr/>
        </p:nvSpPr>
        <p:spPr>
          <a:xfrm>
            <a:off x="636588" y="7938"/>
            <a:ext cx="4330700" cy="554037"/>
          </a:xfrm>
          <a:prstGeom prst="rect">
            <a:avLst/>
          </a:prstGeom>
          <a:noFill/>
          <a:ln w="9525">
            <a:noFill/>
          </a:ln>
        </p:spPr>
        <p:txBody>
          <a:bodyPr anchor="t" anchorCtr="0">
            <a:spAutoFit/>
          </a:bodyPr>
          <a:p>
            <a:r>
              <a:rPr lang="en-US" altLang="vi-VN" sz="3000" b="1" i="1" dirty="0">
                <a:solidFill>
                  <a:srgbClr val="0000FF"/>
                </a:solidFill>
                <a:latin typeface="Times New Roman" panose="02020603050405020304" pitchFamily="18" charset="0"/>
              </a:rPr>
              <a:t>a) Nguồn gốc pháp luật</a:t>
            </a:r>
            <a:endParaRPr lang="" altLang="vi-VN" sz="3000" b="1" i="1" dirty="0">
              <a:solidFill>
                <a:srgbClr val="0000FF"/>
              </a:solidFill>
              <a:latin typeface="Times New Roman" panose="02020603050405020304" pitchFamily="18" charset="0"/>
              <a:ea typeface="Times New Roman" panose="02020603050405020304" pitchFamily="18" charset="0"/>
            </a:endParaRPr>
          </a:p>
        </p:txBody>
      </p:sp>
      <p:sp>
        <p:nvSpPr>
          <p:cNvPr id="91148" name="TextBox 18"/>
          <p:cNvSpPr txBox="1"/>
          <p:nvPr/>
        </p:nvSpPr>
        <p:spPr>
          <a:xfrm>
            <a:off x="4876800" y="1692275"/>
            <a:ext cx="3581400" cy="1200150"/>
          </a:xfrm>
          <a:prstGeom prst="rect">
            <a:avLst/>
          </a:prstGeom>
          <a:noFill/>
          <a:ln w="9525">
            <a:noFill/>
          </a:ln>
        </p:spPr>
        <p:txBody>
          <a:bodyPr anchor="t" anchorCtr="0">
            <a:spAutoFit/>
          </a:bodyPr>
          <a:p>
            <a:pPr algn="just"/>
            <a:r>
              <a:rPr lang="en-US" altLang="vi-VN" i="1" dirty="0">
                <a:latin typeface="Arial" panose="020B0604020202020204" pitchFamily="34" charset="0"/>
              </a:rPr>
              <a:t>Chưa có NN, chưa có PL, cộng đồng Thị tộc, Bộ lạc duy trì cuộc sống dựa trên </a:t>
            </a:r>
            <a:r>
              <a:rPr lang="en-US" altLang="vi-VN" i="1" dirty="0">
                <a:solidFill>
                  <a:srgbClr val="FF0000"/>
                </a:solidFill>
                <a:latin typeface="Arial" panose="020B0604020202020204" pitchFamily="34" charset="0"/>
              </a:rPr>
              <a:t>các quy tắc đạo đức, tập quán..</a:t>
            </a:r>
            <a:endParaRPr lang="en-US" altLang="vi-VN" i="1" dirty="0">
              <a:solidFill>
                <a:srgbClr val="FF0000"/>
              </a:solidFill>
              <a:latin typeface="Arial" panose="020B0604020202020204" pitchFamily="34" charset="0"/>
            </a:endParaRPr>
          </a:p>
        </p:txBody>
      </p:sp>
      <p:sp>
        <p:nvSpPr>
          <p:cNvPr id="91149" name="TextBox 15"/>
          <p:cNvSpPr txBox="1"/>
          <p:nvPr/>
        </p:nvSpPr>
        <p:spPr>
          <a:xfrm>
            <a:off x="3581400" y="3740150"/>
            <a:ext cx="5486400" cy="2554288"/>
          </a:xfrm>
          <a:prstGeom prst="rect">
            <a:avLst/>
          </a:prstGeom>
          <a:blipFill rotWithShape="1">
            <a:blip r:embed="rId1"/>
            <a:stretch>
              <a:fillRect/>
            </a:stretch>
          </a:blipFill>
          <a:ln w="9525">
            <a:noFill/>
          </a:ln>
        </p:spPr>
        <p:txBody>
          <a:bodyPr anchor="t" anchorCtr="0">
            <a:spAutoFit/>
          </a:bodyPr>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en-US" altLang="vi-VN" sz="2000" b="1" i="1" dirty="0">
              <a:solidFill>
                <a:srgbClr val="FF0000"/>
              </a:solidFill>
              <a:latin typeface="Arial" panose="020B0604020202020204" pitchFamily="34" charset="0"/>
            </a:endParaRPr>
          </a:p>
          <a:p>
            <a:endParaRPr lang="" altLang="vi-VN" sz="2000" b="1" i="1" dirty="0">
              <a:solidFill>
                <a:srgbClr val="FF0000"/>
              </a:solidFill>
              <a:latin typeface="Arial" panose="020B0604020202020204" pitchFamily="34" charset="0"/>
            </a:endParaRPr>
          </a:p>
        </p:txBody>
      </p:sp>
      <p:sp>
        <p:nvSpPr>
          <p:cNvPr id="91150" name="TextBox 18"/>
          <p:cNvSpPr txBox="1"/>
          <p:nvPr/>
        </p:nvSpPr>
        <p:spPr>
          <a:xfrm>
            <a:off x="4025900" y="4079875"/>
            <a:ext cx="4648200" cy="1938338"/>
          </a:xfrm>
          <a:prstGeom prst="rect">
            <a:avLst/>
          </a:prstGeom>
          <a:noFill/>
          <a:ln w="9525">
            <a:noFill/>
          </a:ln>
        </p:spPr>
        <p:txBody>
          <a:bodyPr anchor="t" anchorCtr="0">
            <a:spAutoFit/>
          </a:bodyPr>
          <a:p>
            <a:pPr algn="just"/>
            <a:r>
              <a:rPr lang="en-US" altLang="vi-VN" sz="2000" i="1" dirty="0">
                <a:latin typeface="Arial" panose="020B0604020202020204" pitchFamily="34" charset="0"/>
              </a:rPr>
              <a:t>Trải qua quá trình lao động, xã hội loài người vận động, phát triển, Nhà nước ra đời. Khi NN ra đời , NN cần phải có công cụ để thực hiện chức năng, nhiệm vụ của mình</a:t>
            </a:r>
            <a:r>
              <a:rPr lang="en-US" altLang="vi-VN" sz="2000" i="1" dirty="0">
                <a:solidFill>
                  <a:srgbClr val="FF0000"/>
                </a:solidFill>
                <a:latin typeface="Arial" panose="020B0604020202020204" pitchFamily="34" charset="0"/>
              </a:rPr>
              <a:t>, công cụ đó chính là Pháp luật,</a:t>
            </a:r>
            <a:endParaRPr lang="" altLang="vi-VN" sz="2000" i="1" dirty="0">
              <a:solidFill>
                <a:srgbClr val="FF0000"/>
              </a:solidFill>
              <a:latin typeface="Arial" panose="020B0604020202020204" pitchFamily="34" charset="0"/>
            </a:endParaRPr>
          </a:p>
        </p:txBody>
      </p:sp>
      <p:pic>
        <p:nvPicPr>
          <p:cNvPr id="91151" name="Picture 33" descr="BAR_EL~1"/>
          <p:cNvPicPr>
            <a:picLocks noChangeAspect="1"/>
          </p:cNvPicPr>
          <p:nvPr/>
        </p:nvPicPr>
        <p:blipFill>
          <a:blip r:embed="rId2"/>
          <a:stretch>
            <a:fillRect/>
          </a:stretch>
        </p:blipFill>
        <p:spPr>
          <a:xfrm flipV="1">
            <a:off x="1485900" y="6502400"/>
            <a:ext cx="6172200" cy="106363"/>
          </a:xfrm>
          <a:prstGeom prst="rect">
            <a:avLst/>
          </a:prstGeom>
          <a:noFill/>
          <a:ln w="9525">
            <a:noFill/>
          </a:ln>
        </p:spPr>
      </p:pic>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314" name="Text Box 4"/>
          <p:cNvSpPr txBox="1">
            <a:spLocks noChangeArrowheads="1"/>
          </p:cNvSpPr>
          <p:nvPr/>
        </p:nvSpPr>
        <p:spPr bwMode="auto">
          <a:xfrm>
            <a:off x="1371600" y="998538"/>
            <a:ext cx="3886200" cy="461963"/>
          </a:xfrm>
          <a:prstGeom prst="rect">
            <a:avLst/>
          </a:prstGeom>
          <a:noFill/>
          <a:ln>
            <a:noFill/>
          </a:ln>
        </p:spPr>
        <p:txBody>
          <a:bodyPr>
            <a:spAutoFit/>
          </a:bodyPr>
          <a:p>
            <a:pPr marR="0" defTabSz="914400">
              <a:spcBef>
                <a:spcPct val="50000"/>
              </a:spcBef>
              <a:buClrTx/>
              <a:buSzTx/>
              <a:buFontTx/>
              <a:buNone/>
            </a:pPr>
            <a:r>
              <a:rPr kumimoji="0" sz="2400" i="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Thuyết bạo lực:</a:t>
            </a:r>
            <a:endParaRPr kumimoji="0" sz="2400" b="1" i="1" kern="1200" cap="none" spc="0" normalizeH="0" baseline="0" noProof="1" dirty="0">
              <a:solidFill>
                <a:srgbClr val="0000FF"/>
              </a:solidFill>
              <a:latin typeface="Times New Roman" panose="02020603050405020304" pitchFamily="18" charset="0"/>
              <a:ea typeface="+mn-ea"/>
              <a:cs typeface="+mn-cs"/>
            </a:endParaRPr>
          </a:p>
        </p:txBody>
      </p:sp>
      <p:sp>
        <p:nvSpPr>
          <p:cNvPr id="23558" name="Line 6"/>
          <p:cNvSpPr>
            <a:spLocks noChangeShapeType="1"/>
          </p:cNvSpPr>
          <p:nvPr/>
        </p:nvSpPr>
        <p:spPr bwMode="auto">
          <a:xfrm>
            <a:off x="5867400" y="1828800"/>
            <a:ext cx="0" cy="4241800"/>
          </a:xfrm>
          <a:prstGeom prst="line">
            <a:avLst/>
          </a:prstGeom>
        </p:spPr>
        <p:style>
          <a:lnRef idx="1">
            <a:schemeClr val="accent2"/>
          </a:lnRef>
          <a:fillRef idx="0">
            <a:schemeClr val="accent2"/>
          </a:fillRef>
          <a:effectRef idx="0">
            <a:schemeClr val="accent2"/>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11268" name="Picture 16"/>
          <p:cNvPicPr>
            <a:picLocks noChangeAspect="1"/>
          </p:cNvPicPr>
          <p:nvPr/>
        </p:nvPicPr>
        <p:blipFill>
          <a:blip r:embed="rId2"/>
          <a:stretch>
            <a:fillRect/>
          </a:stretch>
        </p:blipFill>
        <p:spPr>
          <a:xfrm>
            <a:off x="5921375" y="3784600"/>
            <a:ext cx="3222625" cy="2286000"/>
          </a:xfrm>
          <a:prstGeom prst="rect">
            <a:avLst/>
          </a:prstGeom>
          <a:solidFill>
            <a:srgbClr val="C00000"/>
          </a:solidFill>
          <a:ln w="9525" cap="flat" cmpd="sng">
            <a:solidFill>
              <a:srgbClr val="808000"/>
            </a:solidFill>
            <a:prstDash val="solid"/>
            <a:miter/>
            <a:headEnd type="none" w="med" len="med"/>
            <a:tailEnd type="none" w="med" len="med"/>
          </a:ln>
        </p:spPr>
      </p:pic>
      <p:pic>
        <p:nvPicPr>
          <p:cNvPr id="11269" name="Picture 6"/>
          <p:cNvPicPr>
            <a:picLocks noChangeAspect="1"/>
          </p:cNvPicPr>
          <p:nvPr/>
        </p:nvPicPr>
        <p:blipFill>
          <a:blip r:embed="rId3"/>
          <a:stretch>
            <a:fillRect/>
          </a:stretch>
        </p:blipFill>
        <p:spPr>
          <a:xfrm>
            <a:off x="5910263" y="1803400"/>
            <a:ext cx="3221037" cy="1981200"/>
          </a:xfrm>
          <a:prstGeom prst="rect">
            <a:avLst/>
          </a:prstGeom>
          <a:solidFill>
            <a:srgbClr val="C00000"/>
          </a:solidFill>
          <a:ln w="9525">
            <a:noFill/>
          </a:ln>
        </p:spPr>
      </p:pic>
      <p:sp>
        <p:nvSpPr>
          <p:cNvPr id="11270" name="TextBox 45"/>
          <p:cNvSpPr txBox="1"/>
          <p:nvPr/>
        </p:nvSpPr>
        <p:spPr>
          <a:xfrm>
            <a:off x="381000" y="228600"/>
            <a:ext cx="8382000" cy="584200"/>
          </a:xfrm>
          <a:prstGeom prst="rect">
            <a:avLst/>
          </a:prstGeom>
          <a:noFill/>
          <a:ln w="9525">
            <a:noFill/>
          </a:ln>
        </p:spPr>
        <p:txBody>
          <a:bodyPr anchor="t" anchorCtr="0">
            <a:spAutoFit/>
          </a:bodyPr>
          <a:p>
            <a:pPr algn="ctr"/>
            <a:r>
              <a:rPr lang="en-US" altLang="vi-VN" sz="3200" b="1" dirty="0">
                <a:solidFill>
                  <a:srgbClr val="FF0000"/>
                </a:solidFill>
                <a:latin typeface="Arial Narrow" pitchFamily="34" charset="0"/>
              </a:rPr>
              <a:t>a) Các quan điểm phi Mac- xit</a:t>
            </a:r>
            <a:endParaRPr lang="" altLang="vi-VN" sz="3200" b="1" dirty="0">
              <a:solidFill>
                <a:srgbClr val="FF0000"/>
              </a:solidFill>
              <a:latin typeface="Arial Narrow" pitchFamily="34" charset="0"/>
            </a:endParaRPr>
          </a:p>
        </p:txBody>
      </p:sp>
      <p:sp>
        <p:nvSpPr>
          <p:cNvPr id="11271" name="Rectangle 1"/>
          <p:cNvSpPr/>
          <p:nvPr/>
        </p:nvSpPr>
        <p:spPr>
          <a:xfrm>
            <a:off x="1524000" y="1600200"/>
            <a:ext cx="4230688" cy="3349625"/>
          </a:xfrm>
          <a:prstGeom prst="rect">
            <a:avLst/>
          </a:prstGeom>
          <a:noFill/>
          <a:ln w="9525">
            <a:noFill/>
          </a:ln>
        </p:spPr>
        <p:txBody>
          <a:bodyPr anchor="t" anchorCtr="0">
            <a:spAutoFit/>
          </a:bodyPr>
          <a:p>
            <a:pPr algn="just" eaLnBrk="0" hangingPunct="0">
              <a:lnSpc>
                <a:spcPct val="150000"/>
              </a:lnSpc>
            </a:pPr>
            <a:r>
              <a:rPr lang="vi-VN" altLang="vi-VN" sz="2400" b="1" i="1" dirty="0">
                <a:latin typeface="Times New Roman" panose="02020603050405020304" pitchFamily="18" charset="0"/>
              </a:rPr>
              <a:t>Nhà nước được ra đời từ các cuộc chiến tranh, tranh giành lãnh thổ của các thị tộc, và thị tộc chiến thắng sẽ tạo nên một cơ quan là nhà nước để cai trị </a:t>
            </a:r>
            <a:r>
              <a:rPr lang="en-US" altLang="vi-VN" sz="2400" b="1" i="1" dirty="0">
                <a:latin typeface="Times New Roman" panose="02020603050405020304" pitchFamily="18" charset="0"/>
              </a:rPr>
              <a:t>kẻ chiến bại</a:t>
            </a:r>
            <a:r>
              <a:rPr lang="vi-VN" altLang="vi-VN" sz="2400" b="1" i="1" dirty="0">
                <a:latin typeface="Times New Roman" panose="02020603050405020304" pitchFamily="18" charset="0"/>
              </a:rPr>
              <a:t>.</a:t>
            </a:r>
            <a:endParaRPr lang="vi-VN" altLang="vi-VN" sz="2400" b="1" i="1" dirty="0">
              <a:latin typeface="Times New Roman" panose="02020603050405020304" pitchFamily="18" charset="0"/>
            </a:endParaRPr>
          </a:p>
        </p:txBody>
      </p:sp>
      <p:grpSp>
        <p:nvGrpSpPr>
          <p:cNvPr id="11272" name="Group 1"/>
          <p:cNvGrpSpPr/>
          <p:nvPr/>
        </p:nvGrpSpPr>
        <p:grpSpPr>
          <a:xfrm>
            <a:off x="5910263" y="1828800"/>
            <a:ext cx="3233737" cy="4267200"/>
            <a:chOff x="5909844" y="1828800"/>
            <a:chExt cx="3234151" cy="4266882"/>
          </a:xfrm>
        </p:grpSpPr>
        <p:pic>
          <p:nvPicPr>
            <p:cNvPr id="11273" name="Picture 16"/>
            <p:cNvPicPr>
              <a:picLocks noChangeAspect="1"/>
            </p:cNvPicPr>
            <p:nvPr/>
          </p:nvPicPr>
          <p:blipFill>
            <a:blip r:embed="rId2"/>
            <a:stretch>
              <a:fillRect/>
            </a:stretch>
          </p:blipFill>
          <p:spPr>
            <a:xfrm>
              <a:off x="5922082" y="3809682"/>
              <a:ext cx="3221913" cy="2286000"/>
            </a:xfrm>
            <a:prstGeom prst="rect">
              <a:avLst/>
            </a:prstGeom>
            <a:solidFill>
              <a:srgbClr val="C00000"/>
            </a:solidFill>
            <a:ln w="9525" cap="flat" cmpd="sng">
              <a:solidFill>
                <a:srgbClr val="808000"/>
              </a:solidFill>
              <a:prstDash val="solid"/>
              <a:miter/>
              <a:headEnd type="none" w="med" len="med"/>
              <a:tailEnd type="none" w="med" len="med"/>
            </a:ln>
          </p:spPr>
        </p:pic>
        <p:pic>
          <p:nvPicPr>
            <p:cNvPr id="11274" name="Picture 6"/>
            <p:cNvPicPr>
              <a:picLocks noChangeAspect="1"/>
            </p:cNvPicPr>
            <p:nvPr/>
          </p:nvPicPr>
          <p:blipFill>
            <a:blip r:embed="rId3"/>
            <a:stretch>
              <a:fillRect/>
            </a:stretch>
          </p:blipFill>
          <p:spPr>
            <a:xfrm>
              <a:off x="5909844" y="1828800"/>
              <a:ext cx="3221912" cy="1980882"/>
            </a:xfrm>
            <a:prstGeom prst="rect">
              <a:avLst/>
            </a:prstGeom>
            <a:solidFill>
              <a:srgbClr val="C00000"/>
            </a:solidFill>
            <a:ln w="9525">
              <a:noFill/>
            </a:ln>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checkerboard(across)">
                                      <p:cBhvr>
                                        <p:cTn id="7" dur="10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02" name="AutoShape 2"/>
          <p:cNvSpPr>
            <a:spLocks noGrp="1"/>
          </p:cNvSpPr>
          <p:nvPr>
            <p:ph type="title"/>
          </p:nvPr>
        </p:nvSpPr>
        <p:spPr>
          <a:xfrm>
            <a:off x="533400" y="220663"/>
            <a:ext cx="8047038" cy="1143000"/>
          </a:xfrm>
          <a:ln/>
        </p:spPr>
        <p:txBody>
          <a:bodyPr vert="horz" wrap="square" lIns="91440" tIns="45720" rIns="91440" bIns="45720" anchor="ctr" anchorCtr="0"/>
          <a:p>
            <a:pPr eaLnBrk="1" hangingPunct="1"/>
            <a:r>
              <a:rPr lang="vi-VN" altLang="vi-VN" sz="3200" b="1" i="1" dirty="0">
                <a:latin typeface="Times New Roman" panose="02020603050405020304" pitchFamily="18" charset="0"/>
              </a:rPr>
              <a:t>Con đường hình thành pháp luật.</a:t>
            </a:r>
            <a:endParaRPr lang="en-US" altLang="vi-VN" sz="3200" b="1" i="1" dirty="0"/>
          </a:p>
        </p:txBody>
      </p:sp>
      <p:grpSp>
        <p:nvGrpSpPr>
          <p:cNvPr id="93187" name="Group 1"/>
          <p:cNvGrpSpPr/>
          <p:nvPr/>
        </p:nvGrpSpPr>
        <p:grpSpPr>
          <a:xfrm>
            <a:off x="533400" y="1295400"/>
            <a:ext cx="8077200" cy="4114800"/>
            <a:chOff x="381000" y="1295400"/>
            <a:chExt cx="8229600" cy="4114800"/>
          </a:xfrm>
        </p:grpSpPr>
        <p:sp>
          <p:nvSpPr>
            <p:cNvPr id="93188" name="Oval 4" descr="Sand"/>
            <p:cNvSpPr/>
            <p:nvPr/>
          </p:nvSpPr>
          <p:spPr>
            <a:xfrm>
              <a:off x="381000" y="2209800"/>
              <a:ext cx="1066800" cy="2667000"/>
            </a:xfrm>
            <a:prstGeom prst="ellipse">
              <a:avLst/>
            </a:prstGeom>
            <a:solidFill>
              <a:schemeClr val="bg1"/>
            </a:solidFill>
            <a:ln w="9525"/>
            <a:scene3d>
              <a:camera prst="legacyObliqueTopLeft">
                <a:rot lat="0" lon="0" rev="0"/>
              </a:camera>
              <a:lightRig rig="legacyFlat3" dir="t"/>
            </a:scene3d>
            <a:sp3d extrusionH="430200" prstMaterial="legacyMatte">
              <a:bevelT w="13500" h="13500" prst="angle"/>
              <a:bevelB w="13500" h="13500" prst="angle"/>
              <a:extrusionClr>
                <a:srgbClr val="C0C0C0"/>
              </a:extrusionClr>
            </a:sp3d>
          </p:spPr>
          <p:txBody>
            <a:bodyPr wrap="none" anchor="ctr" anchorCtr="0">
              <a:flatTx/>
            </a:bodyPr>
            <a:p>
              <a:pPr algn="ctr"/>
              <a:r>
                <a:rPr lang="en-US" altLang="vi-VN" sz="2400" b="1" dirty="0">
                  <a:solidFill>
                    <a:srgbClr val="0000FF"/>
                  </a:solidFill>
                  <a:latin typeface="Times New Roman" panose="02020603050405020304" pitchFamily="18" charset="0"/>
                </a:rPr>
                <a:t>XH</a:t>
              </a:r>
              <a:endParaRPr lang="en-US" altLang="vi-VN" sz="2400" b="1" dirty="0">
                <a:solidFill>
                  <a:srgbClr val="0000FF"/>
                </a:solidFill>
                <a:latin typeface="Times New Roman" panose="02020603050405020304" pitchFamily="18" charset="0"/>
              </a:endParaRPr>
            </a:p>
            <a:p>
              <a:pPr algn="ctr"/>
              <a:r>
                <a:rPr lang="en-US" altLang="vi-VN" sz="2400" b="1" dirty="0">
                  <a:solidFill>
                    <a:srgbClr val="0000FF"/>
                  </a:solidFill>
                  <a:latin typeface="Times New Roman" panose="02020603050405020304" pitchFamily="18" charset="0"/>
                </a:rPr>
                <a:t>CSNT</a:t>
              </a:r>
              <a:endParaRPr lang="en-US" altLang="vi-VN" sz="2400" b="1" dirty="0">
                <a:solidFill>
                  <a:srgbClr val="0000FF"/>
                </a:solidFill>
                <a:latin typeface="Times New Roman" panose="02020603050405020304" pitchFamily="18" charset="0"/>
              </a:endParaRPr>
            </a:p>
            <a:p>
              <a:pPr algn="ctr"/>
              <a:r>
                <a:rPr lang="en-US" altLang="vi-VN" sz="2400" b="1" dirty="0">
                  <a:solidFill>
                    <a:srgbClr val="0000FF"/>
                  </a:solidFill>
                  <a:latin typeface="Times New Roman" panose="02020603050405020304" pitchFamily="18" charset="0"/>
                </a:rPr>
                <a:t>Ko có</a:t>
              </a:r>
              <a:endParaRPr lang="en-US" altLang="vi-VN" sz="2400" b="1" dirty="0">
                <a:solidFill>
                  <a:srgbClr val="0000FF"/>
                </a:solidFill>
                <a:latin typeface="Times New Roman" panose="02020603050405020304" pitchFamily="18" charset="0"/>
              </a:endParaRPr>
            </a:p>
            <a:p>
              <a:pPr algn="ctr"/>
              <a:r>
                <a:rPr lang="en-US" altLang="vi-VN" sz="2400" b="1" dirty="0">
                  <a:solidFill>
                    <a:srgbClr val="0000FF"/>
                  </a:solidFill>
                  <a:latin typeface="Times New Roman" panose="02020603050405020304" pitchFamily="18" charset="0"/>
                </a:rPr>
                <a:t>Pháp </a:t>
              </a:r>
              <a:endParaRPr lang="en-US" altLang="vi-VN" sz="2400" b="1" dirty="0">
                <a:solidFill>
                  <a:srgbClr val="0000FF"/>
                </a:solidFill>
                <a:latin typeface="Times New Roman" panose="02020603050405020304" pitchFamily="18" charset="0"/>
              </a:endParaRPr>
            </a:p>
            <a:p>
              <a:pPr algn="ctr"/>
              <a:r>
                <a:rPr lang="en-US" altLang="vi-VN" sz="2400" b="1" dirty="0">
                  <a:solidFill>
                    <a:srgbClr val="0000FF"/>
                  </a:solidFill>
                  <a:latin typeface="Times New Roman" panose="02020603050405020304" pitchFamily="18" charset="0"/>
                </a:rPr>
                <a:t>Luật</a:t>
              </a:r>
              <a:endParaRPr lang="en-US" altLang="vi-VN" sz="2400" b="1" dirty="0">
                <a:solidFill>
                  <a:srgbClr val="0000FF"/>
                </a:solidFill>
                <a:latin typeface="Times New Roman" panose="02020603050405020304" pitchFamily="18" charset="0"/>
              </a:endParaRPr>
            </a:p>
          </p:txBody>
        </p:sp>
        <p:sp>
          <p:nvSpPr>
            <p:cNvPr id="93189" name="AutoShape 5" descr="Canvas"/>
            <p:cNvSpPr/>
            <p:nvPr/>
          </p:nvSpPr>
          <p:spPr>
            <a:xfrm>
              <a:off x="1980661" y="1752600"/>
              <a:ext cx="2133420" cy="1066800"/>
            </a:xfrm>
            <a:prstGeom prst="roundRect">
              <a:avLst>
                <a:gd name="adj" fmla="val 16667"/>
              </a:avLst>
            </a:prstGeom>
            <a:gradFill rotWithShape="1">
              <a:gsLst>
                <a:gs pos="0">
                  <a:srgbClr val="9AB5E4">
                    <a:alpha val="100000"/>
                  </a:srgbClr>
                </a:gs>
                <a:gs pos="0">
                  <a:srgbClr val="C2D1ED">
                    <a:alpha val="100000"/>
                  </a:srgbClr>
                </a:gs>
                <a:gs pos="100000">
                  <a:srgbClr val="E1E8F5">
                    <a:alpha val="100000"/>
                  </a:srgbClr>
                </a:gs>
              </a:gsLst>
              <a:lin ang="5400000"/>
              <a:tileRect/>
            </a:gradFill>
            <a:ln w="9525"/>
            <a:scene3d>
              <a:camera prst="legacyPerspectiveTop">
                <a:rot lat="0" lon="0" rev="0"/>
              </a:camera>
              <a:lightRig rig="legacyFlat3" dir="b"/>
            </a:scene3d>
            <a:sp3d extrusionH="887400" prstMaterial="legacyMatte">
              <a:bevelT w="13500" h="13500" prst="angle"/>
              <a:bevelB w="13500" h="13500" prst="angle"/>
              <a:extrusionClr>
                <a:srgbClr val="FFFFCC"/>
              </a:extrusionClr>
            </a:sp3d>
          </p:spPr>
          <p:txBody>
            <a:bodyPr wrap="none" anchor="ctr" anchorCtr="0">
              <a:flatTx/>
            </a:bodyPr>
            <a:p>
              <a:pPr algn="ctr"/>
              <a:r>
                <a:rPr lang="en-US" sz="2400" b="1" dirty="0">
                  <a:latin typeface="Times New Roman" panose="02020603050405020304" pitchFamily="18" charset="0"/>
                </a:rPr>
                <a:t>Tư hữu </a:t>
              </a:r>
              <a:endParaRPr lang="en-US" sz="2400" b="1" dirty="0">
                <a:latin typeface="Times New Roman" panose="02020603050405020304" pitchFamily="18" charset="0"/>
              </a:endParaRPr>
            </a:p>
            <a:p>
              <a:pPr algn="ctr"/>
              <a:r>
                <a:rPr lang="en-US" sz="2400" b="1" dirty="0">
                  <a:latin typeface="Times New Roman" panose="02020603050405020304" pitchFamily="18" charset="0"/>
                </a:rPr>
                <a:t>xuất hiện</a:t>
              </a:r>
              <a:endParaRPr lang="en-US" sz="2400" b="1" dirty="0">
                <a:latin typeface="Times New Roman" panose="02020603050405020304" pitchFamily="18" charset="0"/>
              </a:endParaRPr>
            </a:p>
          </p:txBody>
        </p:sp>
        <p:sp>
          <p:nvSpPr>
            <p:cNvPr id="93190" name="AutoShape 6" descr="Canvas"/>
            <p:cNvSpPr/>
            <p:nvPr/>
          </p:nvSpPr>
          <p:spPr>
            <a:xfrm>
              <a:off x="2057400" y="4038600"/>
              <a:ext cx="2133600" cy="990600"/>
            </a:xfrm>
            <a:prstGeom prst="roundRect">
              <a:avLst>
                <a:gd name="adj" fmla="val 16667"/>
              </a:avLst>
            </a:prstGeom>
            <a:solidFill>
              <a:srgbClr val="FFFF00"/>
            </a:solidFill>
            <a:ln w="9525" cap="flat" cmpd="sng">
              <a:solidFill>
                <a:srgbClr val="CC0000"/>
              </a:solidFill>
              <a:prstDash val="solid"/>
              <a:round/>
              <a:headEnd type="none" w="med" len="med"/>
              <a:tailEnd type="none" w="med" len="med"/>
            </a:ln>
            <a:effectLst>
              <a:outerShdw dist="107763" dir="13499999" algn="ctr" rotWithShape="0">
                <a:schemeClr val="bg2">
                  <a:alpha val="50000"/>
                </a:schemeClr>
              </a:outerShdw>
            </a:effectLst>
          </p:spPr>
          <p:txBody>
            <a:bodyPr wrap="none" anchor="ctr" anchorCtr="0"/>
            <a:p>
              <a:pPr algn="ctr"/>
              <a:endParaRPr lang="en-US" altLang="vi-VN" sz="2400" b="1" dirty="0">
                <a:latin typeface="Times New Roman" panose="02020603050405020304" pitchFamily="18" charset="0"/>
              </a:endParaRPr>
            </a:p>
            <a:p>
              <a:pPr algn="ctr"/>
              <a:r>
                <a:rPr lang="en-US" altLang="vi-VN" sz="2400" b="1" dirty="0">
                  <a:latin typeface="Times New Roman" panose="02020603050405020304" pitchFamily="18" charset="0"/>
                </a:rPr>
                <a:t>Xh phân hoá g/c</a:t>
              </a:r>
              <a:endParaRPr lang="en-US" altLang="vi-VN" sz="2400" b="1" dirty="0">
                <a:latin typeface="Times New Roman" panose="02020603050405020304" pitchFamily="18" charset="0"/>
              </a:endParaRPr>
            </a:p>
            <a:p>
              <a:pPr algn="ctr"/>
              <a:r>
                <a:rPr lang="en-US" altLang="vi-VN" sz="2400" b="1" dirty="0">
                  <a:latin typeface="Times New Roman" panose="02020603050405020304" pitchFamily="18" charset="0"/>
                </a:rPr>
                <a:t>Đấu tranh g/c </a:t>
              </a:r>
              <a:endParaRPr lang="en-US" altLang="vi-VN" sz="2400" b="1" dirty="0">
                <a:latin typeface="Times New Roman" panose="02020603050405020304" pitchFamily="18" charset="0"/>
              </a:endParaRPr>
            </a:p>
            <a:p>
              <a:pPr algn="ctr"/>
              <a:endParaRPr lang="en-US" altLang="vi-VN" sz="2400" b="1" dirty="0">
                <a:latin typeface="Times New Roman" panose="02020603050405020304" pitchFamily="18" charset="0"/>
              </a:endParaRPr>
            </a:p>
          </p:txBody>
        </p:sp>
        <p:sp>
          <p:nvSpPr>
            <p:cNvPr id="93191" name="Oval 7" descr="Sand"/>
            <p:cNvSpPr/>
            <p:nvPr/>
          </p:nvSpPr>
          <p:spPr>
            <a:xfrm>
              <a:off x="4267200" y="2133600"/>
              <a:ext cx="1295400" cy="2667000"/>
            </a:xfrm>
            <a:prstGeom prst="ellipse">
              <a:avLst/>
            </a:prstGeom>
            <a:solidFill>
              <a:srgbClr val="FF0000"/>
            </a:solidFill>
            <a:ln w="9525"/>
            <a:scene3d>
              <a:camera prst="legacyObliqueTopLeft">
                <a:rot lat="0" lon="0" rev="0"/>
              </a:camera>
              <a:lightRig rig="legacyFlat3" dir="t"/>
            </a:scene3d>
            <a:sp3d extrusionH="430200" prstMaterial="legacyMatte">
              <a:bevelT w="13500" h="13500" prst="angle"/>
              <a:bevelB w="13500" h="13500" prst="angle"/>
              <a:extrusionClr>
                <a:srgbClr val="C0C0C0"/>
              </a:extrusionClr>
            </a:sp3d>
          </p:spPr>
          <p:txBody>
            <a:bodyPr wrap="none" anchor="ctr" anchorCtr="0">
              <a:flatTx/>
            </a:bodyPr>
            <a:p>
              <a:pPr algn="ctr"/>
              <a:r>
                <a:rPr lang="en-US" altLang="vi-VN" sz="2400" b="1" dirty="0">
                  <a:solidFill>
                    <a:schemeClr val="bg1"/>
                  </a:solidFill>
                  <a:latin typeface="Times New Roman" panose="02020603050405020304" pitchFamily="18" charset="0"/>
                </a:rPr>
                <a:t>Pháp </a:t>
              </a:r>
              <a:endParaRPr lang="en-US" altLang="vi-VN" sz="2400" b="1" dirty="0">
                <a:solidFill>
                  <a:schemeClr val="bg1"/>
                </a:solidFill>
                <a:latin typeface="Times New Roman" panose="02020603050405020304" pitchFamily="18" charset="0"/>
              </a:endParaRPr>
            </a:p>
            <a:p>
              <a:pPr algn="ctr"/>
              <a:r>
                <a:rPr lang="en-US" altLang="vi-VN" sz="2400" b="1" dirty="0">
                  <a:solidFill>
                    <a:schemeClr val="bg1"/>
                  </a:solidFill>
                  <a:latin typeface="Times New Roman" panose="02020603050405020304" pitchFamily="18" charset="0"/>
                </a:rPr>
                <a:t>luật </a:t>
              </a:r>
              <a:endParaRPr lang="en-US" altLang="vi-VN" sz="2400" b="1" dirty="0">
                <a:solidFill>
                  <a:schemeClr val="bg1"/>
                </a:solidFill>
                <a:latin typeface="Times New Roman" panose="02020603050405020304" pitchFamily="18" charset="0"/>
              </a:endParaRPr>
            </a:p>
            <a:p>
              <a:pPr algn="ctr"/>
              <a:r>
                <a:rPr lang="en-US" altLang="vi-VN" sz="2400" b="1" dirty="0">
                  <a:solidFill>
                    <a:schemeClr val="bg1"/>
                  </a:solidFill>
                  <a:latin typeface="Times New Roman" panose="02020603050405020304" pitchFamily="18" charset="0"/>
                </a:rPr>
                <a:t>ra đời</a:t>
              </a:r>
              <a:endParaRPr lang="en-US" altLang="vi-VN" sz="2400" b="1" dirty="0">
                <a:solidFill>
                  <a:schemeClr val="bg1"/>
                </a:solidFill>
                <a:latin typeface="Times New Roman" panose="02020603050405020304" pitchFamily="18" charset="0"/>
              </a:endParaRPr>
            </a:p>
          </p:txBody>
        </p:sp>
        <p:sp>
          <p:nvSpPr>
            <p:cNvPr id="102408" name="AutoShape 8" descr="Canvas"/>
            <p:cNvSpPr>
              <a:spLocks noChangeArrowheads="1"/>
            </p:cNvSpPr>
            <p:nvPr/>
          </p:nvSpPr>
          <p:spPr bwMode="auto">
            <a:xfrm>
              <a:off x="5943421" y="3962400"/>
              <a:ext cx="2591159" cy="1447800"/>
            </a:xfrm>
            <a:prstGeom prst="roundRect">
              <a:avLst>
                <a:gd name="adj" fmla="val 16667"/>
              </a:avLst>
            </a:prstGeom>
          </p:spPr>
          <p:style>
            <a:lnRef idx="2">
              <a:schemeClr val="accent2"/>
            </a:lnRef>
            <a:fillRef idx="1">
              <a:schemeClr val="lt1"/>
            </a:fillRef>
            <a:effectRef idx="0">
              <a:schemeClr val="accent2"/>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0" i="0" u="none" strike="noStrike" kern="1200" cap="none" spc="0" normalizeH="0" baseline="0" noProof="1" dirty="0">
                  <a:solidFill>
                    <a:srgbClr val="000000"/>
                  </a:solidFill>
                  <a:latin typeface="Times New Roman" panose="02020603050405020304" pitchFamily="18" charset="0"/>
                  <a:ea typeface="+mn-ea"/>
                  <a:cs typeface="+mn-cs"/>
                </a:rPr>
                <a:t>Nhà nước đặt </a:t>
              </a:r>
              <a:endParaRPr kumimoji="0" sz="2400" b="0"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0" i="0" u="none" strike="noStrike" kern="1200" cap="none" spc="0" normalizeH="0" baseline="0" noProof="1" dirty="0">
                  <a:solidFill>
                    <a:srgbClr val="000000"/>
                  </a:solidFill>
                  <a:latin typeface="Times New Roman" panose="02020603050405020304" pitchFamily="18" charset="0"/>
                  <a:ea typeface="+mn-ea"/>
                  <a:cs typeface="+mn-cs"/>
                </a:rPr>
                <a:t>ra các QPPL mới</a:t>
              </a:r>
              <a:endParaRPr kumimoji="0" sz="2400" b="0"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102409" name="AutoShape 9" descr="Canvas"/>
            <p:cNvSpPr>
              <a:spLocks noChangeArrowheads="1"/>
            </p:cNvSpPr>
            <p:nvPr/>
          </p:nvSpPr>
          <p:spPr bwMode="auto">
            <a:xfrm>
              <a:off x="6019441" y="1295400"/>
              <a:ext cx="2591159" cy="1447800"/>
            </a:xfrm>
            <a:prstGeom prst="roundRect">
              <a:avLst>
                <a:gd name="adj" fmla="val 16667"/>
              </a:avLst>
            </a:prstGeom>
          </p:spPr>
          <p:style>
            <a:lnRef idx="2">
              <a:schemeClr val="accent2"/>
            </a:lnRef>
            <a:fillRef idx="1">
              <a:schemeClr val="lt1"/>
            </a:fillRef>
            <a:effectRef idx="0">
              <a:schemeClr val="accent2"/>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0" i="0" u="none" strike="noStrike" kern="1200" cap="none" spc="0" normalizeH="0" baseline="0" noProof="1" dirty="0">
                  <a:solidFill>
                    <a:srgbClr val="000000"/>
                  </a:solidFill>
                  <a:latin typeface="Times New Roman" panose="02020603050405020304" pitchFamily="18" charset="0"/>
                  <a:ea typeface="+mn-ea"/>
                  <a:cs typeface="+mn-cs"/>
                </a:rPr>
                <a:t>NN thừa nhận các</a:t>
              </a:r>
              <a:endParaRPr kumimoji="0" sz="2400" b="0"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0" i="0" u="none" strike="noStrike" kern="1200" cap="none" spc="0" normalizeH="0" baseline="0" noProof="1" dirty="0">
                  <a:solidFill>
                    <a:srgbClr val="000000"/>
                  </a:solidFill>
                  <a:latin typeface="Times New Roman" panose="02020603050405020304" pitchFamily="18" charset="0"/>
                  <a:ea typeface="+mn-ea"/>
                  <a:cs typeface="+mn-cs"/>
                </a:rPr>
                <a:t> qui t</a:t>
              </a:r>
              <a:r>
                <a:rPr kumimoji="0" sz="1800" b="0" i="0" u="none" strike="noStrike" kern="1200" cap="none" spc="0" normalizeH="0" baseline="0" noProof="1" dirty="0">
                  <a:solidFill>
                    <a:srgbClr val="000000"/>
                  </a:solidFill>
                  <a:latin typeface="Arial" panose="020B0604020202020204" pitchFamily="34" charset="0"/>
                  <a:ea typeface="+mn-ea"/>
                  <a:cs typeface="+mn-cs"/>
                </a:rPr>
                <a:t>ắc </a:t>
              </a:r>
              <a:r>
                <a:rPr kumimoji="0" sz="2400" b="0" i="0" u="none" strike="noStrike" kern="1200" cap="none" spc="0" normalizeH="0" baseline="0" noProof="1" dirty="0">
                  <a:solidFill>
                    <a:srgbClr val="000000"/>
                  </a:solidFill>
                  <a:latin typeface="Times New Roman" panose="02020603050405020304" pitchFamily="18" charset="0"/>
                  <a:ea typeface="+mn-ea"/>
                  <a:cs typeface="+mn-cs"/>
                </a:rPr>
                <a:t>có sẵn, nếu</a:t>
              </a:r>
              <a:endParaRPr kumimoji="0" sz="2400" b="0"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0" i="0" u="none" strike="noStrike" kern="1200" cap="none" spc="0" normalizeH="0" baseline="0" noProof="1" dirty="0">
                  <a:solidFill>
                    <a:srgbClr val="000000"/>
                  </a:solidFill>
                  <a:latin typeface="Times New Roman" panose="02020603050405020304" pitchFamily="18" charset="0"/>
                  <a:ea typeface="+mn-ea"/>
                  <a:cs typeface="+mn-cs"/>
                </a:rPr>
                <a:t> có lợi, cải tạo</a:t>
              </a:r>
              <a:endParaRPr kumimoji="0" sz="2400" b="0" i="0" u="none" strike="noStrike" kern="1200" cap="none" spc="0" normalizeH="0" baseline="0" noProof="1" dirty="0">
                <a:solidFill>
                  <a:srgbClr val="000000"/>
                </a:solidFill>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0" i="0" u="none" strike="noStrike" kern="1200" cap="none" spc="0" normalizeH="0" baseline="0" noProof="1" dirty="0">
                  <a:solidFill>
                    <a:srgbClr val="000000"/>
                  </a:solidFill>
                  <a:latin typeface="Times New Roman" panose="02020603050405020304" pitchFamily="18" charset="0"/>
                  <a:ea typeface="+mn-ea"/>
                  <a:cs typeface="+mn-cs"/>
                </a:rPr>
                <a:t> nâng lên thành luật</a:t>
              </a:r>
              <a:endParaRPr kumimoji="0" sz="2400" b="0" i="0" u="none" strike="noStrike" kern="1200" cap="none" spc="0" normalizeH="0" baseline="0" noProof="1" dirty="0">
                <a:solidFill>
                  <a:srgbClr val="000000"/>
                </a:solidFill>
                <a:latin typeface="Times New Roman" panose="02020603050405020304" pitchFamily="18" charset="0"/>
                <a:ea typeface="+mn-ea"/>
                <a:cs typeface="+mn-cs"/>
              </a:endParaRPr>
            </a:p>
          </p:txBody>
        </p:sp>
        <p:sp>
          <p:nvSpPr>
            <p:cNvPr id="93194" name="Rectangle 12"/>
            <p:cNvSpPr/>
            <p:nvPr/>
          </p:nvSpPr>
          <p:spPr>
            <a:xfrm>
              <a:off x="1752600" y="2819400"/>
              <a:ext cx="1989138" cy="822325"/>
            </a:xfrm>
            <a:prstGeom prst="rect">
              <a:avLst/>
            </a:prstGeom>
            <a:noFill/>
            <a:ln w="9525">
              <a:noFill/>
            </a:ln>
          </p:spPr>
          <p:txBody>
            <a:bodyPr wrap="none" anchor="t" anchorCtr="0">
              <a:spAutoFit/>
            </a:bodyPr>
            <a:p>
              <a:r>
                <a:rPr lang="en-US" altLang="vi-VN" sz="2000" b="1" i="1" dirty="0">
                  <a:latin typeface="Times New Roman" panose="02020603050405020304" pitchFamily="18" charset="0"/>
                </a:rPr>
                <a:t>        </a:t>
              </a:r>
              <a:r>
                <a:rPr lang="en-US" altLang="vi-VN" sz="2400" b="1" i="1" dirty="0">
                  <a:solidFill>
                    <a:srgbClr val="CC0000"/>
                  </a:solidFill>
                  <a:latin typeface="Times New Roman" panose="02020603050405020304" pitchFamily="18" charset="0"/>
                </a:rPr>
                <a:t>Điều kiện</a:t>
              </a:r>
              <a:endParaRPr lang="en-US" altLang="vi-VN" sz="2400" b="1" i="1" dirty="0">
                <a:solidFill>
                  <a:srgbClr val="CC0000"/>
                </a:solidFill>
                <a:latin typeface="Times New Roman" panose="02020603050405020304" pitchFamily="18" charset="0"/>
              </a:endParaRPr>
            </a:p>
            <a:p>
              <a:r>
                <a:rPr lang="en-US" altLang="vi-VN" sz="2400" b="1" i="1" dirty="0">
                  <a:solidFill>
                    <a:srgbClr val="CC0000"/>
                  </a:solidFill>
                  <a:latin typeface="Times New Roman" panose="02020603050405020304" pitchFamily="18" charset="0"/>
                </a:rPr>
                <a:t>       ra đời PL</a:t>
              </a:r>
              <a:endParaRPr lang="en-US" altLang="vi-VN" sz="2400" b="1" i="1" dirty="0">
                <a:solidFill>
                  <a:srgbClr val="CC0000"/>
                </a:solidFill>
                <a:latin typeface="Times New Roman" panose="02020603050405020304" pitchFamily="18" charset="0"/>
              </a:endParaRPr>
            </a:p>
          </p:txBody>
        </p:sp>
        <p:sp>
          <p:nvSpPr>
            <p:cNvPr id="93195" name="Rectangle 13"/>
            <p:cNvSpPr/>
            <p:nvPr/>
          </p:nvSpPr>
          <p:spPr>
            <a:xfrm>
              <a:off x="5638800" y="2971800"/>
              <a:ext cx="2667000" cy="822325"/>
            </a:xfrm>
            <a:prstGeom prst="rect">
              <a:avLst/>
            </a:prstGeom>
            <a:noFill/>
            <a:ln w="9525">
              <a:noFill/>
            </a:ln>
          </p:spPr>
          <p:txBody>
            <a:bodyPr anchor="t" anchorCtr="0">
              <a:spAutoFit/>
            </a:bodyPr>
            <a:p>
              <a:r>
                <a:rPr lang="en-US" altLang="vi-VN" sz="2000" b="1" i="1" dirty="0">
                  <a:latin typeface="Times New Roman" panose="02020603050405020304" pitchFamily="18" charset="0"/>
                </a:rPr>
                <a:t>      </a:t>
              </a:r>
              <a:r>
                <a:rPr lang="en-US" altLang="vi-VN" sz="2400" b="1" i="1" dirty="0">
                  <a:solidFill>
                    <a:srgbClr val="FF0000"/>
                  </a:solidFill>
                  <a:latin typeface="Times New Roman" panose="02020603050405020304" pitchFamily="18" charset="0"/>
                </a:rPr>
                <a:t>Hai c</a:t>
              </a:r>
              <a:r>
                <a:rPr lang="en-US" altLang="vi-VN" sz="2400" b="1" i="1" dirty="0">
                  <a:solidFill>
                    <a:srgbClr val="CC0000"/>
                  </a:solidFill>
                  <a:latin typeface="Times New Roman" panose="02020603050405020304" pitchFamily="18" charset="0"/>
                </a:rPr>
                <a:t>on đường </a:t>
              </a:r>
              <a:endParaRPr lang="en-US" altLang="vi-VN" sz="2400" b="1" i="1" dirty="0">
                <a:solidFill>
                  <a:srgbClr val="CC0000"/>
                </a:solidFill>
                <a:latin typeface="Times New Roman" panose="02020603050405020304" pitchFamily="18" charset="0"/>
              </a:endParaRPr>
            </a:p>
            <a:p>
              <a:r>
                <a:rPr lang="en-US" altLang="vi-VN" sz="2400" b="1" i="1" dirty="0">
                  <a:solidFill>
                    <a:srgbClr val="CC0000"/>
                  </a:solidFill>
                  <a:latin typeface="Times New Roman" panose="02020603050405020304" pitchFamily="18" charset="0"/>
                </a:rPr>
                <a:t>     hình thành PL</a:t>
              </a:r>
              <a:endParaRPr lang="en-US" altLang="vi-VN" sz="2400" b="1" i="1" dirty="0">
                <a:solidFill>
                  <a:srgbClr val="CC0000"/>
                </a:solidFill>
                <a:latin typeface="Times New Roman" panose="02020603050405020304" pitchFamily="18" charset="0"/>
              </a:endParaRPr>
            </a:p>
          </p:txBody>
        </p:sp>
      </p:grpSp>
      <p:sp>
        <p:nvSpPr>
          <p:cNvPr id="10251" name="Line 14"/>
          <p:cNvSpPr>
            <a:spLocks noChangeShapeType="1"/>
          </p:cNvSpPr>
          <p:nvPr/>
        </p:nvSpPr>
        <p:spPr bwMode="auto">
          <a:xfrm flipV="1">
            <a:off x="1447800" y="2514600"/>
            <a:ext cx="533400" cy="76200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2" name="Line 15"/>
          <p:cNvSpPr>
            <a:spLocks noChangeShapeType="1"/>
          </p:cNvSpPr>
          <p:nvPr/>
        </p:nvSpPr>
        <p:spPr bwMode="auto">
          <a:xfrm flipH="1" flipV="1">
            <a:off x="1447800" y="3276600"/>
            <a:ext cx="609600" cy="91440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3" name="Line 16"/>
          <p:cNvSpPr>
            <a:spLocks noChangeShapeType="1"/>
          </p:cNvSpPr>
          <p:nvPr/>
        </p:nvSpPr>
        <p:spPr bwMode="auto">
          <a:xfrm flipV="1">
            <a:off x="5486400" y="2514600"/>
            <a:ext cx="533400" cy="91440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4" name="Line 17"/>
          <p:cNvSpPr>
            <a:spLocks noChangeShapeType="1"/>
          </p:cNvSpPr>
          <p:nvPr/>
        </p:nvSpPr>
        <p:spPr bwMode="auto">
          <a:xfrm flipH="1" flipV="1">
            <a:off x="5486400" y="3429000"/>
            <a:ext cx="457200" cy="83820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5" name="Line 28"/>
          <p:cNvSpPr>
            <a:spLocks noChangeShapeType="1"/>
          </p:cNvSpPr>
          <p:nvPr/>
        </p:nvSpPr>
        <p:spPr bwMode="auto">
          <a:xfrm>
            <a:off x="5486400" y="3429000"/>
            <a:ext cx="2743200" cy="0"/>
          </a:xfrm>
          <a:prstGeom prst="line">
            <a:avLst/>
          </a:prstGeom>
          <a:ln>
            <a:tailEnd type="triangle" w="med" len="med"/>
          </a:ln>
        </p:spPr>
        <p:style>
          <a:lnRef idx="3">
            <a:schemeClr val="accent1"/>
          </a:lnRef>
          <a:fillRef idx="0">
            <a:schemeClr val="accent1"/>
          </a:fillRef>
          <a:effectRef idx="2">
            <a:schemeClr val="accent1"/>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56" name="Line 29"/>
          <p:cNvSpPr>
            <a:spLocks noChangeShapeType="1"/>
          </p:cNvSpPr>
          <p:nvPr/>
        </p:nvSpPr>
        <p:spPr bwMode="auto">
          <a:xfrm>
            <a:off x="1447800" y="3276600"/>
            <a:ext cx="2743200" cy="0"/>
          </a:xfrm>
          <a:prstGeom prst="line">
            <a:avLst/>
          </a:prstGeom>
          <a:ln>
            <a:tailEnd type="triangle" w="med" len="med"/>
          </a:ln>
        </p:spPr>
        <p:style>
          <a:lnRef idx="3">
            <a:schemeClr val="accent2"/>
          </a:lnRef>
          <a:fillRef idx="0">
            <a:schemeClr val="accent2"/>
          </a:fillRef>
          <a:effectRef idx="2">
            <a:schemeClr val="accent2"/>
          </a:effectRef>
          <a:fontRef idx="minor">
            <a:schemeClr val="tx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2402"/>
                                        </p:tgtEl>
                                        <p:attrNameLst>
                                          <p:attrName>style.visibility</p:attrName>
                                        </p:attrNameLst>
                                      </p:cBhvr>
                                      <p:to>
                                        <p:strVal val="visible"/>
                                      </p:to>
                                    </p:set>
                                    <p:anim calcmode="lin" valueType="num">
                                      <p:cBhvr>
                                        <p:cTn id="7" dur="500" fill="hold"/>
                                        <p:tgtEl>
                                          <p:spTgt spid="102402"/>
                                        </p:tgtEl>
                                        <p:attrNameLst>
                                          <p:attrName>ppt_w</p:attrName>
                                        </p:attrNameLst>
                                      </p:cBhvr>
                                      <p:tavLst>
                                        <p:tav tm="0">
                                          <p:val>
                                            <p:fltVal val="0.000000"/>
                                          </p:val>
                                        </p:tav>
                                        <p:tav tm="100000">
                                          <p:val>
                                            <p:strVal val="#ppt_w"/>
                                          </p:val>
                                        </p:tav>
                                      </p:tavLst>
                                    </p:anim>
                                    <p:anim calcmode="lin" valueType="num">
                                      <p:cBhvr>
                                        <p:cTn id="8" dur="500" fill="hold"/>
                                        <p:tgtEl>
                                          <p:spTgt spid="102402"/>
                                        </p:tgtEl>
                                        <p:attrNameLst>
                                          <p:attrName>ppt_h</p:attrName>
                                        </p:attrNameLst>
                                      </p:cBhvr>
                                      <p:tavLst>
                                        <p:tav tm="0">
                                          <p:val>
                                            <p:fltVal val="0.000000"/>
                                          </p:val>
                                        </p:tav>
                                        <p:tav tm="100000">
                                          <p:val>
                                            <p:strVal val="#ppt_h"/>
                                          </p:val>
                                        </p:tav>
                                      </p:tavLst>
                                    </p:anim>
                                    <p:animEffect transition="in" filter="fade">
                                      <p:cBhvr>
                                        <p:cTn id="9" dur="500"/>
                                        <p:tgtEl>
                                          <p:spTgt spid="10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grpSp>
        <p:nvGrpSpPr>
          <p:cNvPr id="95234" name="Group 4"/>
          <p:cNvGrpSpPr/>
          <p:nvPr/>
        </p:nvGrpSpPr>
        <p:grpSpPr>
          <a:xfrm>
            <a:off x="-76200" y="363538"/>
            <a:ext cx="9372600" cy="5581650"/>
            <a:chOff x="-76200" y="362777"/>
            <a:chExt cx="9372600" cy="5582411"/>
          </a:xfrm>
        </p:grpSpPr>
        <p:sp>
          <p:nvSpPr>
            <p:cNvPr id="10" name="Freeform 6"/>
            <p:cNvSpPr/>
            <p:nvPr/>
          </p:nvSpPr>
          <p:spPr bwMode="gray">
            <a:xfrm>
              <a:off x="3276600" y="2590343"/>
              <a:ext cx="903288" cy="1241594"/>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Freeform 8"/>
            <p:cNvSpPr/>
            <p:nvPr/>
          </p:nvSpPr>
          <p:spPr bwMode="gray">
            <a:xfrm flipH="1">
              <a:off x="4419600" y="2590343"/>
              <a:ext cx="903288" cy="1241594"/>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solidFill>
                <a:srgbClr val="00B050"/>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95237" name="Group 3"/>
            <p:cNvGrpSpPr/>
            <p:nvPr/>
          </p:nvGrpSpPr>
          <p:grpSpPr>
            <a:xfrm>
              <a:off x="-76200" y="362777"/>
              <a:ext cx="9372600" cy="5582411"/>
              <a:chOff x="-76200" y="362777"/>
              <a:chExt cx="9372600" cy="5582411"/>
            </a:xfrm>
          </p:grpSpPr>
          <p:sp>
            <p:nvSpPr>
              <p:cNvPr id="9" name="AutoShape 4"/>
              <p:cNvSpPr>
                <a:spLocks noChangeArrowheads="1"/>
              </p:cNvSpPr>
              <p:nvPr/>
            </p:nvSpPr>
            <p:spPr bwMode="auto">
              <a:xfrm>
                <a:off x="1219200" y="2590800"/>
                <a:ext cx="2209800" cy="2514600"/>
              </a:xfrm>
              <a:prstGeom prst="roundRect">
                <a:avLst>
                  <a:gd name="adj" fmla="val 16667"/>
                </a:avLst>
              </a:prstGeom>
              <a:solidFill>
                <a:srgbClr val="FFFF99"/>
              </a:solidFill>
              <a:ln w="38100">
                <a:solidFill>
                  <a:srgbClr val="996633"/>
                </a:solidFill>
                <a:round/>
              </a:ln>
              <a:effectLst>
                <a:glow rad="139700">
                  <a:schemeClr val="accent1">
                    <a:satMod val="175000"/>
                    <a:alpha val="40000"/>
                  </a:schemeClr>
                </a:glo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Verdana" panose="020B0604030504040204" pitchFamily="34" charset="0"/>
                  <a:ea typeface="+mn-ea"/>
                  <a:cs typeface="Arial" panose="020B0604020202020204" pitchFamily="34" charset="0"/>
                </a:endParaRPr>
              </a:p>
            </p:txBody>
          </p:sp>
          <p:sp>
            <p:nvSpPr>
              <p:cNvPr id="12" name="AutoShape 4"/>
              <p:cNvSpPr>
                <a:spLocks noChangeArrowheads="1"/>
              </p:cNvSpPr>
              <p:nvPr/>
            </p:nvSpPr>
            <p:spPr bwMode="auto">
              <a:xfrm>
                <a:off x="5257800" y="2667000"/>
                <a:ext cx="2209800" cy="2514600"/>
              </a:xfrm>
              <a:prstGeom prst="roundRect">
                <a:avLst>
                  <a:gd name="adj" fmla="val 16667"/>
                </a:avLst>
              </a:prstGeom>
              <a:solidFill>
                <a:srgbClr val="FFFF99"/>
              </a:solidFill>
              <a:ln w="38100">
                <a:solidFill>
                  <a:srgbClr val="FF0000"/>
                </a:solidFill>
                <a:round/>
              </a:ln>
              <a:effectLst>
                <a:glow rad="228600">
                  <a:schemeClr val="accent1">
                    <a:satMod val="175000"/>
                    <a:alpha val="40000"/>
                  </a:schemeClr>
                </a:glo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Verdana" panose="020B0604030504040204" pitchFamily="34" charset="0"/>
                  <a:ea typeface="+mn-ea"/>
                  <a:cs typeface="Arial" panose="020B0604020202020204" pitchFamily="34" charset="0"/>
                </a:endParaRPr>
              </a:p>
            </p:txBody>
          </p:sp>
          <p:grpSp>
            <p:nvGrpSpPr>
              <p:cNvPr id="95240" name="Group 2"/>
              <p:cNvGrpSpPr/>
              <p:nvPr/>
            </p:nvGrpSpPr>
            <p:grpSpPr>
              <a:xfrm>
                <a:off x="-76200" y="362777"/>
                <a:ext cx="9372600" cy="5582411"/>
                <a:chOff x="-76200" y="362777"/>
                <a:chExt cx="9372600" cy="5582411"/>
              </a:xfrm>
            </p:grpSpPr>
            <p:sp>
              <p:nvSpPr>
                <p:cNvPr id="95241" name="TextBox 12"/>
                <p:cNvSpPr txBox="1"/>
                <p:nvPr/>
              </p:nvSpPr>
              <p:spPr>
                <a:xfrm>
                  <a:off x="1295400" y="3276600"/>
                  <a:ext cx="2362200" cy="1077913"/>
                </a:xfrm>
                <a:prstGeom prst="rect">
                  <a:avLst/>
                </a:prstGeom>
                <a:noFill/>
                <a:ln w="9525">
                  <a:noFill/>
                </a:ln>
              </p:spPr>
              <p:txBody>
                <a:bodyPr anchor="t" anchorCtr="0">
                  <a:spAutoFit/>
                </a:bodyPr>
                <a:p>
                  <a:r>
                    <a:rPr lang="en-US" altLang="vi-VN" sz="3200" b="1" i="1" dirty="0">
                      <a:latin typeface="Lucida Sans Unicode" panose="020B0602030504020204" pitchFamily="34" charset="0"/>
                    </a:rPr>
                    <a:t>Bản chất </a:t>
                  </a:r>
                  <a:endParaRPr lang="en-US" altLang="vi-VN" sz="3200" b="1" i="1" dirty="0">
                    <a:latin typeface="Lucida Sans Unicode" panose="020B0602030504020204" pitchFamily="34" charset="0"/>
                  </a:endParaRPr>
                </a:p>
                <a:p>
                  <a:r>
                    <a:rPr lang="en-US" altLang="vi-VN" sz="3200" b="1" i="1" dirty="0">
                      <a:latin typeface="Lucida Sans Unicode" panose="020B0602030504020204" pitchFamily="34" charset="0"/>
                    </a:rPr>
                    <a:t>Giai cấp</a:t>
                  </a:r>
                  <a:endParaRPr lang="" altLang="vi-VN" sz="3200" b="1" i="1" dirty="0">
                    <a:latin typeface="Lucida Sans Unicode" panose="020B0602030504020204" pitchFamily="34" charset="0"/>
                  </a:endParaRPr>
                </a:p>
              </p:txBody>
            </p:sp>
            <p:sp>
              <p:nvSpPr>
                <p:cNvPr id="95242" name="TextBox 13"/>
                <p:cNvSpPr txBox="1"/>
                <p:nvPr/>
              </p:nvSpPr>
              <p:spPr>
                <a:xfrm>
                  <a:off x="5334000" y="3352800"/>
                  <a:ext cx="2209800" cy="1077913"/>
                </a:xfrm>
                <a:prstGeom prst="rect">
                  <a:avLst/>
                </a:prstGeom>
                <a:noFill/>
                <a:ln w="9525">
                  <a:noFill/>
                </a:ln>
              </p:spPr>
              <p:txBody>
                <a:bodyPr anchor="t" anchorCtr="0">
                  <a:spAutoFit/>
                </a:bodyPr>
                <a:p>
                  <a:r>
                    <a:rPr lang="en-US" altLang="vi-VN" sz="3200" b="1" i="1" dirty="0">
                      <a:latin typeface="Lucida Sans Unicode" panose="020B0602030504020204" pitchFamily="34" charset="0"/>
                    </a:rPr>
                    <a:t>Bản chất</a:t>
                  </a:r>
                  <a:endParaRPr lang="en-US" altLang="vi-VN" sz="3200" b="1" i="1" dirty="0">
                    <a:latin typeface="Lucida Sans Unicode" panose="020B0602030504020204" pitchFamily="34" charset="0"/>
                  </a:endParaRPr>
                </a:p>
                <a:p>
                  <a:r>
                    <a:rPr lang="en-US" altLang="vi-VN" sz="3200" b="1" i="1" dirty="0">
                      <a:latin typeface="Lucida Sans Unicode" panose="020B0602030504020204" pitchFamily="34" charset="0"/>
                    </a:rPr>
                    <a:t>Xã hội</a:t>
                  </a:r>
                  <a:endParaRPr lang="" altLang="vi-VN" sz="3200" b="1" i="1" dirty="0">
                    <a:latin typeface="Lucida Sans Unicode" panose="020B0602030504020204" pitchFamily="34" charset="0"/>
                  </a:endParaRPr>
                </a:p>
              </p:txBody>
            </p:sp>
            <p:grpSp>
              <p:nvGrpSpPr>
                <p:cNvPr id="95243" name="Group 1"/>
                <p:cNvGrpSpPr/>
                <p:nvPr/>
              </p:nvGrpSpPr>
              <p:grpSpPr>
                <a:xfrm>
                  <a:off x="-76200" y="362777"/>
                  <a:ext cx="9372600" cy="5582411"/>
                  <a:chOff x="-76200" y="362777"/>
                  <a:chExt cx="9372600" cy="5582411"/>
                </a:xfrm>
              </p:grpSpPr>
              <p:sp>
                <p:nvSpPr>
                  <p:cNvPr id="95244" name="TextBox 8"/>
                  <p:cNvSpPr txBox="1"/>
                  <p:nvPr/>
                </p:nvSpPr>
                <p:spPr>
                  <a:xfrm>
                    <a:off x="413544" y="362777"/>
                    <a:ext cx="7891462" cy="600246"/>
                  </a:xfrm>
                  <a:prstGeom prst="rect">
                    <a:avLst/>
                  </a:prstGeom>
                  <a:noFill/>
                  <a:ln w="9525">
                    <a:noFill/>
                  </a:ln>
                </p:spPr>
                <p:txBody>
                  <a:bodyPr anchor="t" anchorCtr="0">
                    <a:spAutoFit/>
                  </a:bodyPr>
                  <a:p>
                    <a:pPr algn="ctr"/>
                    <a:r>
                      <a:rPr lang="en-US" altLang="vi-VN" sz="3300" b="1" dirty="0">
                        <a:solidFill>
                          <a:srgbClr val="FF0000"/>
                        </a:solidFill>
                        <a:latin typeface="Times New Roman" panose="02020603050405020304" pitchFamily="18" charset="0"/>
                      </a:rPr>
                      <a:t>  2. Bản chất của pháp luật</a:t>
                    </a:r>
                    <a:endParaRPr lang="" altLang="vi-VN" sz="3300" b="1" dirty="0">
                      <a:solidFill>
                        <a:srgbClr val="FF0000"/>
                      </a:solidFill>
                      <a:latin typeface="Times New Roman" panose="02020603050405020304" pitchFamily="18" charset="0"/>
                      <a:ea typeface="Times New Roman" panose="02020603050405020304" pitchFamily="18" charset="0"/>
                    </a:endParaRPr>
                  </a:p>
                </p:txBody>
              </p:sp>
              <p:sp>
                <p:nvSpPr>
                  <p:cNvPr id="95245" name="TextBox 8"/>
                  <p:cNvSpPr txBox="1"/>
                  <p:nvPr/>
                </p:nvSpPr>
                <p:spPr>
                  <a:xfrm>
                    <a:off x="990600" y="2133600"/>
                    <a:ext cx="6629400" cy="830058"/>
                  </a:xfrm>
                  <a:prstGeom prst="rect">
                    <a:avLst/>
                  </a:prstGeom>
                  <a:noFill/>
                  <a:ln w="9525">
                    <a:noFill/>
                  </a:ln>
                </p:spPr>
                <p:txBody>
                  <a:bodyPr anchor="t" anchorCtr="0">
                    <a:spAutoFit/>
                  </a:bodyPr>
                  <a:p>
                    <a:r>
                      <a:rPr lang="en-US" altLang="vi-VN" sz="4800" b="1" i="1" dirty="0">
                        <a:latin typeface="Monotype Corsiva" pitchFamily="66" charset="0"/>
                      </a:rPr>
                      <a:t>          </a:t>
                    </a:r>
                    <a:r>
                      <a:rPr lang="en-US" altLang="vi-VN" sz="4000" b="1" i="1" dirty="0">
                        <a:latin typeface="Monotype Corsiva" pitchFamily="66" charset="0"/>
                      </a:rPr>
                      <a:t>Thể hiện</a:t>
                    </a:r>
                    <a:endParaRPr lang="" altLang="vi-VN" sz="4000" b="1" i="1" dirty="0">
                      <a:solidFill>
                        <a:srgbClr val="FF0000"/>
                      </a:solidFill>
                      <a:latin typeface="Monotype Corsiva" pitchFamily="66" charset="0"/>
                    </a:endParaRPr>
                  </a:p>
                </p:txBody>
              </p:sp>
              <p:sp>
                <p:nvSpPr>
                  <p:cNvPr id="95246" name="TextBox 8"/>
                  <p:cNvSpPr txBox="1"/>
                  <p:nvPr/>
                </p:nvSpPr>
                <p:spPr>
                  <a:xfrm>
                    <a:off x="-76200" y="5257800"/>
                    <a:ext cx="9372600" cy="523875"/>
                  </a:xfrm>
                  <a:prstGeom prst="rect">
                    <a:avLst/>
                  </a:prstGeom>
                  <a:noFill/>
                  <a:ln w="9525">
                    <a:noFill/>
                  </a:ln>
                </p:spPr>
                <p:txBody>
                  <a:bodyPr anchor="t" anchorCtr="0">
                    <a:spAutoFit/>
                  </a:bodyPr>
                  <a:p>
                    <a:r>
                      <a:rPr lang="en-US" altLang="vi-VN" sz="2800" b="1" i="1" dirty="0">
                        <a:latin typeface="Times New Roman" panose="02020603050405020304" pitchFamily="18" charset="0"/>
                      </a:rPr>
                      <a:t>  </a:t>
                    </a:r>
                    <a:r>
                      <a:rPr lang="en-US" altLang="vi-VN" sz="2800" b="1" i="1" dirty="0">
                        <a:solidFill>
                          <a:srgbClr val="FF0000"/>
                        </a:solidFill>
                        <a:latin typeface="Times New Roman" panose="02020603050405020304" pitchFamily="18" charset="0"/>
                      </a:rPr>
                      <a:t>Bản chất của pháp luật l</a:t>
                    </a:r>
                    <a:r>
                      <a:rPr lang="en-US" altLang="vi-VN" sz="2800" b="1" i="1" dirty="0">
                        <a:solidFill>
                          <a:srgbClr val="FF0000"/>
                        </a:solidFill>
                        <a:latin typeface="Times New Roman" panose="02020603050405020304" pitchFamily="18" charset="0"/>
                        <a:ea typeface="Times New Roman" panose="02020603050405020304" pitchFamily="18" charset="0"/>
                      </a:rPr>
                      <a:t>à</a:t>
                    </a:r>
                    <a:r>
                      <a:rPr lang="en-US" altLang="vi-VN" sz="2800" b="1" i="1" dirty="0">
                        <a:solidFill>
                          <a:srgbClr val="FF0000"/>
                        </a:solidFill>
                        <a:latin typeface="Times New Roman" panose="02020603050405020304" pitchFamily="18" charset="0"/>
                      </a:rPr>
                      <a:t> vấn đề cơ bản của mọi thời đại</a:t>
                    </a:r>
                    <a:endParaRPr lang="" altLang="vi-VN" sz="2800" b="1" i="1" dirty="0">
                      <a:solidFill>
                        <a:srgbClr val="FF0000"/>
                      </a:solidFill>
                      <a:latin typeface="Times New Roman" panose="02020603050405020304" pitchFamily="18" charset="0"/>
                      <a:ea typeface="Times New Roman" panose="02020603050405020304" pitchFamily="18" charset="0"/>
                    </a:endParaRPr>
                  </a:p>
                </p:txBody>
              </p:sp>
              <p:cxnSp>
                <p:nvCxnSpPr>
                  <p:cNvPr id="17" name="Straight Connector 16"/>
                  <p:cNvCxnSpPr/>
                  <p:nvPr/>
                </p:nvCxnSpPr>
                <p:spPr>
                  <a:xfrm>
                    <a:off x="1654175" y="5943600"/>
                    <a:ext cx="5410200" cy="1588"/>
                  </a:xfrm>
                  <a:prstGeom prst="line">
                    <a:avLst/>
                  </a:prstGeom>
                </p:spPr>
                <p:style>
                  <a:lnRef idx="2">
                    <a:schemeClr val="accent5"/>
                  </a:lnRef>
                  <a:fillRef idx="0">
                    <a:schemeClr val="accent5"/>
                  </a:fillRef>
                  <a:effectRef idx="1">
                    <a:schemeClr val="accent5"/>
                  </a:effectRef>
                  <a:fontRef idx="minor">
                    <a:schemeClr val="tx1"/>
                  </a:fontRef>
                </p:style>
              </p:cxnSp>
            </p:grpSp>
          </p:grpSp>
        </p:grpSp>
      </p:gr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97282"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sp>
        <p:nvSpPr>
          <p:cNvPr id="97283" name="Line 15"/>
          <p:cNvSpPr/>
          <p:nvPr/>
        </p:nvSpPr>
        <p:spPr>
          <a:xfrm>
            <a:off x="2247900" y="6473825"/>
            <a:ext cx="4648200" cy="0"/>
          </a:xfrm>
          <a:prstGeom prst="line">
            <a:avLst/>
          </a:prstGeom>
          <a:ln w="28575" cap="flat" cmpd="sng">
            <a:solidFill>
              <a:schemeClr val="tx1"/>
            </a:solidFill>
            <a:prstDash val="solid"/>
            <a:round/>
            <a:headEnd type="none" w="med" len="med"/>
            <a:tailEnd type="none" w="med" len="med"/>
          </a:ln>
        </p:spPr>
      </p:sp>
      <p:sp>
        <p:nvSpPr>
          <p:cNvPr id="97284" name="TextBox 8"/>
          <p:cNvSpPr txBox="1"/>
          <p:nvPr/>
        </p:nvSpPr>
        <p:spPr>
          <a:xfrm>
            <a:off x="639763" y="774700"/>
            <a:ext cx="6629400" cy="446088"/>
          </a:xfrm>
          <a:prstGeom prst="rect">
            <a:avLst/>
          </a:prstGeom>
          <a:noFill/>
          <a:ln w="9525">
            <a:noFill/>
          </a:ln>
        </p:spPr>
        <p:txBody>
          <a:bodyPr anchor="t" anchorCtr="0">
            <a:spAutoFit/>
          </a:bodyPr>
          <a:p>
            <a:r>
              <a:rPr lang="en-US" altLang="vi-VN" sz="2300" b="1" dirty="0">
                <a:solidFill>
                  <a:srgbClr val="FF0000"/>
                </a:solidFill>
                <a:latin typeface="Times New Roman" panose="02020603050405020304" pitchFamily="18" charset="0"/>
              </a:rPr>
              <a:t>  1.1. Bản chất giai cấp</a:t>
            </a:r>
            <a:endParaRPr lang="" altLang="vi-VN" sz="2300" b="1" dirty="0">
              <a:solidFill>
                <a:srgbClr val="FF0000"/>
              </a:solidFill>
              <a:latin typeface="Times New Roman" panose="02020603050405020304" pitchFamily="18" charset="0"/>
              <a:ea typeface="Times New Roman" panose="02020603050405020304" pitchFamily="18" charset="0"/>
            </a:endParaRPr>
          </a:p>
        </p:txBody>
      </p:sp>
      <p:pic>
        <p:nvPicPr>
          <p:cNvPr id="15367" name="Picture 6" descr="shadow rectangle white inner"/>
          <p:cNvPicPr>
            <a:picLocks noChangeAspect="1"/>
          </p:cNvPicPr>
          <p:nvPr/>
        </p:nvPicPr>
        <p:blipFill>
          <a:blip r:embed="rId2"/>
          <a:stretch>
            <a:fillRect/>
          </a:stretch>
        </p:blipFill>
        <p:spPr>
          <a:xfrm>
            <a:off x="2978150" y="1331913"/>
            <a:ext cx="6165850" cy="2133600"/>
          </a:xfrm>
          <a:prstGeom prst="rect">
            <a:avLst/>
          </a:prstGeom>
          <a:noFill/>
          <a:ln w="9525">
            <a:noFill/>
          </a:ln>
        </p:spPr>
      </p:pic>
      <p:pic>
        <p:nvPicPr>
          <p:cNvPr id="15368" name="Picture 6" descr="shadow rectangle white inner"/>
          <p:cNvPicPr>
            <a:picLocks noChangeAspect="1"/>
          </p:cNvPicPr>
          <p:nvPr/>
        </p:nvPicPr>
        <p:blipFill>
          <a:blip r:embed="rId2"/>
          <a:stretch>
            <a:fillRect/>
          </a:stretch>
        </p:blipFill>
        <p:spPr>
          <a:xfrm>
            <a:off x="2641600" y="3551238"/>
            <a:ext cx="6877050" cy="2362200"/>
          </a:xfrm>
          <a:prstGeom prst="rect">
            <a:avLst/>
          </a:prstGeom>
          <a:noFill/>
          <a:ln w="9525">
            <a:noFill/>
          </a:ln>
        </p:spPr>
      </p:pic>
      <p:sp>
        <p:nvSpPr>
          <p:cNvPr id="15369" name="TextBox 9"/>
          <p:cNvSpPr txBox="1"/>
          <p:nvPr/>
        </p:nvSpPr>
        <p:spPr>
          <a:xfrm>
            <a:off x="1295400" y="3433763"/>
            <a:ext cx="2133600" cy="1169987"/>
          </a:xfrm>
          <a:prstGeom prst="rect">
            <a:avLst/>
          </a:prstGeom>
          <a:noFill/>
          <a:ln w="9525">
            <a:noFill/>
          </a:ln>
        </p:spPr>
        <p:txBody>
          <a:bodyPr anchor="t" anchorCtr="0">
            <a:spAutoFit/>
          </a:bodyPr>
          <a:p>
            <a:r>
              <a:rPr lang="en-US" altLang="vi-VN" sz="3500" b="1" dirty="0">
                <a:solidFill>
                  <a:srgbClr val="FF0000"/>
                </a:solidFill>
                <a:latin typeface="Lucida Handwriting" pitchFamily="66" charset="0"/>
              </a:rPr>
              <a:t>Thể hiện</a:t>
            </a:r>
            <a:endParaRPr lang="" altLang="vi-VN" sz="3500" b="1" dirty="0">
              <a:solidFill>
                <a:srgbClr val="FF0000"/>
              </a:solidFill>
              <a:latin typeface="Lucida Handwriting" pitchFamily="66" charset="0"/>
            </a:endParaRPr>
          </a:p>
        </p:txBody>
      </p:sp>
      <p:sp>
        <p:nvSpPr>
          <p:cNvPr id="15370" name="Oval 35"/>
          <p:cNvSpPr/>
          <p:nvPr/>
        </p:nvSpPr>
        <p:spPr>
          <a:xfrm>
            <a:off x="3954463" y="1590675"/>
            <a:ext cx="457200" cy="381000"/>
          </a:xfrm>
          <a:prstGeom prst="ellipse">
            <a:avLst/>
          </a:prstGeom>
          <a:gradFill rotWithShape="1">
            <a:gsLst>
              <a:gs pos="0">
                <a:schemeClr val="accent1"/>
              </a:gs>
              <a:gs pos="100000">
                <a:schemeClr val="hlink"/>
              </a:gs>
            </a:gsLst>
            <a:lin ang="5400000" scaled="1"/>
            <a:tileRect/>
          </a:gradFill>
          <a:ln w="9525" cap="flat" cmpd="sng">
            <a:solidFill>
              <a:schemeClr val="tx1"/>
            </a:solidFill>
            <a:prstDash val="solid"/>
            <a:round/>
            <a:headEnd type="none" w="med" len="med"/>
            <a:tailEnd type="none" w="med" len="med"/>
          </a:ln>
        </p:spPr>
        <p:txBody>
          <a:bodyPr wrap="none" anchor="ctr" anchorCtr="0"/>
          <a:p>
            <a:pPr algn="ctr"/>
            <a:r>
              <a:rPr lang="en-US" altLang="vi-VN" sz="2400" b="1" dirty="0">
                <a:solidFill>
                  <a:schemeClr val="bg1"/>
                </a:solidFill>
                <a:latin typeface="Arial" panose="020B0604020202020204" pitchFamily="34" charset="0"/>
              </a:rPr>
              <a:t>1</a:t>
            </a:r>
            <a:endParaRPr lang="en-US" altLang="vi-VN" sz="2400" b="1" dirty="0">
              <a:solidFill>
                <a:schemeClr val="bg1"/>
              </a:solidFill>
              <a:latin typeface="Arial" panose="020B0604020202020204" pitchFamily="34" charset="0"/>
            </a:endParaRPr>
          </a:p>
        </p:txBody>
      </p:sp>
      <p:sp>
        <p:nvSpPr>
          <p:cNvPr id="15371" name="Oval 35"/>
          <p:cNvSpPr/>
          <p:nvPr/>
        </p:nvSpPr>
        <p:spPr>
          <a:xfrm>
            <a:off x="3730625" y="3846513"/>
            <a:ext cx="457200" cy="381000"/>
          </a:xfrm>
          <a:prstGeom prst="ellipse">
            <a:avLst/>
          </a:prstGeom>
          <a:gradFill rotWithShape="1">
            <a:gsLst>
              <a:gs pos="0">
                <a:schemeClr val="accent1"/>
              </a:gs>
              <a:gs pos="100000">
                <a:schemeClr val="hlink"/>
              </a:gs>
            </a:gsLst>
            <a:lin ang="5400000" scaled="1"/>
            <a:tileRect/>
          </a:gradFill>
          <a:ln w="9525" cap="flat" cmpd="sng">
            <a:solidFill>
              <a:schemeClr val="tx1"/>
            </a:solidFill>
            <a:prstDash val="solid"/>
            <a:round/>
            <a:headEnd type="none" w="med" len="med"/>
            <a:tailEnd type="none" w="med" len="med"/>
          </a:ln>
        </p:spPr>
        <p:txBody>
          <a:bodyPr wrap="none" anchor="ctr" anchorCtr="0"/>
          <a:p>
            <a:pPr algn="ctr"/>
            <a:r>
              <a:rPr lang="en-US" altLang="vi-VN" sz="2400" b="1" dirty="0">
                <a:solidFill>
                  <a:schemeClr val="bg1"/>
                </a:solidFill>
                <a:latin typeface="Arial" panose="020B0604020202020204" pitchFamily="34" charset="0"/>
              </a:rPr>
              <a:t>2</a:t>
            </a:r>
            <a:endParaRPr lang="en-US" altLang="vi-VN" sz="2400" b="1" dirty="0">
              <a:solidFill>
                <a:schemeClr val="bg1"/>
              </a:solidFill>
              <a:latin typeface="Arial" panose="020B0604020202020204" pitchFamily="34" charset="0"/>
            </a:endParaRPr>
          </a:p>
        </p:txBody>
      </p:sp>
      <p:sp>
        <p:nvSpPr>
          <p:cNvPr id="15372" name="TextBox 13"/>
          <p:cNvSpPr txBox="1"/>
          <p:nvPr/>
        </p:nvSpPr>
        <p:spPr>
          <a:xfrm>
            <a:off x="4451350" y="1822450"/>
            <a:ext cx="3429000" cy="1200150"/>
          </a:xfrm>
          <a:prstGeom prst="rect">
            <a:avLst/>
          </a:prstGeom>
          <a:noFill/>
          <a:ln w="9525">
            <a:noFill/>
          </a:ln>
        </p:spPr>
        <p:txBody>
          <a:bodyPr anchor="t" anchorCtr="0">
            <a:spAutoFit/>
          </a:bodyPr>
          <a:p>
            <a:r>
              <a:rPr lang="en-US" altLang="vi-VN" sz="2400" b="1" i="1" dirty="0">
                <a:solidFill>
                  <a:srgbClr val="000000"/>
                </a:solidFill>
                <a:latin typeface="Times New Roman" panose="02020603050405020304" pitchFamily="18" charset="0"/>
              </a:rPr>
              <a:t>Pháp luật luôn phản ánh lợi ích, ý chí của giai cấp thống trị</a:t>
            </a:r>
            <a:endParaRPr lang="" altLang="vi-VN" sz="2400" b="1" i="1" dirty="0">
              <a:solidFill>
                <a:srgbClr val="000000"/>
              </a:solidFill>
              <a:latin typeface="Times New Roman" panose="02020603050405020304" pitchFamily="18" charset="0"/>
              <a:ea typeface="Times New Roman" panose="02020603050405020304" pitchFamily="18" charset="0"/>
            </a:endParaRPr>
          </a:p>
        </p:txBody>
      </p:sp>
      <p:sp>
        <p:nvSpPr>
          <p:cNvPr id="15373" name="TextBox 14"/>
          <p:cNvSpPr txBox="1"/>
          <p:nvPr/>
        </p:nvSpPr>
        <p:spPr>
          <a:xfrm>
            <a:off x="3835400" y="4122738"/>
            <a:ext cx="4489450" cy="1154112"/>
          </a:xfrm>
          <a:prstGeom prst="rect">
            <a:avLst/>
          </a:prstGeom>
          <a:noFill/>
          <a:ln w="9525">
            <a:noFill/>
          </a:ln>
        </p:spPr>
        <p:txBody>
          <a:bodyPr anchor="t" anchorCtr="0">
            <a:spAutoFit/>
          </a:bodyPr>
          <a:p>
            <a:r>
              <a:rPr lang="en-US" altLang="vi-VN" sz="2300" b="1" i="1" dirty="0">
                <a:solidFill>
                  <a:srgbClr val="FF0000"/>
                </a:solidFill>
                <a:latin typeface="Times New Roman" panose="02020603050405020304" pitchFamily="18" charset="0"/>
              </a:rPr>
              <a:t>  Mục đích điều chỉnh các quan hệ XH phát triển theo một trật tự phù hợp với ý chí của G/C thống trị</a:t>
            </a:r>
            <a:endParaRPr lang="" altLang="vi-VN" sz="2300" b="1" i="1" dirty="0">
              <a:solidFill>
                <a:srgbClr val="FF0000"/>
              </a:solidFill>
              <a:latin typeface="Times New Roman" panose="02020603050405020304" pitchFamily="18" charset="0"/>
              <a:ea typeface="Times New Roman" panose="02020603050405020304" pitchFamily="18" charset="0"/>
            </a:endParaRPr>
          </a:p>
        </p:txBody>
      </p:sp>
      <p:sp>
        <p:nvSpPr>
          <p:cNvPr id="16" name="Freeform 6"/>
          <p:cNvSpPr/>
          <p:nvPr/>
        </p:nvSpPr>
        <p:spPr bwMode="gray">
          <a:xfrm rot="11105112">
            <a:off x="2689225" y="2838450"/>
            <a:ext cx="1035050"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 name="Freeform 8"/>
          <p:cNvSpPr/>
          <p:nvPr/>
        </p:nvSpPr>
        <p:spPr bwMode="gray">
          <a:xfrm flipH="1">
            <a:off x="2630488" y="41036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376" name="TextBox 17"/>
          <p:cNvSpPr txBox="1"/>
          <p:nvPr/>
        </p:nvSpPr>
        <p:spPr>
          <a:xfrm>
            <a:off x="1295400" y="5849938"/>
            <a:ext cx="7772400" cy="461962"/>
          </a:xfrm>
          <a:prstGeom prst="rect">
            <a:avLst/>
          </a:prstGeom>
          <a:noFill/>
          <a:ln w="9525">
            <a:noFill/>
          </a:ln>
        </p:spPr>
        <p:txBody>
          <a:bodyPr anchor="t" anchorCtr="0">
            <a:spAutoFit/>
          </a:bodyPr>
          <a:p>
            <a:r>
              <a:rPr lang="en-US" altLang="vi-VN" sz="2400" b="1" i="1" dirty="0">
                <a:solidFill>
                  <a:srgbClr val="000000"/>
                </a:solidFill>
                <a:latin typeface="Times New Roman" panose="02020603050405020304" pitchFamily="18" charset="0"/>
              </a:rPr>
              <a:t>PL chính l</a:t>
            </a:r>
            <a:r>
              <a:rPr lang="en-US" altLang="vi-VN" sz="2400" b="1" i="1" dirty="0">
                <a:solidFill>
                  <a:srgbClr val="000000"/>
                </a:solidFill>
                <a:latin typeface="Times New Roman" panose="02020603050405020304" pitchFamily="18" charset="0"/>
                <a:ea typeface="Times New Roman" panose="02020603050405020304" pitchFamily="18" charset="0"/>
              </a:rPr>
              <a:t>à</a:t>
            </a:r>
            <a:r>
              <a:rPr lang="en-US" altLang="vi-VN" sz="2400" b="1" i="1" dirty="0">
                <a:solidFill>
                  <a:srgbClr val="000000"/>
                </a:solidFill>
                <a:latin typeface="Times New Roman" panose="02020603050405020304" pitchFamily="18" charset="0"/>
              </a:rPr>
              <a:t> công cụ thực hiện sự thống trị G/c. </a:t>
            </a:r>
            <a:endParaRPr lang="" altLang="vi-VN" sz="2400" b="1" i="1" dirty="0">
              <a:solidFill>
                <a:srgbClr val="000000"/>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369"/>
                                        </p:tgtEl>
                                        <p:attrNameLst>
                                          <p:attrName>style.visibility</p:attrName>
                                        </p:attrNameLst>
                                      </p:cBhvr>
                                      <p:to>
                                        <p:strVal val="visible"/>
                                      </p:to>
                                    </p:set>
                                    <p:animEffect transition="in" filter="diamond(in)">
                                      <p:cBhvr>
                                        <p:cTn id="7" dur="2000"/>
                                        <p:tgtEl>
                                          <p:spTgt spid="153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370"/>
                                        </p:tgtEl>
                                        <p:attrNameLst>
                                          <p:attrName>style.visibility</p:attrName>
                                        </p:attrNameLst>
                                      </p:cBhvr>
                                      <p:to>
                                        <p:strVal val="visible"/>
                                      </p:to>
                                    </p:set>
                                    <p:anim calcmode="lin" valueType="num">
                                      <p:cBhvr additive="base">
                                        <p:cTn id="12" dur="500" fill="hold"/>
                                        <p:tgtEl>
                                          <p:spTgt spid="15370"/>
                                        </p:tgtEl>
                                        <p:attrNameLst>
                                          <p:attrName>ppt_x</p:attrName>
                                        </p:attrNameLst>
                                      </p:cBhvr>
                                      <p:tavLst>
                                        <p:tav tm="0">
                                          <p:val>
                                            <p:strVal val="#ppt_x"/>
                                          </p:val>
                                        </p:tav>
                                        <p:tav tm="100000">
                                          <p:val>
                                            <p:strVal val="#ppt_x"/>
                                          </p:val>
                                        </p:tav>
                                      </p:tavLst>
                                    </p:anim>
                                    <p:anim calcmode="lin" valueType="num">
                                      <p:cBhvr additive="base">
                                        <p:cTn id="13" dur="500" fill="hold"/>
                                        <p:tgtEl>
                                          <p:spTgt spid="1537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5367"/>
                                        </p:tgtEl>
                                        <p:attrNameLst>
                                          <p:attrName>style.visibility</p:attrName>
                                        </p:attrNameLst>
                                      </p:cBhvr>
                                      <p:to>
                                        <p:strVal val="visible"/>
                                      </p:to>
                                    </p:set>
                                    <p:anim calcmode="lin" valueType="num">
                                      <p:cBhvr additive="base">
                                        <p:cTn id="20" dur="500" fill="hold"/>
                                        <p:tgtEl>
                                          <p:spTgt spid="15367"/>
                                        </p:tgtEl>
                                        <p:attrNameLst>
                                          <p:attrName>ppt_x</p:attrName>
                                        </p:attrNameLst>
                                      </p:cBhvr>
                                      <p:tavLst>
                                        <p:tav tm="0">
                                          <p:val>
                                            <p:strVal val="#ppt_x"/>
                                          </p:val>
                                        </p:tav>
                                        <p:tav tm="100000">
                                          <p:val>
                                            <p:strVal val="#ppt_x"/>
                                          </p:val>
                                        </p:tav>
                                      </p:tavLst>
                                    </p:anim>
                                    <p:anim calcmode="lin" valueType="num">
                                      <p:cBhvr additive="base">
                                        <p:cTn id="21" dur="500" fill="hold"/>
                                        <p:tgtEl>
                                          <p:spTgt spid="1536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5372"/>
                                        </p:tgtEl>
                                        <p:attrNameLst>
                                          <p:attrName>style.visibility</p:attrName>
                                        </p:attrNameLst>
                                      </p:cBhvr>
                                      <p:to>
                                        <p:strVal val="visible"/>
                                      </p:to>
                                    </p:set>
                                    <p:anim calcmode="lin" valueType="num">
                                      <p:cBhvr additive="base">
                                        <p:cTn id="24" dur="500" fill="hold"/>
                                        <p:tgtEl>
                                          <p:spTgt spid="15372"/>
                                        </p:tgtEl>
                                        <p:attrNameLst>
                                          <p:attrName>ppt_x</p:attrName>
                                        </p:attrNameLst>
                                      </p:cBhvr>
                                      <p:tavLst>
                                        <p:tav tm="0">
                                          <p:val>
                                            <p:strVal val="#ppt_x"/>
                                          </p:val>
                                        </p:tav>
                                        <p:tav tm="100000">
                                          <p:val>
                                            <p:strVal val="#ppt_x"/>
                                          </p:val>
                                        </p:tav>
                                      </p:tavLst>
                                    </p:anim>
                                    <p:anim calcmode="lin" valueType="num">
                                      <p:cBhvr additive="base">
                                        <p:cTn id="25" dur="500" fill="hold"/>
                                        <p:tgtEl>
                                          <p:spTgt spid="1537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15371"/>
                                        </p:tgtEl>
                                        <p:attrNameLst>
                                          <p:attrName>style.visibility</p:attrName>
                                        </p:attrNameLst>
                                      </p:cBhvr>
                                      <p:to>
                                        <p:strVal val="visible"/>
                                      </p:to>
                                    </p:set>
                                    <p:animEffect transition="in" filter="diamond(in)">
                                      <p:cBhvr>
                                        <p:cTn id="30" dur="2000"/>
                                        <p:tgtEl>
                                          <p:spTgt spid="15371"/>
                                        </p:tgtEl>
                                      </p:cBhvr>
                                    </p:animEffect>
                                  </p:childTnLst>
                                </p:cTn>
                              </p:par>
                              <p:par>
                                <p:cTn id="31" presetID="8" presetClass="entr" presetSubtype="16"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amond(in)">
                                      <p:cBhvr>
                                        <p:cTn id="33" dur="2000"/>
                                        <p:tgtEl>
                                          <p:spTgt spid="17"/>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15373"/>
                                        </p:tgtEl>
                                        <p:attrNameLst>
                                          <p:attrName>style.visibility</p:attrName>
                                        </p:attrNameLst>
                                      </p:cBhvr>
                                      <p:to>
                                        <p:strVal val="visible"/>
                                      </p:to>
                                    </p:set>
                                    <p:animEffect transition="in" filter="diamond(in)">
                                      <p:cBhvr>
                                        <p:cTn id="36" dur="2000"/>
                                        <p:tgtEl>
                                          <p:spTgt spid="15373"/>
                                        </p:tgtEl>
                                      </p:cBhvr>
                                    </p:animEffect>
                                  </p:childTnLst>
                                </p:cTn>
                              </p:par>
                              <p:par>
                                <p:cTn id="37" presetID="8" presetClass="entr" presetSubtype="16" fill="hold" nodeType="withEffect">
                                  <p:stCondLst>
                                    <p:cond delay="0"/>
                                  </p:stCondLst>
                                  <p:childTnLst>
                                    <p:set>
                                      <p:cBhvr>
                                        <p:cTn id="38" dur="1" fill="hold">
                                          <p:stCondLst>
                                            <p:cond delay="0"/>
                                          </p:stCondLst>
                                        </p:cTn>
                                        <p:tgtEl>
                                          <p:spTgt spid="15368"/>
                                        </p:tgtEl>
                                        <p:attrNameLst>
                                          <p:attrName>style.visibility</p:attrName>
                                        </p:attrNameLst>
                                      </p:cBhvr>
                                      <p:to>
                                        <p:strVal val="visible"/>
                                      </p:to>
                                    </p:set>
                                    <p:animEffect transition="in" filter="diamond(in)">
                                      <p:cBhvr>
                                        <p:cTn id="39" dur="2000"/>
                                        <p:tgtEl>
                                          <p:spTgt spid="15368"/>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5376"/>
                                        </p:tgtEl>
                                        <p:attrNameLst>
                                          <p:attrName>style.visibility</p:attrName>
                                        </p:attrNameLst>
                                      </p:cBhvr>
                                      <p:to>
                                        <p:strVal val="visible"/>
                                      </p:to>
                                    </p:set>
                                    <p:animEffect transition="in" filter="box(in)">
                                      <p:cBhvr>
                                        <p:cTn id="44" dur="500"/>
                                        <p:tgtEl>
                                          <p:spTgt spid="15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p:bldP spid="15370" grpId="0" animBg="1"/>
      <p:bldP spid="15371" grpId="0" animBg="1"/>
      <p:bldP spid="15372" grpId="0"/>
      <p:bldP spid="15373" grpId="0"/>
      <p:bldP spid="1537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99330"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sp>
        <p:nvSpPr>
          <p:cNvPr id="7" name="TextBox 6"/>
          <p:cNvSpPr txBox="1"/>
          <p:nvPr/>
        </p:nvSpPr>
        <p:spPr>
          <a:xfrm>
            <a:off x="528638" y="1935163"/>
            <a:ext cx="1524000" cy="769937"/>
          </a:xfrm>
          <a:prstGeom prst="rect">
            <a:avLst/>
          </a:prstGeom>
          <a:noFill/>
          <a:ln w="9525">
            <a:noFill/>
          </a:ln>
        </p:spPr>
        <p:txBody>
          <a:bodyPr anchor="t" anchorCtr="0">
            <a:spAutoFit/>
          </a:bodyPr>
          <a:p>
            <a:r>
              <a:rPr lang="en-US" altLang="vi-VN" sz="4400" b="1" i="1" dirty="0">
                <a:solidFill>
                  <a:srgbClr val="FFC000"/>
                </a:solidFill>
                <a:latin typeface="AnkeCalligraph" pitchFamily="18" charset="0"/>
              </a:rPr>
              <a:t>Lưu ý</a:t>
            </a:r>
            <a:endParaRPr lang="" altLang="vi-VN" sz="4400" b="1" i="1" dirty="0">
              <a:solidFill>
                <a:srgbClr val="FFC000"/>
              </a:solidFill>
              <a:latin typeface="AnkeCalligraph" pitchFamily="18" charset="0"/>
            </a:endParaRPr>
          </a:p>
        </p:txBody>
      </p:sp>
      <p:sp>
        <p:nvSpPr>
          <p:cNvPr id="99332" name="TextBox 8"/>
          <p:cNvSpPr txBox="1"/>
          <p:nvPr/>
        </p:nvSpPr>
        <p:spPr>
          <a:xfrm>
            <a:off x="1065213" y="568325"/>
            <a:ext cx="6629400" cy="477838"/>
          </a:xfrm>
          <a:prstGeom prst="rect">
            <a:avLst/>
          </a:prstGeom>
          <a:noFill/>
          <a:ln w="9525">
            <a:noFill/>
          </a:ln>
        </p:spPr>
        <p:txBody>
          <a:bodyPr anchor="t" anchorCtr="0">
            <a:spAutoFit/>
          </a:bodyPr>
          <a:p>
            <a:r>
              <a:rPr lang="en-US" altLang="vi-VN" sz="2500" b="1" dirty="0">
                <a:solidFill>
                  <a:srgbClr val="FF0000"/>
                </a:solidFill>
                <a:latin typeface="Times New Roman" panose="02020603050405020304" pitchFamily="18" charset="0"/>
              </a:rPr>
              <a:t> 1.1.Bản chất giai cấp</a:t>
            </a:r>
            <a:endParaRPr lang="en-US" altLang="vi-VN" sz="2500" b="1" dirty="0">
              <a:solidFill>
                <a:srgbClr val="FF0000"/>
              </a:solidFill>
              <a:latin typeface="Times New Roman" panose="02020603050405020304" pitchFamily="18" charset="0"/>
              <a:ea typeface="Times New Roman" panose="02020603050405020304" pitchFamily="18" charset="0"/>
            </a:endParaRPr>
          </a:p>
        </p:txBody>
      </p:sp>
      <p:sp>
        <p:nvSpPr>
          <p:cNvPr id="16391" name="Rectangle 8"/>
          <p:cNvSpPr/>
          <p:nvPr/>
        </p:nvSpPr>
        <p:spPr>
          <a:xfrm>
            <a:off x="2286000" y="1539875"/>
            <a:ext cx="5969000" cy="1938338"/>
          </a:xfrm>
          <a:prstGeom prst="rect">
            <a:avLst/>
          </a:prstGeom>
          <a:noFill/>
          <a:ln w="9525">
            <a:noFill/>
          </a:ln>
        </p:spPr>
        <p:txBody>
          <a:bodyPr anchor="t" anchorCtr="0">
            <a:spAutoFit/>
          </a:bodyPr>
          <a:p>
            <a:pPr algn="just"/>
            <a:r>
              <a:rPr lang="en-US" altLang="vi-VN" sz="3000" b="1" i="1" dirty="0">
                <a:latin typeface="Times New Roman" panose="02020603050405020304" pitchFamily="18" charset="0"/>
              </a:rPr>
              <a:t>Pháp luật tuy l</a:t>
            </a:r>
            <a:r>
              <a:rPr lang="en-US" altLang="vi-VN" sz="3000" b="1" i="1" dirty="0">
                <a:latin typeface="Times New Roman" panose="02020603050405020304" pitchFamily="18" charset="0"/>
                <a:ea typeface="Times New Roman" panose="02020603050405020304" pitchFamily="18" charset="0"/>
              </a:rPr>
              <a:t>à</a:t>
            </a:r>
            <a:r>
              <a:rPr lang="en-US" altLang="vi-VN" sz="3000" b="1" i="1" dirty="0">
                <a:latin typeface="Times New Roman" panose="02020603050405020304" pitchFamily="18" charset="0"/>
              </a:rPr>
              <a:t> ý chí của giai cấp thống trị. Nhưng ý chí ấy bị qui định bởi điều kiện thực tiễn xã hội. </a:t>
            </a:r>
            <a:endParaRPr lang="en-US" altLang="vi-VN" sz="3000" b="1" i="1" dirty="0">
              <a:latin typeface="Times New Roman" panose="02020603050405020304" pitchFamily="18" charset="0"/>
            </a:endParaRPr>
          </a:p>
          <a:p>
            <a:pPr algn="just"/>
            <a:endParaRPr lang="en-US" altLang="vi-VN" sz="3000" b="1" i="1" dirty="0">
              <a:solidFill>
                <a:srgbClr val="FF3300"/>
              </a:solidFill>
              <a:latin typeface="Times New Roman" panose="02020603050405020304" pitchFamily="18" charset="0"/>
              <a:ea typeface="Times New Roman" panose="02020603050405020304" pitchFamily="18" charset="0"/>
            </a:endParaRPr>
          </a:p>
        </p:txBody>
      </p:sp>
      <p:sp>
        <p:nvSpPr>
          <p:cNvPr id="10" name="Freeform 8"/>
          <p:cNvSpPr/>
          <p:nvPr/>
        </p:nvSpPr>
        <p:spPr bwMode="gray">
          <a:xfrm rot="21269771" flipH="1">
            <a:off x="949325" y="28082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2052638" y="3478213"/>
            <a:ext cx="5181600" cy="1476375"/>
          </a:xfrm>
          <a:prstGeom prst="rect">
            <a:avLst/>
          </a:prstGeom>
          <a:noFill/>
          <a:ln w="9525">
            <a:noFill/>
          </a:ln>
        </p:spPr>
        <p:txBody>
          <a:bodyPr anchor="t" anchorCtr="0">
            <a:spAutoFit/>
          </a:bodyPr>
          <a:p>
            <a:pPr algn="just"/>
            <a:r>
              <a:rPr lang="en-US" altLang="vi-VN" sz="3000" b="1" i="1" dirty="0">
                <a:solidFill>
                  <a:srgbClr val="0000FF"/>
                </a:solidFill>
                <a:latin typeface="Times New Roman" panose="02020603050405020304" pitchFamily="18" charset="0"/>
              </a:rPr>
              <a:t>Chính vì vậy, pháp luật vừa mang tính chủ quan, vừa mang tính khách quan.</a:t>
            </a:r>
            <a:endParaRPr lang="en-US" altLang="vi-VN" sz="3000" b="1" i="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391">
                                            <p:txEl>
                                              <p:charRg st="0" end="107"/>
                                            </p:txEl>
                                          </p:spTgt>
                                        </p:tgtEl>
                                        <p:attrNameLst>
                                          <p:attrName>style.visibility</p:attrName>
                                        </p:attrNameLst>
                                      </p:cBhvr>
                                      <p:to>
                                        <p:strVal val="visible"/>
                                      </p:to>
                                    </p:set>
                                    <p:anim calcmode="lin" valueType="num">
                                      <p:cBhvr additive="base">
                                        <p:cTn id="18" dur="500" fill="hold"/>
                                        <p:tgtEl>
                                          <p:spTgt spid="16391">
                                            <p:txEl>
                                              <p:charRg st="0" end="107"/>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391">
                                            <p:txEl>
                                              <p:charRg st="0" end="107"/>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charRg st="0" end="74"/>
                                            </p:txEl>
                                          </p:spTgt>
                                        </p:tgtEl>
                                        <p:attrNameLst>
                                          <p:attrName>style.visibility</p:attrName>
                                        </p:attrNameLst>
                                      </p:cBhvr>
                                      <p:to>
                                        <p:strVal val="visible"/>
                                      </p:to>
                                    </p:set>
                                    <p:animEffect transition="in" filter="fade">
                                      <p:cBhvr>
                                        <p:cTn id="24" dur="1000"/>
                                        <p:tgtEl>
                                          <p:spTgt spid="2">
                                            <p:txEl>
                                              <p:charRg st="0" end="74"/>
                                            </p:txEl>
                                          </p:spTgt>
                                        </p:tgtEl>
                                      </p:cBhvr>
                                    </p:animEffect>
                                    <p:anim calcmode="lin" valueType="num">
                                      <p:cBhvr>
                                        <p:cTn id="25" dur="1000" fill="hold"/>
                                        <p:tgtEl>
                                          <p:spTgt spid="2">
                                            <p:txEl>
                                              <p:charRg st="0" end="7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charRg st="0" end="7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1378"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sp>
        <p:nvSpPr>
          <p:cNvPr id="101379" name="Line 15"/>
          <p:cNvSpPr/>
          <p:nvPr/>
        </p:nvSpPr>
        <p:spPr>
          <a:xfrm>
            <a:off x="2514600" y="6629400"/>
            <a:ext cx="4648200" cy="0"/>
          </a:xfrm>
          <a:prstGeom prst="line">
            <a:avLst/>
          </a:prstGeom>
          <a:ln w="28575" cap="flat" cmpd="sng">
            <a:solidFill>
              <a:schemeClr val="tx1"/>
            </a:solidFill>
            <a:prstDash val="solid"/>
            <a:round/>
            <a:headEnd type="none" w="med" len="med"/>
            <a:tailEnd type="none" w="med" len="med"/>
          </a:ln>
        </p:spPr>
      </p:sp>
      <p:sp>
        <p:nvSpPr>
          <p:cNvPr id="101380" name="TextBox 8"/>
          <p:cNvSpPr txBox="1"/>
          <p:nvPr/>
        </p:nvSpPr>
        <p:spPr>
          <a:xfrm>
            <a:off x="990600" y="711200"/>
            <a:ext cx="6629400" cy="476250"/>
          </a:xfrm>
          <a:prstGeom prst="rect">
            <a:avLst/>
          </a:prstGeom>
          <a:noFill/>
          <a:ln w="9525">
            <a:noFill/>
          </a:ln>
        </p:spPr>
        <p:txBody>
          <a:bodyPr anchor="t" anchorCtr="0">
            <a:spAutoFit/>
          </a:bodyPr>
          <a:p>
            <a:pPr algn="ctr"/>
            <a:r>
              <a:rPr lang="en-US" altLang="vi-VN" sz="2500" b="1" dirty="0">
                <a:solidFill>
                  <a:srgbClr val="FF0000"/>
                </a:solidFill>
                <a:latin typeface="Times New Roman" panose="02020603050405020304" pitchFamily="18" charset="0"/>
              </a:rPr>
              <a:t>  1.2.Bản chất xã hội</a:t>
            </a:r>
            <a:endParaRPr lang="" altLang="vi-VN" sz="2500" b="1" dirty="0">
              <a:solidFill>
                <a:srgbClr val="FF0000"/>
              </a:solidFill>
              <a:latin typeface="Times New Roman" panose="02020603050405020304" pitchFamily="18" charset="0"/>
              <a:ea typeface="Times New Roman" panose="02020603050405020304" pitchFamily="18" charset="0"/>
            </a:endParaRPr>
          </a:p>
        </p:txBody>
      </p:sp>
      <p:sp>
        <p:nvSpPr>
          <p:cNvPr id="17414" name="TextBox 8"/>
          <p:cNvSpPr txBox="1"/>
          <p:nvPr/>
        </p:nvSpPr>
        <p:spPr>
          <a:xfrm>
            <a:off x="990600" y="1598613"/>
            <a:ext cx="6629400" cy="798512"/>
          </a:xfrm>
          <a:prstGeom prst="rect">
            <a:avLst/>
          </a:prstGeom>
          <a:noFill/>
          <a:ln w="9525">
            <a:noFill/>
          </a:ln>
        </p:spPr>
        <p:txBody>
          <a:bodyPr anchor="t" anchorCtr="0">
            <a:spAutoFit/>
          </a:bodyPr>
          <a:p>
            <a:r>
              <a:rPr lang="en-US" altLang="vi-VN" sz="4600" b="1" i="1" dirty="0">
                <a:latin typeface="Monotype Corsiva" pitchFamily="66" charset="0"/>
              </a:rPr>
              <a:t>           Thể hiện</a:t>
            </a:r>
            <a:endParaRPr lang="" altLang="vi-VN" sz="4600" b="1" i="1" dirty="0">
              <a:solidFill>
                <a:srgbClr val="FF0000"/>
              </a:solidFill>
              <a:latin typeface="Monotype Corsiva" pitchFamily="66" charset="0"/>
            </a:endParaRPr>
          </a:p>
        </p:txBody>
      </p:sp>
      <p:sp>
        <p:nvSpPr>
          <p:cNvPr id="9" name="AutoShape 4"/>
          <p:cNvSpPr>
            <a:spLocks noChangeArrowheads="1"/>
          </p:cNvSpPr>
          <p:nvPr/>
        </p:nvSpPr>
        <p:spPr bwMode="auto">
          <a:xfrm>
            <a:off x="762000" y="2672382"/>
            <a:ext cx="2667000" cy="2971800"/>
          </a:xfrm>
          <a:prstGeom prst="roundRect">
            <a:avLst>
              <a:gd name="adj" fmla="val 16667"/>
            </a:avLst>
          </a:prstGeom>
          <a:solidFill>
            <a:srgbClr val="FFFF99"/>
          </a:solidFill>
          <a:ln w="38100">
            <a:solidFill>
              <a:srgbClr val="996633"/>
            </a:solidFill>
            <a:round/>
          </a:ln>
          <a:effectLst>
            <a:glow rad="139700">
              <a:schemeClr val="accent1">
                <a:satMod val="175000"/>
                <a:alpha val="40000"/>
              </a:schemeClr>
            </a:glo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0" name="Freeform 6"/>
          <p:cNvSpPr/>
          <p:nvPr/>
        </p:nvSpPr>
        <p:spPr bwMode="gray">
          <a:xfrm>
            <a:off x="3379788" y="266065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Freeform 8"/>
          <p:cNvSpPr/>
          <p:nvPr/>
        </p:nvSpPr>
        <p:spPr bwMode="gray">
          <a:xfrm flipH="1">
            <a:off x="4522788" y="266065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solidFill>
              <a:srgbClr val="D60093"/>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AutoShape 4"/>
          <p:cNvSpPr>
            <a:spLocks noChangeArrowheads="1"/>
          </p:cNvSpPr>
          <p:nvPr/>
        </p:nvSpPr>
        <p:spPr bwMode="auto">
          <a:xfrm>
            <a:off x="5361574" y="2812300"/>
            <a:ext cx="2895600" cy="2971800"/>
          </a:xfrm>
          <a:prstGeom prst="roundRect">
            <a:avLst>
              <a:gd name="adj" fmla="val 16667"/>
            </a:avLst>
          </a:prstGeom>
          <a:solidFill>
            <a:srgbClr val="FFFF99"/>
          </a:solidFill>
          <a:ln w="38100">
            <a:solidFill>
              <a:srgbClr val="FF0000"/>
            </a:solidFill>
            <a:round/>
          </a:ln>
          <a:effectLst>
            <a:glow rad="228600">
              <a:schemeClr val="accent1">
                <a:satMod val="175000"/>
                <a:alpha val="40000"/>
              </a:schemeClr>
            </a:glo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Verdana" panose="020B0604030504040204" pitchFamily="34" charset="0"/>
              <a:ea typeface="+mn-ea"/>
              <a:cs typeface="Arial" panose="020B0604020202020204" pitchFamily="34" charset="0"/>
            </a:endParaRPr>
          </a:p>
        </p:txBody>
      </p:sp>
      <p:sp>
        <p:nvSpPr>
          <p:cNvPr id="17423" name="Rectangle 15"/>
          <p:cNvSpPr/>
          <p:nvPr/>
        </p:nvSpPr>
        <p:spPr>
          <a:xfrm>
            <a:off x="788988" y="2986088"/>
            <a:ext cx="2454275" cy="2241550"/>
          </a:xfrm>
          <a:prstGeom prst="rect">
            <a:avLst/>
          </a:prstGeom>
          <a:noFill/>
          <a:ln w="9525">
            <a:noFill/>
          </a:ln>
        </p:spPr>
        <p:txBody>
          <a:bodyPr anchor="t" anchorCtr="0">
            <a:spAutoFit/>
          </a:bodyPr>
          <a:p>
            <a:pPr algn="ctr">
              <a:lnSpc>
                <a:spcPct val="150000"/>
              </a:lnSpc>
            </a:pPr>
            <a:r>
              <a:rPr lang="en-US" altLang="vi-VN" sz="2400" b="1" i="1" dirty="0">
                <a:solidFill>
                  <a:srgbClr val="001933"/>
                </a:solidFill>
                <a:latin typeface="Times New Roman" panose="02020603050405020304" pitchFamily="18" charset="0"/>
              </a:rPr>
              <a:t>Pháp luật l</a:t>
            </a:r>
            <a:r>
              <a:rPr lang="en-US" altLang="vi-VN" sz="2400" b="1" i="1" dirty="0">
                <a:solidFill>
                  <a:srgbClr val="001933"/>
                </a:solidFill>
                <a:latin typeface="Times New Roman" panose="02020603050405020304" pitchFamily="18" charset="0"/>
                <a:ea typeface="Times New Roman" panose="02020603050405020304" pitchFamily="18" charset="0"/>
              </a:rPr>
              <a:t>à</a:t>
            </a:r>
            <a:r>
              <a:rPr lang="en-US" altLang="vi-VN" sz="2400" b="1" i="1" dirty="0">
                <a:solidFill>
                  <a:srgbClr val="001933"/>
                </a:solidFill>
                <a:latin typeface="Times New Roman" panose="02020603050405020304" pitchFamily="18" charset="0"/>
              </a:rPr>
              <a:t> </a:t>
            </a:r>
            <a:endParaRPr lang="en-US" altLang="vi-VN" sz="2400" b="1" i="1" dirty="0">
              <a:solidFill>
                <a:srgbClr val="001933"/>
              </a:solidFill>
              <a:latin typeface="Times New Roman" panose="02020603050405020304" pitchFamily="18" charset="0"/>
            </a:endParaRPr>
          </a:p>
          <a:p>
            <a:pPr algn="ctr">
              <a:lnSpc>
                <a:spcPct val="150000"/>
              </a:lnSpc>
            </a:pPr>
            <a:r>
              <a:rPr lang="en-US" altLang="vi-VN" sz="2400" b="1" i="1" dirty="0">
                <a:solidFill>
                  <a:srgbClr val="001933"/>
                </a:solidFill>
                <a:latin typeface="Times New Roman" panose="02020603050405020304" pitchFamily="18" charset="0"/>
              </a:rPr>
              <a:t>công cụ, phương tiện tổ chức đời sống  xã hội</a:t>
            </a:r>
            <a:endParaRPr lang="" altLang="vi-VN" sz="2400" b="1" i="1" dirty="0">
              <a:solidFill>
                <a:srgbClr val="001933"/>
              </a:solidFill>
              <a:latin typeface="Times New Roman" panose="02020603050405020304" pitchFamily="18" charset="0"/>
              <a:ea typeface="Times New Roman" panose="02020603050405020304" pitchFamily="18" charset="0"/>
            </a:endParaRPr>
          </a:p>
        </p:txBody>
      </p:sp>
      <p:sp>
        <p:nvSpPr>
          <p:cNvPr id="17424" name="Rectangle 16"/>
          <p:cNvSpPr/>
          <p:nvPr/>
        </p:nvSpPr>
        <p:spPr>
          <a:xfrm>
            <a:off x="5313363" y="2986088"/>
            <a:ext cx="2971800" cy="2308225"/>
          </a:xfrm>
          <a:prstGeom prst="rect">
            <a:avLst/>
          </a:prstGeom>
          <a:noFill/>
          <a:ln w="9525">
            <a:noFill/>
          </a:ln>
        </p:spPr>
        <p:txBody>
          <a:bodyPr anchor="t" anchorCtr="0">
            <a:spAutoFit/>
          </a:bodyPr>
          <a:p>
            <a:pPr algn="ctr"/>
            <a:r>
              <a:rPr lang="en-US" altLang="vi-VN" sz="2400" b="1" i="1" dirty="0">
                <a:solidFill>
                  <a:srgbClr val="000000"/>
                </a:solidFill>
                <a:latin typeface="Times New Roman" panose="02020603050405020304" pitchFamily="18" charset="0"/>
              </a:rPr>
              <a:t>Ở những mức </a:t>
            </a:r>
            <a:endParaRPr lang="en-US" altLang="vi-VN" sz="2400" b="1" i="1" dirty="0">
              <a:solidFill>
                <a:srgbClr val="000000"/>
              </a:solidFill>
              <a:latin typeface="Times New Roman" panose="02020603050405020304" pitchFamily="18" charset="0"/>
            </a:endParaRPr>
          </a:p>
          <a:p>
            <a:pPr algn="ctr"/>
            <a:r>
              <a:rPr lang="en-US" altLang="vi-VN" sz="2400" b="1" i="1" dirty="0">
                <a:solidFill>
                  <a:srgbClr val="000000"/>
                </a:solidFill>
                <a:latin typeface="Times New Roman" panose="02020603050405020304" pitchFamily="18" charset="0"/>
              </a:rPr>
              <a:t>độ khác nhau,</a:t>
            </a:r>
            <a:endParaRPr lang="en-US" altLang="vi-VN" sz="2400" b="1" i="1" dirty="0">
              <a:solidFill>
                <a:srgbClr val="000000"/>
              </a:solidFill>
              <a:latin typeface="Times New Roman" panose="02020603050405020304" pitchFamily="18" charset="0"/>
            </a:endParaRPr>
          </a:p>
          <a:p>
            <a:pPr algn="ctr"/>
            <a:r>
              <a:rPr lang="en-US" altLang="vi-VN" sz="2400" b="1" i="1" dirty="0">
                <a:solidFill>
                  <a:srgbClr val="000000"/>
                </a:solidFill>
                <a:latin typeface="Times New Roman" panose="02020603050405020304" pitchFamily="18" charset="0"/>
              </a:rPr>
              <a:t> Pl  còn thể hiện quyền v</a:t>
            </a:r>
            <a:r>
              <a:rPr lang="en-US" altLang="vi-VN" sz="2400" b="1" i="1" dirty="0">
                <a:solidFill>
                  <a:srgbClr val="000000"/>
                </a:solidFill>
                <a:latin typeface="Times New Roman" panose="02020603050405020304" pitchFamily="18" charset="0"/>
                <a:ea typeface="Cambria Math" panose="02040503050406030204" pitchFamily="18" charset="0"/>
              </a:rPr>
              <a:t>à</a:t>
            </a:r>
            <a:r>
              <a:rPr lang="en-US" altLang="vi-VN" sz="2400" b="1" i="1" dirty="0">
                <a:solidFill>
                  <a:srgbClr val="000000"/>
                </a:solidFill>
                <a:latin typeface="Times New Roman" panose="02020603050405020304" pitchFamily="18" charset="0"/>
              </a:rPr>
              <a:t> lợi ích của các G/C tầng lớp khác nhau trong XH</a:t>
            </a:r>
            <a:endParaRPr lang="" altLang="vi-VN" sz="2400" b="1" i="1" dirty="0">
              <a:solidFill>
                <a:srgbClr val="000000"/>
              </a:solidFill>
              <a:latin typeface="Times New Roman" panose="02020603050405020304" pitchFamily="18" charset="0"/>
              <a:ea typeface="Cambria Math"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4"/>
                                        </p:tgtEl>
                                        <p:attrNameLst>
                                          <p:attrName>style.visibility</p:attrName>
                                        </p:attrNameLst>
                                      </p:cBhvr>
                                      <p:to>
                                        <p:strVal val="visible"/>
                                      </p:to>
                                    </p:set>
                                    <p:anim calcmode="lin" valueType="num">
                                      <p:cBhvr additive="base">
                                        <p:cTn id="7" dur="500" fill="hold"/>
                                        <p:tgtEl>
                                          <p:spTgt spid="17414"/>
                                        </p:tgtEl>
                                        <p:attrNameLst>
                                          <p:attrName>ppt_x</p:attrName>
                                        </p:attrNameLst>
                                      </p:cBhvr>
                                      <p:tavLst>
                                        <p:tav tm="0">
                                          <p:val>
                                            <p:strVal val="#ppt_x"/>
                                          </p:val>
                                        </p:tav>
                                        <p:tav tm="100000">
                                          <p:val>
                                            <p:strVal val="#ppt_x"/>
                                          </p:val>
                                        </p:tav>
                                      </p:tavLst>
                                    </p:anim>
                                    <p:anim calcmode="lin" valueType="num">
                                      <p:cBhvr additive="base">
                                        <p:cTn id="8"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23"/>
                                        </p:tgtEl>
                                        <p:attrNameLst>
                                          <p:attrName>style.visibility</p:attrName>
                                        </p:attrNameLst>
                                      </p:cBhvr>
                                      <p:to>
                                        <p:strVal val="visible"/>
                                      </p:to>
                                    </p:set>
                                    <p:anim calcmode="lin" valueType="num">
                                      <p:cBhvr additive="base">
                                        <p:cTn id="13" dur="500" fill="hold"/>
                                        <p:tgtEl>
                                          <p:spTgt spid="17423"/>
                                        </p:tgtEl>
                                        <p:attrNameLst>
                                          <p:attrName>ppt_x</p:attrName>
                                        </p:attrNameLst>
                                      </p:cBhvr>
                                      <p:tavLst>
                                        <p:tav tm="0">
                                          <p:val>
                                            <p:strVal val="#ppt_x"/>
                                          </p:val>
                                        </p:tav>
                                        <p:tav tm="100000">
                                          <p:val>
                                            <p:strVal val="#ppt_x"/>
                                          </p:val>
                                        </p:tav>
                                      </p:tavLst>
                                    </p:anim>
                                    <p:anim calcmode="lin" valueType="num">
                                      <p:cBhvr additive="base">
                                        <p:cTn id="14" dur="500" fill="hold"/>
                                        <p:tgtEl>
                                          <p:spTgt spid="174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424"/>
                                        </p:tgtEl>
                                        <p:attrNameLst>
                                          <p:attrName>style.visibility</p:attrName>
                                        </p:attrNameLst>
                                      </p:cBhvr>
                                      <p:to>
                                        <p:strVal val="visible"/>
                                      </p:to>
                                    </p:set>
                                    <p:animEffect transition="in" filter="blinds(horizontal)">
                                      <p:cBhvr>
                                        <p:cTn id="30" dur="500"/>
                                        <p:tgtEl>
                                          <p:spTgt spid="17424"/>
                                        </p:tgtEl>
                                      </p:cBhvr>
                                    </p:animEffect>
                                  </p:childTnLst>
                                </p:cTn>
                              </p:par>
                              <p:par>
                                <p:cTn id="31" presetID="3" presetClass="entr" presetSubtype="1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23" grpId="0"/>
      <p:bldP spid="1742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122" name="Text Box 26"/>
          <p:cNvSpPr txBox="1">
            <a:spLocks noChangeArrowheads="1"/>
          </p:cNvSpPr>
          <p:nvPr/>
        </p:nvSpPr>
        <p:spPr bwMode="auto">
          <a:xfrm>
            <a:off x="457200" y="463550"/>
            <a:ext cx="8153400" cy="609600"/>
          </a:xfrm>
          <a:prstGeom prst="rect">
            <a:avLst/>
          </a:prstGeom>
          <a:solidFill>
            <a:srgbClr val="CE0000"/>
          </a:solidFill>
          <a:ln w="9525">
            <a:noFill/>
            <a:miter lim="800000"/>
          </a:ln>
          <a:effectLst/>
        </p:spPr>
        <p:txBody>
          <a:bodyPr tIns="0" bIns="0" anchor="ctr"/>
          <a:lstStyle/>
          <a:p>
            <a:pPr marR="0" algn="r" defTabSz="914400">
              <a:buClrTx/>
              <a:buSzTx/>
              <a:buFontTx/>
              <a:buNone/>
              <a:defRPr/>
            </a:pPr>
            <a:r>
              <a:rPr kumimoji="0" lang="en-US" sz="2000" b="1" kern="1200" cap="none" spc="0" normalizeH="0" baseline="0" noProof="0">
                <a:solidFill>
                  <a:schemeClr val="bg1"/>
                </a:solidFill>
                <a:latin typeface="Arial" panose="020B0604020202020204" pitchFamily="34" charset="0"/>
                <a:ea typeface="+mn-ea"/>
                <a:cs typeface="Arial" panose="020B0604020202020204" pitchFamily="34" charset="0"/>
              </a:rPr>
              <a:t> </a:t>
            </a:r>
            <a:endParaRPr kumimoji="0" lang="en-US" sz="2400" b="1" kern="1200" cap="none" spc="0" normalizeH="0" baseline="0" noProof="0">
              <a:solidFill>
                <a:schemeClr val="bg1"/>
              </a:solidFill>
              <a:effectLst>
                <a:outerShdw blurRad="38100" dist="38100" dir="2700000" algn="tl">
                  <a:srgbClr val="000000"/>
                </a:outerShdw>
              </a:effectLst>
              <a:latin typeface="Arial" panose="020B0604020202020204" pitchFamily="34" charset="0"/>
              <a:ea typeface="+mn-ea"/>
              <a:cs typeface="Arial" panose="020B0604020202020204" pitchFamily="34" charset="0"/>
            </a:endParaRPr>
          </a:p>
        </p:txBody>
      </p:sp>
      <p:sp>
        <p:nvSpPr>
          <p:cNvPr id="103427" name="Line 31"/>
          <p:cNvSpPr/>
          <p:nvPr/>
        </p:nvSpPr>
        <p:spPr>
          <a:xfrm>
            <a:off x="1460500" y="533400"/>
            <a:ext cx="685800" cy="0"/>
          </a:xfrm>
          <a:prstGeom prst="line">
            <a:avLst/>
          </a:prstGeom>
          <a:ln w="9525" cap="flat" cmpd="sng">
            <a:solidFill>
              <a:schemeClr val="accent1"/>
            </a:solidFill>
            <a:prstDash val="solid"/>
            <a:round/>
            <a:headEnd type="none" w="med" len="med"/>
            <a:tailEnd type="none" w="med" len="med"/>
          </a:ln>
        </p:spPr>
      </p:sp>
      <p:sp>
        <p:nvSpPr>
          <p:cNvPr id="4139" name="AutoShape 43"/>
          <p:cNvSpPr>
            <a:spLocks noChangeArrowheads="1"/>
          </p:cNvSpPr>
          <p:nvPr/>
        </p:nvSpPr>
        <p:spPr bwMode="auto">
          <a:xfrm>
            <a:off x="522288" y="623888"/>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40" name="AutoShape 44"/>
          <p:cNvSpPr>
            <a:spLocks noChangeArrowheads="1"/>
          </p:cNvSpPr>
          <p:nvPr/>
        </p:nvSpPr>
        <p:spPr bwMode="auto">
          <a:xfrm>
            <a:off x="981075" y="565150"/>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3430" name="Text Box 7"/>
          <p:cNvSpPr txBox="1"/>
          <p:nvPr/>
        </p:nvSpPr>
        <p:spPr>
          <a:xfrm>
            <a:off x="3435350" y="2589213"/>
            <a:ext cx="509588" cy="387350"/>
          </a:xfrm>
          <a:prstGeom prst="rect">
            <a:avLst/>
          </a:prstGeom>
          <a:noFill/>
          <a:ln w="9525">
            <a:noFill/>
          </a:ln>
        </p:spPr>
        <p:txBody>
          <a:bodyPr anchor="t" anchorCtr="0">
            <a:spAutoFit/>
          </a:bodyPr>
          <a:p>
            <a:pPr algn="ctr">
              <a:spcBef>
                <a:spcPct val="50000"/>
              </a:spcBef>
            </a:pPr>
            <a:endParaRPr lang="" altLang="vi-VN" sz="2800" b="1" dirty="0">
              <a:latin typeface="Arial" panose="020B0604020202020204" pitchFamily="34" charset="0"/>
            </a:endParaRPr>
          </a:p>
        </p:txBody>
      </p:sp>
      <p:grpSp>
        <p:nvGrpSpPr>
          <p:cNvPr id="103431" name="Group 2"/>
          <p:cNvGrpSpPr/>
          <p:nvPr/>
        </p:nvGrpSpPr>
        <p:grpSpPr>
          <a:xfrm>
            <a:off x="457200" y="2625725"/>
            <a:ext cx="1390650" cy="2854325"/>
            <a:chOff x="400050" y="2623968"/>
            <a:chExt cx="1460183" cy="2854565"/>
          </a:xfrm>
        </p:grpSpPr>
        <p:sp>
          <p:nvSpPr>
            <p:cNvPr id="103432" name="TextBox 52"/>
            <p:cNvSpPr txBox="1"/>
            <p:nvPr/>
          </p:nvSpPr>
          <p:spPr>
            <a:xfrm>
              <a:off x="400050" y="2623968"/>
              <a:ext cx="1460183" cy="1446335"/>
            </a:xfrm>
            <a:prstGeom prst="rect">
              <a:avLst/>
            </a:prstGeom>
            <a:noFill/>
            <a:ln w="9525">
              <a:noFill/>
            </a:ln>
          </p:spPr>
          <p:txBody>
            <a:bodyPr anchor="t" anchorCtr="0">
              <a:spAutoFit/>
            </a:bodyPr>
            <a:p>
              <a:r>
                <a:rPr lang="en-US" sz="4400" b="1" i="1" dirty="0">
                  <a:solidFill>
                    <a:srgbClr val="FF0000"/>
                  </a:solidFill>
                  <a:latin typeface=".TMC-Ong Do" pitchFamily="2" charset="0"/>
                </a:rPr>
                <a:t>Kết luận</a:t>
              </a:r>
              <a:endParaRPr lang="" altLang="x-none" sz="4400" b="1" i="1" dirty="0">
                <a:solidFill>
                  <a:srgbClr val="FF0000"/>
                </a:solidFill>
                <a:latin typeface="Calibri" panose="020F0502020204030204" pitchFamily="34" charset="0"/>
              </a:endParaRPr>
            </a:p>
          </p:txBody>
        </p:sp>
        <p:sp>
          <p:nvSpPr>
            <p:cNvPr id="56" name="Freeform 12"/>
            <p:cNvSpPr/>
            <p:nvPr/>
          </p:nvSpPr>
          <p:spPr bwMode="gray">
            <a:xfrm rot="21176390" flipH="1">
              <a:off x="946785" y="4130633"/>
              <a:ext cx="450056" cy="13479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grpSp>
      <p:sp>
        <p:nvSpPr>
          <p:cNvPr id="103434" name="TextBox 10"/>
          <p:cNvSpPr txBox="1"/>
          <p:nvPr/>
        </p:nvSpPr>
        <p:spPr>
          <a:xfrm>
            <a:off x="1847850" y="2044700"/>
            <a:ext cx="6400800" cy="3786188"/>
          </a:xfrm>
          <a:prstGeom prst="rect">
            <a:avLst/>
          </a:prstGeom>
          <a:noFill/>
          <a:ln w="9525">
            <a:noFill/>
          </a:ln>
        </p:spPr>
        <p:txBody>
          <a:bodyPr anchor="t" anchorCtr="0">
            <a:spAutoFit/>
          </a:bodyPr>
          <a:p>
            <a:pPr algn="just"/>
            <a:r>
              <a:rPr lang="en-US" altLang="vi-VN" sz="3000" i="1" dirty="0">
                <a:solidFill>
                  <a:srgbClr val="000000"/>
                </a:solidFill>
                <a:latin typeface="Times New Roman" panose="02020603050405020304" pitchFamily="18" charset="0"/>
              </a:rPr>
              <a:t>Pháp luật l</a:t>
            </a:r>
            <a:r>
              <a:rPr lang="en-US" altLang="vi-VN" sz="3000" i="1" dirty="0">
                <a:solidFill>
                  <a:srgbClr val="000000"/>
                </a:solidFill>
                <a:latin typeface="Times New Roman" panose="02020603050405020304" pitchFamily="18" charset="0"/>
                <a:ea typeface="Times New Roman" panose="02020603050405020304" pitchFamily="18" charset="0"/>
              </a:rPr>
              <a:t>à</a:t>
            </a:r>
            <a:r>
              <a:rPr lang="en-US" altLang="vi-VN" sz="3000" i="1" dirty="0">
                <a:solidFill>
                  <a:srgbClr val="000000"/>
                </a:solidFill>
                <a:latin typeface="Times New Roman" panose="02020603050405020304" pitchFamily="18" charset="0"/>
              </a:rPr>
              <a:t> một hiện tượng vừa có tính giai cấp vừa có tinh xã hội. Hai thuộc tính n</a:t>
            </a:r>
            <a:r>
              <a:rPr lang="en-US" altLang="vi-VN" sz="3000" i="1" dirty="0">
                <a:solidFill>
                  <a:srgbClr val="000000"/>
                </a:solidFill>
                <a:latin typeface="Times New Roman" panose="02020603050405020304" pitchFamily="18" charset="0"/>
                <a:ea typeface="Times New Roman" panose="02020603050405020304" pitchFamily="18" charset="0"/>
              </a:rPr>
              <a:t>à</a:t>
            </a:r>
            <a:r>
              <a:rPr lang="en-US" altLang="vi-VN" sz="3000" i="1" dirty="0">
                <a:solidFill>
                  <a:srgbClr val="000000"/>
                </a:solidFill>
                <a:latin typeface="Times New Roman" panose="02020603050405020304" pitchFamily="18" charset="0"/>
              </a:rPr>
              <a:t>y có quan hệ mật thiết với nhau, tác động lẫn nhau v</a:t>
            </a:r>
            <a:r>
              <a:rPr lang="en-US" altLang="vi-VN" sz="3000" i="1" dirty="0">
                <a:solidFill>
                  <a:srgbClr val="000000"/>
                </a:solidFill>
                <a:latin typeface="Times New Roman" panose="02020603050405020304" pitchFamily="18" charset="0"/>
                <a:ea typeface="Times New Roman" panose="02020603050405020304" pitchFamily="18" charset="0"/>
              </a:rPr>
              <a:t>à</a:t>
            </a:r>
            <a:r>
              <a:rPr lang="en-US" altLang="vi-VN" sz="3000" i="1" dirty="0">
                <a:solidFill>
                  <a:srgbClr val="000000"/>
                </a:solidFill>
                <a:latin typeface="Times New Roman" panose="02020603050405020304" pitchFamily="18" charset="0"/>
              </a:rPr>
              <a:t> cả hai đều mang tính tất yếu khách quan. Do những điều kiện khách quan v</a:t>
            </a:r>
            <a:r>
              <a:rPr lang="en-US" altLang="vi-VN" sz="3000" i="1" dirty="0">
                <a:solidFill>
                  <a:srgbClr val="000000"/>
                </a:solidFill>
                <a:latin typeface="Times New Roman" panose="02020603050405020304" pitchFamily="18" charset="0"/>
                <a:ea typeface="Times New Roman" panose="02020603050405020304" pitchFamily="18" charset="0"/>
              </a:rPr>
              <a:t>à</a:t>
            </a:r>
            <a:r>
              <a:rPr lang="en-US" altLang="vi-VN" sz="3000" i="1" dirty="0">
                <a:solidFill>
                  <a:srgbClr val="000000"/>
                </a:solidFill>
                <a:latin typeface="Times New Roman" panose="02020603050405020304" pitchFamily="18" charset="0"/>
              </a:rPr>
              <a:t> chủ quan, sự thể hiện tính giai cấp v</a:t>
            </a:r>
            <a:r>
              <a:rPr lang="en-US" altLang="vi-VN" sz="3000" i="1" dirty="0">
                <a:solidFill>
                  <a:srgbClr val="000000"/>
                </a:solidFill>
                <a:latin typeface="Times New Roman" panose="02020603050405020304" pitchFamily="18" charset="0"/>
                <a:ea typeface="Times New Roman" panose="02020603050405020304" pitchFamily="18" charset="0"/>
              </a:rPr>
              <a:t>à</a:t>
            </a:r>
            <a:r>
              <a:rPr lang="en-US" altLang="vi-VN" sz="3000" i="1" dirty="0">
                <a:solidFill>
                  <a:srgbClr val="000000"/>
                </a:solidFill>
                <a:latin typeface="Times New Roman" panose="02020603050405020304" pitchFamily="18" charset="0"/>
              </a:rPr>
              <a:t> tính XH của PL có khác nhau trong các kiểu Nh</a:t>
            </a:r>
            <a:r>
              <a:rPr lang="en-US" altLang="vi-VN" sz="3000" i="1" dirty="0">
                <a:solidFill>
                  <a:srgbClr val="000000"/>
                </a:solidFill>
                <a:latin typeface="Times New Roman" panose="02020603050405020304" pitchFamily="18" charset="0"/>
                <a:ea typeface="Times New Roman" panose="02020603050405020304" pitchFamily="18" charset="0"/>
              </a:rPr>
              <a:t>à</a:t>
            </a:r>
            <a:r>
              <a:rPr lang="en-US" altLang="vi-VN" sz="3000" i="1" dirty="0">
                <a:solidFill>
                  <a:srgbClr val="000000"/>
                </a:solidFill>
                <a:latin typeface="Times New Roman" panose="02020603050405020304" pitchFamily="18" charset="0"/>
              </a:rPr>
              <a:t> nước.</a:t>
            </a:r>
            <a:endParaRPr lang="" altLang="vi-VN" sz="3000" i="1" dirty="0">
              <a:solidFill>
                <a:srgbClr val="000000"/>
              </a:solidFill>
              <a:latin typeface="Times New Roman" panose="02020603050405020304" pitchFamily="18" charset="0"/>
              <a:ea typeface="Times New Roman" panose="02020603050405020304" pitchFamily="18" charset="0"/>
            </a:endParaRPr>
          </a:p>
        </p:txBody>
      </p:sp>
      <p:sp>
        <p:nvSpPr>
          <p:cNvPr id="103435" name="TextBox 8"/>
          <p:cNvSpPr txBox="1"/>
          <p:nvPr/>
        </p:nvSpPr>
        <p:spPr>
          <a:xfrm>
            <a:off x="1257300" y="1276350"/>
            <a:ext cx="6629400" cy="706438"/>
          </a:xfrm>
          <a:prstGeom prst="rect">
            <a:avLst/>
          </a:prstGeom>
          <a:noFill/>
          <a:ln w="9525">
            <a:noFill/>
          </a:ln>
        </p:spPr>
        <p:txBody>
          <a:bodyPr anchor="t" anchorCtr="0">
            <a:spAutoFit/>
          </a:bodyPr>
          <a:p>
            <a:pPr algn="ctr"/>
            <a:r>
              <a:rPr lang="en-US" altLang="vi-VN" sz="4000" b="1" i="1" dirty="0">
                <a:solidFill>
                  <a:srgbClr val="FF0000"/>
                </a:solidFill>
                <a:latin typeface="Monotype Corsiva" pitchFamily="66" charset="0"/>
              </a:rPr>
              <a:t>Bản chất của pháp luật</a:t>
            </a:r>
            <a:endParaRPr lang="" altLang="vi-VN" sz="4000" b="1" i="1" dirty="0">
              <a:solidFill>
                <a:srgbClr val="FF0000"/>
              </a:solidFill>
              <a:latin typeface="Monotype Corsiva" pitchFamily="66" charset="0"/>
            </a:endParaRPr>
          </a:p>
        </p:txBody>
      </p:sp>
      <p:sp>
        <p:nvSpPr>
          <p:cNvPr id="12" name="AutoShape 43"/>
          <p:cNvSpPr>
            <a:spLocks noChangeArrowheads="1"/>
          </p:cNvSpPr>
          <p:nvPr/>
        </p:nvSpPr>
        <p:spPr bwMode="auto">
          <a:xfrm>
            <a:off x="1441450" y="636588"/>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 name="Freeform 4"/>
          <p:cNvSpPr/>
          <p:nvPr/>
        </p:nvSpPr>
        <p:spPr bwMode="gray">
          <a:xfrm>
            <a:off x="1898650" y="565150"/>
            <a:ext cx="5303838" cy="508000"/>
          </a:xfrm>
          <a:custGeom>
            <a:avLst/>
            <a:gdLst>
              <a:gd name="T0" fmla="*/ 1 w 3341"/>
              <a:gd name="T1" fmla="*/ 492 h 508"/>
              <a:gd name="T2" fmla="*/ 1707 w 3341"/>
              <a:gd name="T3" fmla="*/ 20 h 508"/>
              <a:gd name="T4" fmla="*/ 3340 w 3341"/>
              <a:gd name="T5" fmla="*/ 482 h 508"/>
              <a:gd name="T6" fmla="*/ 1734 w 3341"/>
              <a:gd name="T7" fmla="*/ 74 h 508"/>
              <a:gd name="T8" fmla="*/ 1 w 3341"/>
              <a:gd name="T9" fmla="*/ 492 h 508"/>
              <a:gd name="T10" fmla="*/ 0 60000 65536"/>
              <a:gd name="T11" fmla="*/ 0 60000 65536"/>
              <a:gd name="T12" fmla="*/ 0 60000 65536"/>
              <a:gd name="T13" fmla="*/ 0 60000 65536"/>
              <a:gd name="T14" fmla="*/ 0 60000 65536"/>
              <a:gd name="T15" fmla="*/ 0 w 3341"/>
              <a:gd name="T16" fmla="*/ 0 h 508"/>
              <a:gd name="T17" fmla="*/ 3341 w 3341"/>
              <a:gd name="T18" fmla="*/ 508 h 508"/>
            </a:gdLst>
            <a:ahLst/>
            <a:cxnLst>
              <a:cxn ang="T10">
                <a:pos x="T0" y="T1"/>
              </a:cxn>
              <a:cxn ang="T11">
                <a:pos x="T2" y="T3"/>
              </a:cxn>
              <a:cxn ang="T12">
                <a:pos x="T4" y="T5"/>
              </a:cxn>
              <a:cxn ang="T13">
                <a:pos x="T6" y="T7"/>
              </a:cxn>
              <a:cxn ang="T14">
                <a:pos x="T8" y="T9"/>
              </a:cxn>
            </a:cxnLst>
            <a:rect l="T15" t="T16" r="T17" b="T18"/>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rgbClr val="B4E8C5"/>
              </a:gs>
              <a:gs pos="100000">
                <a:schemeClr val="accent1"/>
              </a:gs>
            </a:gsLst>
            <a:lin ang="0" scaled="1"/>
          </a:gradFill>
          <a:ln w="9525">
            <a:solidFill>
              <a:schemeClr val="folHlink"/>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0" name="Content Placeholder 2"/>
          <p:cNvSpPr txBox="1"/>
          <p:nvPr/>
        </p:nvSpPr>
        <p:spPr>
          <a:xfrm>
            <a:off x="1600200" y="452438"/>
            <a:ext cx="5943600" cy="1066800"/>
          </a:xfrm>
          <a:prstGeom prst="rect">
            <a:avLst/>
          </a:prstGeom>
          <a:solidFill>
            <a:srgbClr val="FF0066"/>
          </a:solidFill>
        </p:spPr>
        <p:style>
          <a:lnRef idx="2">
            <a:schemeClr val="accent5">
              <a:shade val="50000"/>
            </a:schemeClr>
          </a:lnRef>
          <a:fillRef idx="1">
            <a:schemeClr val="accent5"/>
          </a:fillRef>
          <a:effectRef idx="0">
            <a:schemeClr val="accent5"/>
          </a:effectRef>
          <a:fontRef idx="minor">
            <a:schemeClr val="lt1"/>
          </a:fontRef>
        </p:style>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vi-VN" sz="2400" b="0"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
        <p:nvSpPr>
          <p:cNvPr id="21" name="Title 1"/>
          <p:cNvSpPr/>
          <p:nvPr/>
        </p:nvSpPr>
        <p:spPr>
          <a:xfrm>
            <a:off x="304800" y="304800"/>
            <a:ext cx="9144000" cy="1447800"/>
          </a:xfrm>
          <a:prstGeom prst="rect">
            <a:avLst/>
          </a:prstGeom>
          <a:noFill/>
          <a:ln w="9525">
            <a:noFill/>
          </a:ln>
        </p:spPr>
        <p:txBody>
          <a:bodyPr anchor="ctr" anchorCtr="0"/>
          <a:p>
            <a:pPr algn="ctr"/>
            <a:r>
              <a:rPr lang="en-US" altLang="vi-VN" sz="4800" b="1" dirty="0">
                <a:latin typeface="Arial" panose="020B0604020202020204" pitchFamily="34" charset="0"/>
              </a:rPr>
              <a:t> </a:t>
            </a:r>
            <a:r>
              <a:rPr lang="en-US" altLang="vi-VN" sz="7200" b="1" dirty="0">
                <a:latin typeface="Arial" panose="020B0604020202020204" pitchFamily="34" charset="0"/>
              </a:rPr>
              <a:t>Khái niệm pháp luật</a:t>
            </a:r>
            <a:endParaRPr lang="en-US" altLang="vi-VN" sz="7200" b="1" dirty="0">
              <a:latin typeface="Arial" panose="020B0604020202020204" pitchFamily="34" charset="0"/>
            </a:endParaRPr>
          </a:p>
        </p:txBody>
      </p:sp>
      <p:sp>
        <p:nvSpPr>
          <p:cNvPr id="14" name="TextBox 13"/>
          <p:cNvSpPr txBox="1"/>
          <p:nvPr/>
        </p:nvSpPr>
        <p:spPr>
          <a:xfrm>
            <a:off x="876300" y="1697038"/>
            <a:ext cx="7391400" cy="3416300"/>
          </a:xfrm>
          <a:prstGeom prst="rect">
            <a:avLst/>
          </a:prstGeom>
          <a:noFill/>
          <a:ln w="9525">
            <a:noFill/>
          </a:ln>
        </p:spPr>
        <p:txBody>
          <a:bodyPr anchor="t" anchorCtr="0">
            <a:spAutoFit/>
          </a:bodyPr>
          <a:p>
            <a:pPr algn="just" eaLnBrk="0" hangingPunct="0">
              <a:spcBef>
                <a:spcPct val="20000"/>
              </a:spcBef>
            </a:pPr>
            <a:r>
              <a:rPr lang="vi-VN" altLang="vi-VN" sz="3600" dirty="0">
                <a:latin typeface="Calibri" panose="020F0502020204030204" pitchFamily="34" charset="0"/>
              </a:rPr>
              <a:t>Pháp luật là hệ thống các quy tắc xử sự mang tính bắt buộc chung do nhà nước ban hành hoặc thựa nhận và đảm bảo thực hiện, thể hiện ý chí của giai cấp thống trị, là nhân tố điều chỉnh các quan hệ xã hội.</a:t>
            </a:r>
            <a:endParaRPr lang="vi-VN" altLang="vi-VN" sz="3600" dirty="0">
              <a:latin typeface="Calibri" panose="020F0502020204030204" pitchFamily="34" charset="0"/>
            </a:endParaRPr>
          </a:p>
        </p:txBody>
      </p:sp>
      <p:pic>
        <p:nvPicPr>
          <p:cNvPr id="104453" name="Picture 4"/>
          <p:cNvPicPr>
            <a:picLocks noChangeAspect="1"/>
          </p:cNvPicPr>
          <p:nvPr/>
        </p:nvPicPr>
        <p:blipFill>
          <a:blip r:embed="rId2"/>
          <a:stretch>
            <a:fillRect/>
          </a:stretch>
        </p:blipFill>
        <p:spPr>
          <a:xfrm>
            <a:off x="3733800" y="5137150"/>
            <a:ext cx="1676400" cy="127476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20">
                                            <p:txEl>
                                              <p:charRg st="0" end="1"/>
                                            </p:txEl>
                                          </p:spTgt>
                                        </p:tgtEl>
                                        <p:attrNameLst>
                                          <p:attrName>style.visibility</p:attrName>
                                        </p:attrNameLst>
                                      </p:cBhvr>
                                      <p:to>
                                        <p:strVal val="visible"/>
                                      </p:to>
                                    </p:set>
                                    <p:animEffect transition="in" filter="blinds(horizontal)">
                                      <p:cBhvr>
                                        <p:cTn id="12" dur="500"/>
                                        <p:tgtEl>
                                          <p:spTgt spid="20">
                                            <p:txEl>
                                              <p:charRg st="0" end="1"/>
                                            </p:txEl>
                                          </p:spTgt>
                                        </p:tgtEl>
                                      </p:cBhvr>
                                    </p:animEffect>
                                  </p:childTnLst>
                                </p:cTn>
                              </p:par>
                              <p:par>
                                <p:cTn id="13" presetID="35"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000"/>
                                        <p:tgtEl>
                                          <p:spTgt spid="21"/>
                                        </p:tgtEl>
                                      </p:cBhvr>
                                    </p:animEffect>
                                    <p:anim calcmode="lin" valueType="num">
                                      <p:cBhvr>
                                        <p:cTn id="16" dur="2000" fill="hold"/>
                                        <p:tgtEl>
                                          <p:spTgt spid="21"/>
                                        </p:tgtEl>
                                        <p:attrNameLst>
                                          <p:attrName>style.rotation</p:attrName>
                                        </p:attrNameLst>
                                      </p:cBhvr>
                                      <p:tavLst>
                                        <p:tav tm="0">
                                          <p:val>
                                            <p:fltVal val="720.000000"/>
                                          </p:val>
                                        </p:tav>
                                        <p:tav tm="100000">
                                          <p:val>
                                            <p:fltVal val="0.000000"/>
                                          </p:val>
                                        </p:tav>
                                      </p:tavLst>
                                    </p:anim>
                                    <p:anim calcmode="lin" valueType="num">
                                      <p:cBhvr>
                                        <p:cTn id="17" dur="2000" fill="hold"/>
                                        <p:tgtEl>
                                          <p:spTgt spid="21"/>
                                        </p:tgtEl>
                                        <p:attrNameLst>
                                          <p:attrName>ppt_h</p:attrName>
                                        </p:attrNameLst>
                                      </p:cBhvr>
                                      <p:tavLst>
                                        <p:tav tm="0">
                                          <p:val>
                                            <p:fltVal val="0.000000"/>
                                          </p:val>
                                        </p:tav>
                                        <p:tav tm="100000">
                                          <p:val>
                                            <p:strVal val="#ppt_h"/>
                                          </p:val>
                                        </p:tav>
                                      </p:tavLst>
                                    </p:anim>
                                    <p:anim calcmode="lin" valueType="num">
                                      <p:cBhvr>
                                        <p:cTn id="18" dur="2000" fill="hold"/>
                                        <p:tgtEl>
                                          <p:spTgt spid="21"/>
                                        </p:tgtEl>
                                        <p:attrNameLst>
                                          <p:attrName>ppt_w</p:attrName>
                                        </p:attrNameLst>
                                      </p:cBhvr>
                                      <p:tavLst>
                                        <p:tav tm="0">
                                          <p:val>
                                            <p:fltVal val="0.000000"/>
                                          </p:val>
                                        </p:tav>
                                        <p:tav tm="100000">
                                          <p:val>
                                            <p:strVal val="#ppt_w"/>
                                          </p:val>
                                        </p:tav>
                                      </p:tavLst>
                                    </p:anim>
                                  </p:childTnLst>
                                </p:cTn>
                              </p:par>
                            </p:childTnLst>
                          </p:cTn>
                        </p:par>
                        <p:par>
                          <p:cTn id="19" fill="hold">
                            <p:stCondLst>
                              <p:cond delay="500"/>
                            </p:stCondLst>
                            <p:childTnLst>
                              <p:par>
                                <p:cTn id="20" presetID="64" presetClass="path" presetSubtype="0" accel="50000" decel="50000" fill="hold" grpId="1" nodeType="afterEffect">
                                  <p:stCondLst>
                                    <p:cond delay="0"/>
                                  </p:stCondLst>
                                  <p:childTnLst>
                                    <p:animMotion origin="layout" path="M 0 -4.44444E-6 L 0 -0.47222 " pathEditMode="relative" rAng="0" ptsTypes="AA">
                                      <p:cBhvr>
                                        <p:cTn id="21" dur="1000" fill="hold"/>
                                        <p:tgtEl>
                                          <p:spTgt spid="21"/>
                                        </p:tgtEl>
                                        <p:attrNameLst>
                                          <p:attrName>ppt_x</p:attrName>
                                          <p:attrName>ppt_y</p:attrName>
                                        </p:attrNameLst>
                                      </p:cBhvr>
                                      <p:rCtr x="0" y="-23600"/>
                                    </p:animMotion>
                                  </p:childTnLst>
                                </p:cTn>
                              </p:par>
                            </p:childTnLst>
                          </p:cTn>
                        </p:par>
                        <p:par>
                          <p:cTn id="22" fill="hold">
                            <p:stCondLst>
                              <p:cond delay="1500"/>
                            </p:stCondLst>
                            <p:childTnLst>
                              <p:par>
                                <p:cTn id="23" presetID="4" presetClass="emph" presetSubtype="2" fill="hold" grpId="2" nodeType="afterEffect">
                                  <p:stCondLst>
                                    <p:cond delay="0"/>
                                  </p:stCondLst>
                                  <p:childTnLst>
                                    <p:anim to="0.5" calcmode="lin" valueType="num">
                                      <p:cBhvr override="childStyle">
                                        <p:cTn id="24" dur="1000" fill="hold"/>
                                        <p:tgtEl>
                                          <p:spTgt spid="21"/>
                                        </p:tgtEl>
                                        <p:attrNameLst>
                                          <p:attrName>style.fontSize</p:attrName>
                                        </p:attrNameLst>
                                      </p:cBhvr>
                                    </p:anim>
                                  </p:childTnLst>
                                </p:cTn>
                              </p:par>
                            </p:childTnLst>
                          </p:cTn>
                        </p:par>
                        <p:par>
                          <p:cTn id="25" fill="hold">
                            <p:stCondLst>
                              <p:cond delay="2500"/>
                            </p:stCondLst>
                            <p:childTnLst>
                              <p:par>
                                <p:cTn id="26" presetID="3" presetClass="emph" presetSubtype="2" fill="hold" grpId="3" nodeType="afterEffect">
                                  <p:stCondLst>
                                    <p:cond delay="0"/>
                                  </p:stCondLst>
                                  <p:childTnLst>
                                    <p:animClr clrSpc="rgb" dir="cw">
                                      <p:cBhvr override="childStyle">
                                        <p:cTn id="27" dur="500" fill="hold"/>
                                        <p:tgtEl>
                                          <p:spTgt spid="21"/>
                                        </p:tgtEl>
                                        <p:attrNameLst>
                                          <p:attrName>style.color</p:attrName>
                                        </p:attrNameLst>
                                      </p:cBhvr>
                                      <p:to>
                                        <a:schemeClr val="bg1"/>
                                      </p:to>
                                    </p:animClr>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build="p"/>
      <p:bldP spid="21" grpId="0"/>
      <p:bldP spid="21" grpId="1"/>
      <p:bldP spid="21" grpId="2"/>
      <p:bldP spid="21" grpId="3"/>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1"/>
          <p:cNvSpPr txBox="1"/>
          <p:nvPr/>
        </p:nvSpPr>
        <p:spPr bwMode="auto">
          <a:xfrm>
            <a:off x="1371600" y="3048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thuộc</a:t>
            </a:r>
            <a:r>
              <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tính</a:t>
            </a:r>
            <a:r>
              <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b="1"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pSp>
        <p:nvGrpSpPr>
          <p:cNvPr id="106498" name="Group 35"/>
          <p:cNvGrpSpPr/>
          <p:nvPr/>
        </p:nvGrpSpPr>
        <p:grpSpPr>
          <a:xfrm>
            <a:off x="4603750" y="1266825"/>
            <a:ext cx="4464050" cy="4616450"/>
            <a:chOff x="152400" y="2209800"/>
            <a:chExt cx="6528314" cy="4191000"/>
          </a:xfrm>
        </p:grpSpPr>
        <p:sp>
          <p:nvSpPr>
            <p:cNvPr id="47" name="Freeform 3"/>
            <p:cNvSpPr/>
            <p:nvPr/>
          </p:nvSpPr>
          <p:spPr bwMode="gray">
            <a:xfrm flipH="1">
              <a:off x="159366" y="2209800"/>
              <a:ext cx="754516" cy="1413814"/>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hlink">
                    <a:gamma/>
                    <a:shade val="46275"/>
                    <a:invGamma/>
                  </a:schemeClr>
                </a:gs>
                <a:gs pos="100000">
                  <a:schemeClr val="hlink"/>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6500" name="Freeform 4"/>
            <p:cNvSpPr/>
            <p:nvPr/>
          </p:nvSpPr>
          <p:spPr>
            <a:xfrm flipH="1">
              <a:off x="152400" y="2209800"/>
              <a:ext cx="4367417" cy="904514"/>
            </a:xfrm>
            <a:custGeom>
              <a:avLst/>
              <a:gdLst/>
              <a:ahLst/>
              <a:cxnLst>
                <a:cxn ang="0">
                  <a:pos x="2147483647" y="2147483647"/>
                </a:cxn>
                <a:cxn ang="0">
                  <a:pos x="0" y="2147483647"/>
                </a:cxn>
                <a:cxn ang="0">
                  <a:pos x="2147483647" y="0"/>
                </a:cxn>
                <a:cxn ang="0">
                  <a:pos x="2147483647" y="0"/>
                </a:cxn>
                <a:cxn ang="0">
                  <a:pos x="2147483647" y="2147483647"/>
                </a:cxn>
              </a:cxnLst>
              <a:pathLst>
                <a:path w="1786" h="284">
                  <a:moveTo>
                    <a:pt x="1478" y="284"/>
                  </a:moveTo>
                  <a:lnTo>
                    <a:pt x="0" y="284"/>
                  </a:lnTo>
                  <a:lnTo>
                    <a:pt x="446" y="0"/>
                  </a:lnTo>
                  <a:lnTo>
                    <a:pt x="1786" y="0"/>
                  </a:lnTo>
                  <a:lnTo>
                    <a:pt x="1478" y="284"/>
                  </a:lnTo>
                  <a:close/>
                </a:path>
              </a:pathLst>
            </a:custGeom>
            <a:solidFill>
              <a:schemeClr val="hlink"/>
            </a:solidFill>
            <a:ln w="0">
              <a:noFill/>
            </a:ln>
          </p:spPr>
          <p:txBody>
            <a:bodyPr/>
            <a:p>
              <a:endParaRPr lang="en-US"/>
            </a:p>
          </p:txBody>
        </p:sp>
        <p:sp>
          <p:nvSpPr>
            <p:cNvPr id="49" name="Freeform 5"/>
            <p:cNvSpPr/>
            <p:nvPr/>
          </p:nvSpPr>
          <p:spPr bwMode="gray">
            <a:xfrm flipH="1">
              <a:off x="918525" y="3600555"/>
              <a:ext cx="752195" cy="1405166"/>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accent1">
                    <a:gamma/>
                    <a:shade val="46275"/>
                    <a:invGamma/>
                  </a:schemeClr>
                </a:gs>
                <a:gs pos="100000">
                  <a:schemeClr val="accent1"/>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6502" name="Freeform 6"/>
            <p:cNvSpPr/>
            <p:nvPr/>
          </p:nvSpPr>
          <p:spPr>
            <a:xfrm flipH="1">
              <a:off x="909335" y="3599727"/>
              <a:ext cx="4695077" cy="901861"/>
            </a:xfrm>
            <a:custGeom>
              <a:avLst/>
              <a:gdLst/>
              <a:ahLst/>
              <a:cxnLst>
                <a:cxn ang="0">
                  <a:pos x="2147483647" y="2147483647"/>
                </a:cxn>
                <a:cxn ang="0">
                  <a:pos x="0" y="2147483647"/>
                </a:cxn>
                <a:cxn ang="0">
                  <a:pos x="2147483647" y="0"/>
                </a:cxn>
                <a:cxn ang="0">
                  <a:pos x="2147483647" y="0"/>
                </a:cxn>
                <a:cxn ang="0">
                  <a:pos x="2147483647" y="2147483647"/>
                </a:cxn>
              </a:cxnLst>
              <a:pathLst>
                <a:path w="1920" h="284">
                  <a:moveTo>
                    <a:pt x="1612" y="284"/>
                  </a:moveTo>
                  <a:lnTo>
                    <a:pt x="0" y="284"/>
                  </a:lnTo>
                  <a:lnTo>
                    <a:pt x="446" y="0"/>
                  </a:lnTo>
                  <a:lnTo>
                    <a:pt x="1920" y="0"/>
                  </a:lnTo>
                  <a:lnTo>
                    <a:pt x="1612" y="284"/>
                  </a:lnTo>
                  <a:close/>
                </a:path>
              </a:pathLst>
            </a:custGeom>
            <a:solidFill>
              <a:schemeClr val="accent1"/>
            </a:solidFill>
            <a:ln w="0">
              <a:noFill/>
            </a:ln>
          </p:spPr>
          <p:txBody>
            <a:bodyPr/>
            <a:p>
              <a:endParaRPr lang="en-US"/>
            </a:p>
          </p:txBody>
        </p:sp>
        <p:sp>
          <p:nvSpPr>
            <p:cNvPr id="51" name="Freeform 7"/>
            <p:cNvSpPr/>
            <p:nvPr/>
          </p:nvSpPr>
          <p:spPr bwMode="gray">
            <a:xfrm flipH="1">
              <a:off x="1682329" y="4989869"/>
              <a:ext cx="747552" cy="1410931"/>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100000">
                  <a:schemeClr val="folHlink"/>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 name="Rectangle 25"/>
            <p:cNvSpPr>
              <a:spLocks noChangeArrowheads="1"/>
            </p:cNvSpPr>
            <p:nvPr/>
          </p:nvSpPr>
          <p:spPr bwMode="gray">
            <a:xfrm flipH="1">
              <a:off x="897631" y="3114872"/>
              <a:ext cx="3614717" cy="508743"/>
            </a:xfrm>
            <a:prstGeom prst="rect">
              <a:avLst/>
            </a:prstGeom>
            <a:gradFill rotWithShape="1">
              <a:gsLst>
                <a:gs pos="0">
                  <a:schemeClr val="hlink"/>
                </a:gs>
                <a:gs pos="50000">
                  <a:schemeClr val="hlink">
                    <a:gamma/>
                    <a:shade val="63529"/>
                    <a:invGamma/>
                  </a:schemeClr>
                </a:gs>
                <a:gs pos="100000">
                  <a:schemeClr val="hlink"/>
                </a:gs>
              </a:gsLst>
              <a:lin ang="0" scaled="1"/>
            </a:gra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p:txBody>
        </p:sp>
        <p:sp>
          <p:nvSpPr>
            <p:cNvPr id="53" name="Rectangle 26"/>
            <p:cNvSpPr>
              <a:spLocks noChangeArrowheads="1"/>
            </p:cNvSpPr>
            <p:nvPr/>
          </p:nvSpPr>
          <p:spPr bwMode="gray">
            <a:xfrm flipH="1">
              <a:off x="1661434" y="4501303"/>
              <a:ext cx="3942062" cy="498654"/>
            </a:xfrm>
            <a:prstGeom prst="rect">
              <a:avLst/>
            </a:prstGeom>
            <a:gradFill rotWithShape="1">
              <a:gsLst>
                <a:gs pos="0">
                  <a:schemeClr val="accent1"/>
                </a:gs>
                <a:gs pos="50000">
                  <a:schemeClr val="accent1">
                    <a:gamma/>
                    <a:shade val="66667"/>
                    <a:invGamma/>
                  </a:schemeClr>
                </a:gs>
                <a:gs pos="100000">
                  <a:schemeClr val="accent1"/>
                </a:gs>
              </a:gsLst>
              <a:lin ang="0" scaled="1"/>
            </a:gra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p:txBody>
        </p:sp>
        <p:sp>
          <p:nvSpPr>
            <p:cNvPr id="106506" name="Freeform 27"/>
            <p:cNvSpPr/>
            <p:nvPr/>
          </p:nvSpPr>
          <p:spPr>
            <a:xfrm flipH="1">
              <a:off x="1672493" y="4989653"/>
              <a:ext cx="5008221" cy="909819"/>
            </a:xfrm>
            <a:custGeom>
              <a:avLst/>
              <a:gdLst/>
              <a:ahLst/>
              <a:cxnLst>
                <a:cxn ang="0">
                  <a:pos x="2147483647" y="2147483647"/>
                </a:cxn>
                <a:cxn ang="0">
                  <a:pos x="0" y="2147483647"/>
                </a:cxn>
                <a:cxn ang="0">
                  <a:pos x="2147483647" y="0"/>
                </a:cxn>
                <a:cxn ang="0">
                  <a:pos x="2147483647" y="0"/>
                </a:cxn>
                <a:cxn ang="0">
                  <a:pos x="2147483647" y="2147483647"/>
                </a:cxn>
              </a:cxnLst>
              <a:pathLst>
                <a:path w="2048" h="286">
                  <a:moveTo>
                    <a:pt x="1742" y="286"/>
                  </a:moveTo>
                  <a:lnTo>
                    <a:pt x="0" y="286"/>
                  </a:lnTo>
                  <a:lnTo>
                    <a:pt x="446" y="0"/>
                  </a:lnTo>
                  <a:lnTo>
                    <a:pt x="2048" y="0"/>
                  </a:lnTo>
                  <a:lnTo>
                    <a:pt x="1742" y="286"/>
                  </a:lnTo>
                  <a:close/>
                </a:path>
              </a:pathLst>
            </a:custGeom>
            <a:solidFill>
              <a:schemeClr val="folHlink"/>
            </a:solidFill>
            <a:ln w="0">
              <a:noFill/>
            </a:ln>
          </p:spPr>
          <p:txBody>
            <a:bodyPr/>
            <a:p>
              <a:endParaRPr lang="en-US"/>
            </a:p>
          </p:txBody>
        </p:sp>
        <p:sp>
          <p:nvSpPr>
            <p:cNvPr id="55" name="Rectangle 28"/>
            <p:cNvSpPr>
              <a:spLocks noChangeArrowheads="1"/>
            </p:cNvSpPr>
            <p:nvPr/>
          </p:nvSpPr>
          <p:spPr bwMode="gray">
            <a:xfrm flipH="1">
              <a:off x="2413630" y="5896381"/>
              <a:ext cx="4262441" cy="498654"/>
            </a:xfrm>
            <a:prstGeom prst="rect">
              <a:avLst/>
            </a:prstGeom>
            <a:gradFill rotWithShape="1">
              <a:gsLst>
                <a:gs pos="0">
                  <a:schemeClr val="folHlink"/>
                </a:gs>
                <a:gs pos="50000">
                  <a:schemeClr val="folHlink">
                    <a:gamma/>
                    <a:shade val="72549"/>
                    <a:invGamma/>
                  </a:schemeClr>
                </a:gs>
                <a:gs pos="100000">
                  <a:schemeClr val="folHlink"/>
                </a:gs>
              </a:gsLst>
              <a:lin ang="0" scaled="1"/>
            </a:gra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p:txBody>
        </p:sp>
        <p:sp>
          <p:nvSpPr>
            <p:cNvPr id="106508" name="TextBox 34"/>
            <p:cNvSpPr txBox="1"/>
            <p:nvPr/>
          </p:nvSpPr>
          <p:spPr>
            <a:xfrm>
              <a:off x="328841" y="2286529"/>
              <a:ext cx="3580905" cy="754539"/>
            </a:xfrm>
            <a:prstGeom prst="rect">
              <a:avLst/>
            </a:prstGeom>
            <a:noFill/>
            <a:ln w="9525">
              <a:noFill/>
            </a:ln>
          </p:spPr>
          <p:txBody>
            <a:bodyPr anchor="t" anchorCtr="0">
              <a:spAutoFit/>
            </a:bodyPr>
            <a:p>
              <a:pPr algn="ctr"/>
              <a:r>
                <a:rPr lang="en-US" altLang="vi-VN" sz="2400" b="1" dirty="0">
                  <a:solidFill>
                    <a:schemeClr val="bg2"/>
                  </a:solidFill>
                  <a:latin typeface="Arial" panose="020B0604020202020204" pitchFamily="34" charset="0"/>
                </a:rPr>
                <a:t>Tính quy phạm phổ biến</a:t>
              </a:r>
              <a:endParaRPr lang="en-US" altLang="vi-VN" sz="2400" b="1" dirty="0">
                <a:solidFill>
                  <a:schemeClr val="bg2"/>
                </a:solidFill>
                <a:latin typeface="Arial" panose="020B0604020202020204" pitchFamily="34" charset="0"/>
              </a:endParaRPr>
            </a:p>
          </p:txBody>
        </p:sp>
      </p:grpSp>
      <p:sp>
        <p:nvSpPr>
          <p:cNvPr id="106509" name="TextBox 36"/>
          <p:cNvSpPr txBox="1"/>
          <p:nvPr/>
        </p:nvSpPr>
        <p:spPr>
          <a:xfrm>
            <a:off x="5410200" y="2921000"/>
            <a:ext cx="3352800" cy="708025"/>
          </a:xfrm>
          <a:prstGeom prst="rect">
            <a:avLst/>
          </a:prstGeom>
          <a:noFill/>
          <a:ln w="9525">
            <a:noFill/>
          </a:ln>
        </p:spPr>
        <p:txBody>
          <a:bodyPr anchor="t" anchorCtr="0">
            <a:spAutoFit/>
          </a:bodyPr>
          <a:p>
            <a:r>
              <a:rPr lang="en-US" altLang="vi-VN" sz="2000" b="1" dirty="0">
                <a:solidFill>
                  <a:schemeClr val="bg2"/>
                </a:solidFill>
                <a:latin typeface="Arial" panose="020B0604020202020204" pitchFamily="34" charset="0"/>
              </a:rPr>
              <a:t>Tính xác định chặt </a:t>
            </a:r>
            <a:endParaRPr lang="en-US" altLang="vi-VN" sz="2000" b="1" dirty="0">
              <a:solidFill>
                <a:schemeClr val="bg2"/>
              </a:solidFill>
              <a:latin typeface="Arial" panose="020B0604020202020204" pitchFamily="34" charset="0"/>
            </a:endParaRPr>
          </a:p>
          <a:p>
            <a:r>
              <a:rPr lang="en-US" altLang="vi-VN" sz="2000" b="1" dirty="0">
                <a:solidFill>
                  <a:schemeClr val="bg2"/>
                </a:solidFill>
                <a:latin typeface="Arial" panose="020B0604020202020204" pitchFamily="34" charset="0"/>
              </a:rPr>
              <a:t>chẽ về mặt hình thức</a:t>
            </a:r>
            <a:endParaRPr lang="en-US" altLang="vi-VN" sz="2000" b="1" dirty="0">
              <a:solidFill>
                <a:schemeClr val="bg2"/>
              </a:solidFill>
              <a:latin typeface="Arial" panose="020B0604020202020204" pitchFamily="34" charset="0"/>
            </a:endParaRPr>
          </a:p>
        </p:txBody>
      </p:sp>
      <p:sp>
        <p:nvSpPr>
          <p:cNvPr id="106510" name="TextBox 37"/>
          <p:cNvSpPr txBox="1"/>
          <p:nvPr/>
        </p:nvSpPr>
        <p:spPr>
          <a:xfrm>
            <a:off x="5334000" y="4421188"/>
            <a:ext cx="3657600" cy="822325"/>
          </a:xfrm>
          <a:prstGeom prst="rect">
            <a:avLst/>
          </a:prstGeom>
          <a:noFill/>
          <a:ln w="9525">
            <a:noFill/>
          </a:ln>
        </p:spPr>
        <p:txBody>
          <a:bodyPr anchor="t" anchorCtr="0">
            <a:spAutoFit/>
          </a:bodyPr>
          <a:p>
            <a:pPr algn="ctr"/>
            <a:r>
              <a:rPr lang="en-US" altLang="vi-VN" sz="2400" b="1" dirty="0">
                <a:solidFill>
                  <a:schemeClr val="bg2"/>
                </a:solidFill>
                <a:latin typeface="Arial" panose="020B0604020202020204" pitchFamily="34" charset="0"/>
              </a:rPr>
              <a:t>Tính quyền lực </a:t>
            </a:r>
            <a:endParaRPr lang="en-US" altLang="vi-VN" sz="2400" b="1" dirty="0">
              <a:solidFill>
                <a:schemeClr val="bg2"/>
              </a:solidFill>
              <a:latin typeface="Arial" panose="020B0604020202020204" pitchFamily="34" charset="0"/>
            </a:endParaRPr>
          </a:p>
          <a:p>
            <a:pPr algn="ctr"/>
            <a:r>
              <a:rPr lang="en-US" altLang="vi-VN" sz="2400" b="1" dirty="0">
                <a:solidFill>
                  <a:schemeClr val="bg2"/>
                </a:solidFill>
                <a:latin typeface="Arial" panose="020B0604020202020204" pitchFamily="34" charset="0"/>
              </a:rPr>
              <a:t>nhà nước</a:t>
            </a:r>
            <a:endParaRPr lang="en-US" altLang="vi-VN" sz="2400" b="1" dirty="0">
              <a:solidFill>
                <a:schemeClr val="bg2"/>
              </a:solidFill>
              <a:latin typeface="Arial" panose="020B0604020202020204" pitchFamily="34" charset="0"/>
            </a:endParaRPr>
          </a:p>
        </p:txBody>
      </p:sp>
      <p:sp>
        <p:nvSpPr>
          <p:cNvPr id="106511" name="Freeform 24"/>
          <p:cNvSpPr/>
          <p:nvPr/>
        </p:nvSpPr>
        <p:spPr>
          <a:xfrm rot="6745362">
            <a:off x="6821488" y="1550988"/>
            <a:ext cx="2181225" cy="293052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6A3505"/>
              </a:gs>
              <a:gs pos="100000">
                <a:schemeClr val="accent1"/>
              </a:gs>
            </a:gsLst>
            <a:lin ang="0" scaled="1"/>
            <a:tileRect/>
          </a:gradFill>
          <a:ln w="0">
            <a:noFill/>
          </a:ln>
        </p:spPr>
        <p:txBody>
          <a:bodyPr/>
          <a:p>
            <a:endParaRPr lang="en-US"/>
          </a:p>
        </p:txBody>
      </p:sp>
      <p:grpSp>
        <p:nvGrpSpPr>
          <p:cNvPr id="106512" name="Group 7"/>
          <p:cNvGrpSpPr/>
          <p:nvPr/>
        </p:nvGrpSpPr>
        <p:grpSpPr>
          <a:xfrm>
            <a:off x="0" y="1524000"/>
            <a:ext cx="4603750" cy="4953000"/>
            <a:chOff x="795" y="1008"/>
            <a:chExt cx="4101" cy="912"/>
          </a:xfrm>
        </p:grpSpPr>
        <p:sp>
          <p:nvSpPr>
            <p:cNvPr id="36" name="AutoShape 8"/>
            <p:cNvSpPr>
              <a:spLocks noChangeArrowheads="1"/>
            </p:cNvSpPr>
            <p:nvPr/>
          </p:nvSpPr>
          <p:spPr bwMode="gray">
            <a:xfrm>
              <a:off x="910" y="1008"/>
              <a:ext cx="3986"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grpSp>
          <p:nvGrpSpPr>
            <p:cNvPr id="106514" name="Group 9"/>
            <p:cNvGrpSpPr/>
            <p:nvPr/>
          </p:nvGrpSpPr>
          <p:grpSpPr>
            <a:xfrm>
              <a:off x="795" y="1092"/>
              <a:ext cx="1169" cy="746"/>
              <a:chOff x="795" y="1092"/>
              <a:chExt cx="1169" cy="746"/>
            </a:xfrm>
          </p:grpSpPr>
          <p:sp>
            <p:nvSpPr>
              <p:cNvPr id="106515" name="AutoShape 10"/>
              <p:cNvSpPr/>
              <p:nvPr/>
            </p:nvSpPr>
            <p:spPr>
              <a:xfrm>
                <a:off x="1000" y="1092"/>
                <a:ext cx="768" cy="746"/>
              </a:xfrm>
              <a:prstGeom prst="roundRect">
                <a:avLst>
                  <a:gd name="adj" fmla="val 11921"/>
                </a:avLst>
              </a:prstGeom>
              <a:solidFill>
                <a:srgbClr val="FF0000"/>
              </a:solidFill>
              <a:ln w="38100" cap="flat" cmpd="sng">
                <a:solidFill>
                  <a:schemeClr val="bg1"/>
                </a:solidFill>
                <a:prstDash val="solid"/>
                <a:round/>
                <a:headEnd type="none" w="med" len="med"/>
                <a:tailEnd type="none" w="med" len="med"/>
              </a:ln>
            </p:spPr>
            <p:txBody>
              <a:bodyPr wrap="none" anchor="ctr" anchorCtr="0"/>
              <a:p>
                <a:pPr eaLnBrk="0" hangingPunct="0"/>
                <a:r>
                  <a:rPr lang="en-US" altLang="vi-VN" sz="2000" b="1" dirty="0">
                    <a:solidFill>
                      <a:schemeClr val="bg1"/>
                    </a:solidFill>
                    <a:latin typeface="Times New Roman" panose="02020603050405020304" pitchFamily="18" charset="0"/>
                  </a:rPr>
                  <a:t>KHÁI</a:t>
                </a:r>
                <a:endParaRPr lang="en-US" altLang="vi-VN" sz="2000" b="1" dirty="0">
                  <a:solidFill>
                    <a:schemeClr val="bg1"/>
                  </a:solidFill>
                  <a:latin typeface="Times New Roman" panose="02020603050405020304" pitchFamily="18" charset="0"/>
                </a:endParaRPr>
              </a:p>
              <a:p>
                <a:pPr eaLnBrk="0" hangingPunct="0"/>
                <a:r>
                  <a:rPr lang="en-US" altLang="vi-VN" sz="2000" b="1" dirty="0">
                    <a:solidFill>
                      <a:schemeClr val="bg1"/>
                    </a:solidFill>
                    <a:latin typeface="Times New Roman" panose="02020603050405020304" pitchFamily="18" charset="0"/>
                  </a:rPr>
                  <a:t>NIỆM</a:t>
                </a:r>
                <a:endParaRPr lang="vi-VN" altLang="vi-VN" sz="2000" b="1" dirty="0">
                  <a:solidFill>
                    <a:schemeClr val="bg1"/>
                  </a:solidFill>
                  <a:latin typeface="Times New Roman" panose="02020603050405020304" pitchFamily="18" charset="0"/>
                </a:endParaRPr>
              </a:p>
            </p:txBody>
          </p:sp>
          <p:sp>
            <p:nvSpPr>
              <p:cNvPr id="40" name="Freeform 11"/>
              <p:cNvSpPr/>
              <p:nvPr/>
            </p:nvSpPr>
            <p:spPr bwMode="gray">
              <a:xfrm>
                <a:off x="1048" y="1140"/>
                <a:ext cx="385"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1" name="Text Box 12"/>
              <p:cNvSpPr txBox="1">
                <a:spLocks noChangeArrowheads="1"/>
              </p:cNvSpPr>
              <p:nvPr/>
            </p:nvSpPr>
            <p:spPr bwMode="gray">
              <a:xfrm>
                <a:off x="795" y="1308"/>
                <a:ext cx="1169" cy="94"/>
              </a:xfrm>
              <a:prstGeom prst="rect">
                <a:avLst/>
              </a:prstGeom>
              <a:noFill/>
              <a:ln w="9525" algn="ctr">
                <a:noFill/>
                <a:miter lim="800000"/>
              </a:ln>
              <a:effectLst/>
            </p:spPr>
            <p:txBody>
              <a:bodyPr>
                <a:spAutoFit/>
              </a:bodyPr>
              <a:lstStyle/>
              <a:p>
                <a:pPr marR="0" algn="ctr" defTabSz="914400">
                  <a:buClrTx/>
                  <a:buSzTx/>
                  <a:buFontTx/>
                  <a:buNone/>
                  <a:defRPr/>
                </a:pPr>
                <a:endParaRPr kumimoji="0" lang="en-US" sz="2400" b="1" kern="1200" cap="none" spc="0" normalizeH="0" baseline="0" noProof="0">
                  <a:solidFill>
                    <a:srgbClr val="FFFFFF"/>
                  </a:solidFill>
                  <a:effectLst>
                    <a:outerShdw blurRad="38100" dist="38100" dir="2700000" algn="tl">
                      <a:srgbClr val="C0C0C0"/>
                    </a:outerShdw>
                  </a:effectLst>
                  <a:latin typeface="Times New Roman" panose="02020603050405020304" pitchFamily="18" charset="0"/>
                  <a:ea typeface="+mn-ea"/>
                  <a:cs typeface="Arial" panose="020B0604020202020204" pitchFamily="34" charset="0"/>
                </a:endParaRPr>
              </a:p>
            </p:txBody>
          </p:sp>
        </p:grpSp>
        <p:sp>
          <p:nvSpPr>
            <p:cNvPr id="106518" name="Text Box 13"/>
            <p:cNvSpPr txBox="1"/>
            <p:nvPr/>
          </p:nvSpPr>
          <p:spPr>
            <a:xfrm>
              <a:off x="1873" y="1058"/>
              <a:ext cx="2929" cy="94"/>
            </a:xfrm>
            <a:prstGeom prst="rect">
              <a:avLst/>
            </a:prstGeom>
            <a:noFill/>
            <a:ln w="9525">
              <a:noFill/>
            </a:ln>
          </p:spPr>
          <p:txBody>
            <a:bodyPr anchor="t" anchorCtr="0">
              <a:spAutoFit/>
            </a:bodyPr>
            <a:p>
              <a:pPr eaLnBrk="0" hangingPunct="0">
                <a:spcBef>
                  <a:spcPct val="40000"/>
                </a:spcBef>
                <a:buChar char="-"/>
              </a:pPr>
              <a:endParaRPr lang="" altLang="vi-VN" sz="2400" dirty="0">
                <a:solidFill>
                  <a:srgbClr val="000000"/>
                </a:solidFill>
                <a:latin typeface="Times New Roman" panose="02020603050405020304" pitchFamily="18" charset="0"/>
              </a:endParaRPr>
            </a:p>
          </p:txBody>
        </p:sp>
      </p:grpSp>
      <p:sp>
        <p:nvSpPr>
          <p:cNvPr id="106519" name="TextBox 24"/>
          <p:cNvSpPr txBox="1"/>
          <p:nvPr/>
        </p:nvSpPr>
        <p:spPr>
          <a:xfrm>
            <a:off x="1143000" y="1524000"/>
            <a:ext cx="3390900" cy="4805363"/>
          </a:xfrm>
          <a:prstGeom prst="rect">
            <a:avLst/>
          </a:prstGeom>
          <a:noFill/>
          <a:ln w="9525" cap="flat" cmpd="sng">
            <a:solidFill>
              <a:srgbClr val="FF0000"/>
            </a:solidFill>
            <a:prstDash val="solid"/>
            <a:miter/>
            <a:headEnd type="none" w="med" len="med"/>
            <a:tailEnd type="none" w="med" len="med"/>
          </a:ln>
        </p:spPr>
        <p:txBody>
          <a:bodyPr anchor="t" anchorCtr="0">
            <a:spAutoFit/>
          </a:bodyPr>
          <a:p>
            <a:pPr marL="342900" indent="-342900">
              <a:lnSpc>
                <a:spcPct val="150000"/>
              </a:lnSpc>
            </a:pPr>
            <a:r>
              <a:rPr lang="en-US" altLang="vi-VN" sz="2300" b="1" i="1" dirty="0">
                <a:solidFill>
                  <a:srgbClr val="FF0000"/>
                </a:solidFill>
                <a:latin typeface="Cambria Math" panose="02040503050406030204" pitchFamily="18" charset="0"/>
              </a:rPr>
              <a:t>Thuộc tính của Pl</a:t>
            </a:r>
            <a:r>
              <a:rPr lang="en-US" altLang="vi-VN" sz="2300" b="1" i="1" dirty="0">
                <a:solidFill>
                  <a:srgbClr val="000000"/>
                </a:solidFill>
                <a:latin typeface="Cambria Math" panose="02040503050406030204" pitchFamily="18" charset="0"/>
              </a:rPr>
              <a:t> </a:t>
            </a:r>
            <a:endParaRPr lang="en-US" altLang="vi-VN" sz="2300" b="1" i="1" dirty="0">
              <a:solidFill>
                <a:srgbClr val="000000"/>
              </a:solidFill>
              <a:latin typeface="Cambria Math" panose="02040503050406030204" pitchFamily="18" charset="0"/>
            </a:endParaRPr>
          </a:p>
          <a:p>
            <a:pPr marL="342900" indent="-342900">
              <a:lnSpc>
                <a:spcPct val="150000"/>
              </a:lnSpc>
            </a:pPr>
            <a:r>
              <a:rPr lang="en-US" altLang="vi-VN" sz="2300" b="1" i="1" dirty="0">
                <a:solidFill>
                  <a:srgbClr val="000000"/>
                </a:solidFill>
                <a:latin typeface="Cambria Math" panose="02040503050406030204" pitchFamily="18" charset="0"/>
              </a:rPr>
              <a:t>là những đặc điểm đặc trưng của Pháp luật. Căn cứ vào những đặc điểm đặc trưng đó có thể phân biệt được PL với các quy tắc  khác không phải là Pháp luật </a:t>
            </a:r>
            <a:endParaRPr lang="" altLang="vi-VN" sz="2300" b="1" i="1" dirty="0">
              <a:solidFill>
                <a:srgbClr val="000000"/>
              </a:solidFill>
              <a:latin typeface="Cambria Math" panose="02040503050406030204" pitchFamily="18" charset="0"/>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651" name="AutoShape 3"/>
          <p:cNvSpPr/>
          <p:nvPr/>
        </p:nvSpPr>
        <p:spPr>
          <a:xfrm>
            <a:off x="2287588" y="1981200"/>
            <a:ext cx="5851525" cy="1303338"/>
          </a:xfrm>
          <a:prstGeom prst="roundRect">
            <a:avLst>
              <a:gd name="adj" fmla="val 9144"/>
            </a:avLst>
          </a:prstGeom>
          <a:solidFill>
            <a:srgbClr val="F8F8F8"/>
          </a:solidFill>
          <a:ln w="28575" cap="flat" cmpd="sng">
            <a:solidFill>
              <a:schemeClr val="accent2"/>
            </a:solidFill>
            <a:prstDash val="solid"/>
            <a:round/>
            <a:headEnd type="none" w="med" len="med"/>
            <a:tailEnd type="none" w="med" len="med"/>
          </a:ln>
        </p:spPr>
        <p:txBody>
          <a:bodyPr wrap="none" anchor="ctr" anchorCtr="0"/>
          <a:p>
            <a:pPr eaLnBrk="0" hangingPunct="0"/>
            <a:endParaRPr lang="vi-VN" altLang="vi-VN" dirty="0">
              <a:latin typeface="Arial" panose="020B0604020202020204" pitchFamily="34" charset="0"/>
            </a:endParaRPr>
          </a:p>
        </p:txBody>
      </p:sp>
      <p:sp>
        <p:nvSpPr>
          <p:cNvPr id="27652" name="AutoShape 4"/>
          <p:cNvSpPr/>
          <p:nvPr/>
        </p:nvSpPr>
        <p:spPr>
          <a:xfrm>
            <a:off x="2235200" y="3354388"/>
            <a:ext cx="5903913" cy="1327150"/>
          </a:xfrm>
          <a:prstGeom prst="roundRect">
            <a:avLst>
              <a:gd name="adj" fmla="val 9144"/>
            </a:avLst>
          </a:prstGeom>
          <a:solidFill>
            <a:srgbClr val="F8F8F8"/>
          </a:solidFill>
          <a:ln w="28575" cap="flat" cmpd="sng">
            <a:solidFill>
              <a:schemeClr val="hlink"/>
            </a:solidFill>
            <a:prstDash val="solid"/>
            <a:round/>
            <a:headEnd type="none" w="med" len="med"/>
            <a:tailEnd type="none" w="med" len="med"/>
          </a:ln>
        </p:spPr>
        <p:txBody>
          <a:bodyPr wrap="none" anchor="ctr" anchorCtr="0"/>
          <a:p>
            <a:pPr eaLnBrk="0" hangingPunct="0"/>
            <a:endParaRPr lang="vi-VN" altLang="vi-VN" dirty="0">
              <a:latin typeface="Arial" panose="020B0604020202020204" pitchFamily="34" charset="0"/>
            </a:endParaRPr>
          </a:p>
        </p:txBody>
      </p:sp>
      <p:sp>
        <p:nvSpPr>
          <p:cNvPr id="27653" name="AutoShape 5"/>
          <p:cNvSpPr>
            <a:spLocks noChangeArrowheads="1"/>
          </p:cNvSpPr>
          <p:nvPr/>
        </p:nvSpPr>
        <p:spPr bwMode="gray">
          <a:xfrm>
            <a:off x="1333500" y="1693863"/>
            <a:ext cx="1998663" cy="1514475"/>
          </a:xfrm>
          <a:prstGeom prst="upArrow">
            <a:avLst>
              <a:gd name="adj1" fmla="val 50000"/>
              <a:gd name="adj2" fmla="val 18667"/>
            </a:avLst>
          </a:prstGeom>
          <a:gradFill rotWithShape="1">
            <a:gsLst>
              <a:gs pos="0">
                <a:schemeClr val="accent2">
                  <a:gamma/>
                  <a:shade val="66275"/>
                  <a:invGamma/>
                </a:schemeClr>
              </a:gs>
              <a:gs pos="100000">
                <a:schemeClr val="accent2"/>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654" name="AutoShape 6"/>
          <p:cNvSpPr>
            <a:spLocks noChangeArrowheads="1"/>
          </p:cNvSpPr>
          <p:nvPr/>
        </p:nvSpPr>
        <p:spPr bwMode="gray">
          <a:xfrm>
            <a:off x="735013" y="3098800"/>
            <a:ext cx="2243138" cy="1450975"/>
          </a:xfrm>
          <a:prstGeom prst="upArrow">
            <a:avLst>
              <a:gd name="adj1" fmla="val 50000"/>
              <a:gd name="adj2" fmla="val 18667"/>
            </a:avLst>
          </a:prstGeom>
          <a:gradFill rotWithShape="1">
            <a:gsLst>
              <a:gs pos="0">
                <a:schemeClr val="hlink">
                  <a:gamma/>
                  <a:shade val="56078"/>
                  <a:invGamma/>
                </a:schemeClr>
              </a:gs>
              <a:gs pos="100000">
                <a:schemeClr val="hlink"/>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655" name="AutoShape 7"/>
          <p:cNvSpPr/>
          <p:nvPr/>
        </p:nvSpPr>
        <p:spPr>
          <a:xfrm>
            <a:off x="1616075" y="4749800"/>
            <a:ext cx="6557963" cy="1316038"/>
          </a:xfrm>
          <a:prstGeom prst="roundRect">
            <a:avLst>
              <a:gd name="adj" fmla="val 9144"/>
            </a:avLst>
          </a:prstGeom>
          <a:solidFill>
            <a:srgbClr val="F8F8F8"/>
          </a:solidFill>
          <a:ln w="28575" cap="flat" cmpd="sng">
            <a:solidFill>
              <a:schemeClr val="accent1"/>
            </a:solidFill>
            <a:prstDash val="solid"/>
            <a:round/>
            <a:headEnd type="none" w="med" len="med"/>
            <a:tailEnd type="none" w="med" len="med"/>
          </a:ln>
        </p:spPr>
        <p:txBody>
          <a:bodyPr wrap="none" anchor="ctr" anchorCtr="0"/>
          <a:p>
            <a:pPr eaLnBrk="0" hangingPunct="0"/>
            <a:endParaRPr lang="vi-VN" altLang="vi-VN" dirty="0">
              <a:latin typeface="Arial" panose="020B0604020202020204" pitchFamily="34" charset="0"/>
            </a:endParaRPr>
          </a:p>
        </p:txBody>
      </p:sp>
      <p:sp>
        <p:nvSpPr>
          <p:cNvPr id="27656" name="AutoShape 8"/>
          <p:cNvSpPr>
            <a:spLocks noChangeArrowheads="1"/>
          </p:cNvSpPr>
          <p:nvPr/>
        </p:nvSpPr>
        <p:spPr bwMode="gray">
          <a:xfrm>
            <a:off x="334963" y="4356100"/>
            <a:ext cx="1998663" cy="1709738"/>
          </a:xfrm>
          <a:prstGeom prst="upArrow">
            <a:avLst>
              <a:gd name="adj1" fmla="val 50000"/>
              <a:gd name="adj2" fmla="val 18667"/>
            </a:avLst>
          </a:prstGeom>
          <a:gradFill rotWithShape="1">
            <a:gsLst>
              <a:gs pos="0">
                <a:schemeClr val="accent1">
                  <a:gamma/>
                  <a:shade val="57255"/>
                  <a:invGamma/>
                </a:schemeClr>
              </a:gs>
              <a:gs pos="100000">
                <a:schemeClr val="accent1"/>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9" name="TextBox 18"/>
          <p:cNvSpPr txBox="1"/>
          <p:nvPr/>
        </p:nvSpPr>
        <p:spPr>
          <a:xfrm>
            <a:off x="2803525" y="3449638"/>
            <a:ext cx="5197475" cy="1247775"/>
          </a:xfrm>
          <a:prstGeom prst="rect">
            <a:avLst/>
          </a:prstGeom>
          <a:noFill/>
          <a:ln w="9525">
            <a:noFill/>
          </a:ln>
        </p:spPr>
        <p:txBody>
          <a:bodyPr anchor="t" anchorCtr="0">
            <a:spAutoFit/>
          </a:bodyPr>
          <a:p>
            <a:pPr algn="just" eaLnBrk="0" hangingPunct="0"/>
            <a:r>
              <a:rPr lang="en-US" altLang="vi-VN" sz="2500" dirty="0">
                <a:latin typeface="Times New Roman" panose="02020603050405020304" pitchFamily="18" charset="0"/>
              </a:rPr>
              <a:t>PL do Nh</a:t>
            </a:r>
            <a:r>
              <a:rPr lang="en-US" altLang="vi-VN" sz="2500" dirty="0">
                <a:latin typeface="Times New Roman" panose="02020603050405020304" pitchFamily="18" charset="0"/>
                <a:ea typeface="Times New Roman" panose="02020603050405020304" pitchFamily="18" charset="0"/>
              </a:rPr>
              <a:t>à</a:t>
            </a:r>
            <a:r>
              <a:rPr lang="en-US" altLang="vi-VN" sz="2500" dirty="0">
                <a:latin typeface="Times New Roman" panose="02020603050405020304" pitchFamily="18" charset="0"/>
              </a:rPr>
              <a:t> nước ban h</a:t>
            </a:r>
            <a:r>
              <a:rPr lang="en-US" altLang="vi-VN" sz="2500" dirty="0">
                <a:latin typeface="Times New Roman" panose="02020603050405020304" pitchFamily="18" charset="0"/>
                <a:ea typeface="Times New Roman" panose="02020603050405020304" pitchFamily="18" charset="0"/>
              </a:rPr>
              <a:t>à</a:t>
            </a:r>
            <a:r>
              <a:rPr lang="en-US" altLang="vi-VN" sz="2500" dirty="0">
                <a:latin typeface="Times New Roman" panose="02020603050405020304" pitchFamily="18" charset="0"/>
              </a:rPr>
              <a:t>nh nên phạm vi tác rộng, bao quát trong không gian rộng</a:t>
            </a:r>
            <a:endParaRPr lang="vi-VN" altLang="vi-VN" sz="2500" dirty="0">
              <a:latin typeface="Arial" panose="020B0604020202020204" pitchFamily="34" charset="0"/>
            </a:endParaRPr>
          </a:p>
        </p:txBody>
      </p:sp>
      <p:sp>
        <p:nvSpPr>
          <p:cNvPr id="21" name="Rectangle 20"/>
          <p:cNvSpPr/>
          <p:nvPr/>
        </p:nvSpPr>
        <p:spPr>
          <a:xfrm>
            <a:off x="2156653" y="771301"/>
            <a:ext cx="4757713" cy="630941"/>
          </a:xfrm>
          <a:prstGeom prst="rect">
            <a:avLst/>
          </a:prstGeom>
          <a:noFill/>
        </p:spPr>
        <p:txBody>
          <a:bodyPr wrap="none">
            <a:spAutoFit/>
            <a:scene3d>
              <a:camera prst="orthographicFront"/>
              <a:lightRig rig="soft" dir="t">
                <a:rot lat="0" lon="0" rev="15600000"/>
              </a:lightRig>
            </a:scene3d>
            <a:sp3d extrusionH="57150" prstMaterial="softEdge">
              <a:bevelT w="254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vi-VN" sz="3500" b="1" i="1" u="none" strike="noStrike" kern="1200" cap="none" spc="0" normalizeH="0" baseline="0" noProof="0" dirty="0" err="1">
                <a:solidFill>
                  <a:srgbClr val="FF0000"/>
                </a:solidFill>
                <a:effectLst/>
                <a:uLnTx/>
                <a:uFillTx/>
                <a:latin typeface="Adobe Garamond Pro Bold" pitchFamily="18" charset="0"/>
                <a:ea typeface="+mn-ea"/>
                <a:cs typeface="Arial" panose="020B0604020202020204" pitchFamily="34" charset="0"/>
              </a:rPr>
              <a:t>Tính</a:t>
            </a:r>
            <a:r>
              <a:rPr kumimoji="0" lang="en-US" altLang="vi-VN" sz="3500" b="1" i="1" u="none" strike="noStrike" kern="1200" cap="none" spc="0" normalizeH="0" baseline="0" noProof="0" dirty="0">
                <a:solidFill>
                  <a:srgbClr val="FF0000"/>
                </a:solidFill>
                <a:effectLst/>
                <a:uLnTx/>
                <a:uFillTx/>
                <a:latin typeface="Adobe Garamond Pro Bold" pitchFamily="18" charset="0"/>
                <a:ea typeface="+mn-ea"/>
                <a:cs typeface="Arial" panose="020B0604020202020204" pitchFamily="34" charset="0"/>
              </a:rPr>
              <a:t> </a:t>
            </a:r>
            <a:r>
              <a:rPr kumimoji="0" lang="en-US" altLang="vi-VN" sz="3500" b="1" i="1" u="none" strike="noStrike" kern="1200" cap="none" spc="0" normalizeH="0" baseline="0" noProof="0" dirty="0" err="1">
                <a:solidFill>
                  <a:srgbClr val="FF0000"/>
                </a:solidFill>
                <a:effectLst/>
                <a:uLnTx/>
                <a:uFillTx/>
                <a:latin typeface="Adobe Garamond Pro Bold" pitchFamily="18" charset="0"/>
                <a:ea typeface="+mn-ea"/>
                <a:cs typeface="Arial" panose="020B0604020202020204" pitchFamily="34" charset="0"/>
              </a:rPr>
              <a:t>quy</a:t>
            </a:r>
            <a:r>
              <a:rPr kumimoji="0" lang="en-US" altLang="vi-VN" sz="3500" b="1" i="1" u="none" strike="noStrike" kern="1200" cap="none" spc="0" normalizeH="0" baseline="0" noProof="0" dirty="0">
                <a:solidFill>
                  <a:srgbClr val="FF0000"/>
                </a:solidFill>
                <a:effectLst/>
                <a:uLnTx/>
                <a:uFillTx/>
                <a:latin typeface="Adobe Garamond Pro Bold" pitchFamily="18" charset="0"/>
                <a:ea typeface="+mn-ea"/>
                <a:cs typeface="Arial" panose="020B0604020202020204" pitchFamily="34" charset="0"/>
              </a:rPr>
              <a:t> </a:t>
            </a:r>
            <a:r>
              <a:rPr kumimoji="0" lang="en-US" altLang="vi-VN" sz="3500" b="1" i="1" u="none" strike="noStrike" kern="1200" cap="none" spc="0" normalizeH="0" baseline="0" noProof="0" dirty="0" err="1">
                <a:solidFill>
                  <a:srgbClr val="FF0000"/>
                </a:solidFill>
                <a:effectLst/>
                <a:uLnTx/>
                <a:uFillTx/>
                <a:latin typeface="Adobe Garamond Pro Bold" pitchFamily="18" charset="0"/>
                <a:ea typeface="+mn-ea"/>
                <a:cs typeface="Arial" panose="020B0604020202020204" pitchFamily="34" charset="0"/>
              </a:rPr>
              <a:t>phạm</a:t>
            </a:r>
            <a:r>
              <a:rPr kumimoji="0" lang="en-US" altLang="vi-VN" sz="3500" b="1" i="1" u="none" strike="noStrike" kern="1200" cap="none" spc="0" normalizeH="0" baseline="0" noProof="0" dirty="0">
                <a:solidFill>
                  <a:srgbClr val="FF0000"/>
                </a:solidFill>
                <a:effectLst/>
                <a:uLnTx/>
                <a:uFillTx/>
                <a:latin typeface="Adobe Garamond Pro Bold" pitchFamily="18" charset="0"/>
                <a:ea typeface="+mn-ea"/>
                <a:cs typeface="Arial" panose="020B0604020202020204" pitchFamily="34" charset="0"/>
              </a:rPr>
              <a:t> </a:t>
            </a:r>
            <a:r>
              <a:rPr kumimoji="0" lang="en-US" altLang="vi-VN" sz="3500" b="1" i="1" u="none" strike="noStrike" kern="1200" cap="none" spc="0" normalizeH="0" baseline="0" noProof="0" dirty="0" err="1">
                <a:solidFill>
                  <a:srgbClr val="FF0000"/>
                </a:solidFill>
                <a:effectLst/>
                <a:uLnTx/>
                <a:uFillTx/>
                <a:latin typeface="Adobe Garamond Pro Bold" pitchFamily="18" charset="0"/>
                <a:ea typeface="+mn-ea"/>
                <a:cs typeface="Arial" panose="020B0604020202020204" pitchFamily="34" charset="0"/>
              </a:rPr>
              <a:t>phổ</a:t>
            </a:r>
            <a:r>
              <a:rPr kumimoji="0" lang="en-US" altLang="vi-VN" sz="3500" b="1" i="1" u="none" strike="noStrike" kern="1200" cap="none" spc="0" normalizeH="0" baseline="0" noProof="0" dirty="0">
                <a:solidFill>
                  <a:srgbClr val="FF0000"/>
                </a:solidFill>
                <a:effectLst/>
                <a:uLnTx/>
                <a:uFillTx/>
                <a:latin typeface="Adobe Garamond Pro Bold" pitchFamily="18" charset="0"/>
                <a:ea typeface="+mn-ea"/>
                <a:cs typeface="Arial" panose="020B0604020202020204" pitchFamily="34" charset="0"/>
              </a:rPr>
              <a:t> </a:t>
            </a:r>
            <a:r>
              <a:rPr kumimoji="0" lang="en-US" altLang="vi-VN" sz="3500" b="1" i="1" u="none" strike="noStrike" kern="1200" cap="none" spc="0" normalizeH="0" baseline="0" noProof="0" dirty="0" err="1">
                <a:solidFill>
                  <a:srgbClr val="FF0000"/>
                </a:solidFill>
                <a:effectLst/>
                <a:uLnTx/>
                <a:uFillTx/>
                <a:latin typeface="Adobe Garamond Pro Bold" pitchFamily="18" charset="0"/>
                <a:ea typeface="+mn-ea"/>
                <a:cs typeface="Arial" panose="020B0604020202020204" pitchFamily="34" charset="0"/>
              </a:rPr>
              <a:t>biến</a:t>
            </a:r>
            <a:endParaRPr kumimoji="0" lang="vi-VN" sz="3500" b="1" i="0" u="none" strike="noStrike" kern="1200" cap="none" spc="0" normalizeH="0" baseline="0" noProof="0" dirty="0">
              <a:solidFill>
                <a:srgbClr val="FF0000"/>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2990850" y="2052638"/>
            <a:ext cx="4833938" cy="1246187"/>
          </a:xfrm>
          <a:prstGeom prst="rect">
            <a:avLst/>
          </a:prstGeom>
          <a:noFill/>
          <a:ln w="9525">
            <a:noFill/>
          </a:ln>
        </p:spPr>
        <p:txBody>
          <a:bodyPr anchor="t" anchorCtr="0">
            <a:spAutoFit/>
          </a:bodyPr>
          <a:p>
            <a:pPr algn="just"/>
            <a:r>
              <a:rPr lang="en-US" altLang="vi-VN" sz="2500" dirty="0">
                <a:latin typeface="Times New Roman" panose="02020603050405020304" pitchFamily="18" charset="0"/>
              </a:rPr>
              <a:t>PL là những quy tắc chung, là chuẩn mực, khuôn mẫu cho hành vi xử sự của con  người</a:t>
            </a:r>
            <a:endParaRPr lang="" altLang="vi-VN" sz="2500" dirty="0">
              <a:latin typeface="Times New Roman" panose="02020603050405020304" pitchFamily="18" charset="0"/>
            </a:endParaRPr>
          </a:p>
        </p:txBody>
      </p:sp>
      <p:sp>
        <p:nvSpPr>
          <p:cNvPr id="25" name="TextBox 24"/>
          <p:cNvSpPr txBox="1"/>
          <p:nvPr/>
        </p:nvSpPr>
        <p:spPr>
          <a:xfrm>
            <a:off x="2133600" y="4946650"/>
            <a:ext cx="6040438" cy="862013"/>
          </a:xfrm>
          <a:prstGeom prst="rect">
            <a:avLst/>
          </a:prstGeom>
          <a:noFill/>
          <a:ln w="9525">
            <a:noFill/>
          </a:ln>
        </p:spPr>
        <p:txBody>
          <a:bodyPr anchor="t" anchorCtr="0">
            <a:spAutoFit/>
          </a:bodyPr>
          <a:p>
            <a:pPr algn="just"/>
            <a:r>
              <a:rPr lang="en-US" altLang="vi-VN" sz="2500" dirty="0">
                <a:latin typeface="Times New Roman" panose="02020603050405020304" pitchFamily="18" charset="0"/>
              </a:rPr>
              <a:t>Pl áp dụng đối với nhiều chủ thể bao gồm các nhân, cơ quan, tổ chức,…</a:t>
            </a:r>
            <a:endParaRPr lang="" altLang="vi-VN" sz="25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barn(inVertical)">
                                      <p:cBhvr>
                                        <p:cTn id="12" dur="500"/>
                                        <p:tgtEl>
                                          <p:spTgt spid="2765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7651"/>
                                        </p:tgtEl>
                                        <p:attrNameLst>
                                          <p:attrName>style.visibility</p:attrName>
                                        </p:attrNameLst>
                                      </p:cBhvr>
                                      <p:to>
                                        <p:strVal val="visible"/>
                                      </p:to>
                                    </p:set>
                                    <p:animEffect transition="in" filter="barn(inVertical)">
                                      <p:cBhvr>
                                        <p:cTn id="18" dur="500"/>
                                        <p:tgtEl>
                                          <p:spTgt spid="276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7652"/>
                                        </p:tgtEl>
                                        <p:attrNameLst>
                                          <p:attrName>style.visibility</p:attrName>
                                        </p:attrNameLst>
                                      </p:cBhvr>
                                      <p:to>
                                        <p:strVal val="visible"/>
                                      </p:to>
                                    </p:set>
                                    <p:animEffect transition="in" filter="wipe(down)">
                                      <p:cBhvr>
                                        <p:cTn id="26" dur="500"/>
                                        <p:tgtEl>
                                          <p:spTgt spid="2765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7654"/>
                                        </p:tgtEl>
                                        <p:attrNameLst>
                                          <p:attrName>style.visibility</p:attrName>
                                        </p:attrNameLst>
                                      </p:cBhvr>
                                      <p:to>
                                        <p:strVal val="visible"/>
                                      </p:to>
                                    </p:set>
                                    <p:animEffect transition="in" filter="wipe(down)">
                                      <p:cBhvr>
                                        <p:cTn id="29" dur="500"/>
                                        <p:tgtEl>
                                          <p:spTgt spid="2765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7656"/>
                                        </p:tgtEl>
                                        <p:attrNameLst>
                                          <p:attrName>style.visibility</p:attrName>
                                        </p:attrNameLst>
                                      </p:cBhvr>
                                      <p:to>
                                        <p:strVal val="visible"/>
                                      </p:to>
                                    </p:set>
                                    <p:animEffect transition="in" filter="barn(inVertical)">
                                      <p:cBhvr>
                                        <p:cTn id="34" dur="500"/>
                                        <p:tgtEl>
                                          <p:spTgt spid="2765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7655"/>
                                        </p:tgtEl>
                                        <p:attrNameLst>
                                          <p:attrName>style.visibility</p:attrName>
                                        </p:attrNameLst>
                                      </p:cBhvr>
                                      <p:to>
                                        <p:strVal val="visible"/>
                                      </p:to>
                                    </p:set>
                                    <p:animEffect transition="in" filter="barn(inVertical)">
                                      <p:cBhvr>
                                        <p:cTn id="40"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nimBg="1"/>
      <p:bldP spid="27652" grpId="0" animBg="1"/>
      <p:bldP spid="27653" grpId="0" animBg="1"/>
      <p:bldP spid="27654" grpId="0" animBg="1"/>
      <p:bldP spid="27655" grpId="0" animBg="1"/>
      <p:bldP spid="27656" grpId="0" animBg="1"/>
      <p:bldP spid="19" grpId="0"/>
      <p:bldP spid="2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1986" name="AutoShape 2"/>
          <p:cNvSpPr>
            <a:spLocks noChangeArrowheads="1"/>
          </p:cNvSpPr>
          <p:nvPr/>
        </p:nvSpPr>
        <p:spPr bwMode="gray">
          <a:xfrm flipH="1">
            <a:off x="527050" y="1627188"/>
            <a:ext cx="7502525" cy="2316163"/>
          </a:xfrm>
          <a:prstGeom prst="roundRect">
            <a:avLst>
              <a:gd name="adj" fmla="val 6968"/>
            </a:avLst>
          </a:prstGeom>
          <a:gradFill rotWithShape="1">
            <a:gsLst>
              <a:gs pos="0">
                <a:schemeClr val="accent1"/>
              </a:gs>
              <a:gs pos="100000">
                <a:schemeClr val="accent1">
                  <a:gamma/>
                  <a:shade val="46275"/>
                  <a:invGamma/>
                </a:schemeClr>
              </a:gs>
            </a:gsLst>
            <a:lin ang="5400000" scaled="1"/>
          </a:gradFill>
          <a:ln w="19050">
            <a:solidFill>
              <a:srgbClr val="333333"/>
            </a:solidFill>
            <a:round/>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2099" name="AutoShape 115"/>
          <p:cNvSpPr>
            <a:spLocks noChangeArrowheads="1"/>
          </p:cNvSpPr>
          <p:nvPr/>
        </p:nvSpPr>
        <p:spPr bwMode="gray">
          <a:xfrm flipH="1">
            <a:off x="815975" y="4140200"/>
            <a:ext cx="7454900" cy="2032000"/>
          </a:xfrm>
          <a:prstGeom prst="roundRect">
            <a:avLst>
              <a:gd name="adj" fmla="val 10935"/>
            </a:avLst>
          </a:prstGeom>
          <a:gradFill rotWithShape="1">
            <a:gsLst>
              <a:gs pos="0">
                <a:schemeClr val="folHlink"/>
              </a:gs>
              <a:gs pos="100000">
                <a:schemeClr val="folHlink">
                  <a:gamma/>
                  <a:shade val="60392"/>
                  <a:invGamma/>
                </a:schemeClr>
              </a:gs>
            </a:gsLst>
            <a:lin ang="5400000" scaled="1"/>
          </a:gradFill>
          <a:ln w="19050">
            <a:solidFill>
              <a:srgbClr val="333333"/>
            </a:solidFill>
            <a:round/>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2100" name="AutoShape 116"/>
          <p:cNvSpPr/>
          <p:nvPr/>
        </p:nvSpPr>
        <p:spPr>
          <a:xfrm>
            <a:off x="3005138" y="1773238"/>
            <a:ext cx="4905375" cy="1970087"/>
          </a:xfrm>
          <a:prstGeom prst="roundRect">
            <a:avLst>
              <a:gd name="adj" fmla="val 10486"/>
            </a:avLst>
          </a:prstGeom>
          <a:solidFill>
            <a:srgbClr val="F8F8F8"/>
          </a:solidFill>
          <a:ln w="9525">
            <a:noFill/>
          </a:ln>
        </p:spPr>
        <p:txBody>
          <a:bodyPr wrap="none" anchor="ctr" anchorCtr="0"/>
          <a:p>
            <a:pPr eaLnBrk="0" hangingPunct="0"/>
            <a:endParaRPr lang="vi-VN" altLang="vi-VN" dirty="0">
              <a:latin typeface="Arial" panose="020B0604020202020204" pitchFamily="34" charset="0"/>
            </a:endParaRPr>
          </a:p>
        </p:txBody>
      </p:sp>
      <p:sp>
        <p:nvSpPr>
          <p:cNvPr id="42101" name="AutoShape 117"/>
          <p:cNvSpPr/>
          <p:nvPr/>
        </p:nvSpPr>
        <p:spPr>
          <a:xfrm>
            <a:off x="3327400" y="4267200"/>
            <a:ext cx="4895850" cy="1749425"/>
          </a:xfrm>
          <a:prstGeom prst="roundRect">
            <a:avLst>
              <a:gd name="adj" fmla="val 9194"/>
            </a:avLst>
          </a:prstGeom>
          <a:solidFill>
            <a:srgbClr val="F8F8F8"/>
          </a:solidFill>
          <a:ln w="9525">
            <a:noFill/>
          </a:ln>
        </p:spPr>
        <p:txBody>
          <a:bodyPr wrap="none" anchor="ctr" anchorCtr="0"/>
          <a:p>
            <a:pPr eaLnBrk="0" hangingPunct="0"/>
            <a:endParaRPr lang="vi-VN" altLang="vi-VN" dirty="0">
              <a:latin typeface="Arial" panose="020B0604020202020204" pitchFamily="34" charset="0"/>
            </a:endParaRPr>
          </a:p>
        </p:txBody>
      </p:sp>
      <p:pic>
        <p:nvPicPr>
          <p:cNvPr id="42224" name="Picture 240"/>
          <p:cNvPicPr>
            <a:picLocks noChangeAspect="1" noChangeArrowheads="1"/>
          </p:cNvPicPr>
          <p:nvPr/>
        </p:nvPicPr>
        <p:blipFill>
          <a:blip r:embed="rId2"/>
          <a:srcRect/>
          <a:stretch>
            <a:fillRect/>
          </a:stretch>
        </p:blipFill>
        <p:spPr bwMode="auto">
          <a:xfrm>
            <a:off x="1002743" y="4267200"/>
            <a:ext cx="2107407" cy="174942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42225" name="Picture 241"/>
          <p:cNvPicPr>
            <a:picLocks noChangeAspect="1" noChangeArrowheads="1"/>
          </p:cNvPicPr>
          <p:nvPr/>
        </p:nvPicPr>
        <p:blipFill>
          <a:blip r:embed="rId3"/>
          <a:srcRect/>
          <a:stretch>
            <a:fillRect/>
          </a:stretch>
        </p:blipFill>
        <p:spPr bwMode="auto">
          <a:xfrm>
            <a:off x="757145" y="1772444"/>
            <a:ext cx="2128837" cy="180895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0" name="TextBox 13"/>
          <p:cNvSpPr txBox="1"/>
          <p:nvPr/>
        </p:nvSpPr>
        <p:spPr>
          <a:xfrm>
            <a:off x="1371600" y="558800"/>
            <a:ext cx="8380413" cy="631825"/>
          </a:xfrm>
          <a:prstGeom prst="rect">
            <a:avLst/>
          </a:prstGeom>
          <a:noFill/>
          <a:ln w="9525">
            <a:noFill/>
          </a:ln>
        </p:spPr>
        <p:txBody>
          <a:bodyPr anchor="t" anchorCtr="0">
            <a:spAutoFit/>
          </a:bodyPr>
          <a:p>
            <a:r>
              <a:rPr lang="en-US" altLang="vi-VN" sz="3500" b="1" i="1" dirty="0">
                <a:solidFill>
                  <a:srgbClr val="FF0000"/>
                </a:solidFill>
                <a:latin typeface="Adobe Garamond Pro Bold" pitchFamily="18" charset="0"/>
              </a:rPr>
              <a:t>Tính xác định chặt chẽ về hình thức</a:t>
            </a:r>
            <a:endParaRPr lang="" altLang="vi-VN" sz="3500" b="1" i="1" dirty="0">
              <a:solidFill>
                <a:srgbClr val="FF0000"/>
              </a:solidFill>
              <a:latin typeface="Adobe Garamond Pro Bold" pitchFamily="18" charset="0"/>
            </a:endParaRPr>
          </a:p>
        </p:txBody>
      </p:sp>
      <p:sp>
        <p:nvSpPr>
          <p:cNvPr id="23" name="TextBox 11"/>
          <p:cNvSpPr txBox="1"/>
          <p:nvPr/>
        </p:nvSpPr>
        <p:spPr>
          <a:xfrm>
            <a:off x="3217863" y="1955800"/>
            <a:ext cx="4479925" cy="1292225"/>
          </a:xfrm>
          <a:prstGeom prst="rect">
            <a:avLst/>
          </a:prstGeom>
          <a:noFill/>
          <a:ln w="9525">
            <a:noFill/>
          </a:ln>
        </p:spPr>
        <p:txBody>
          <a:bodyPr anchor="t" anchorCtr="0">
            <a:spAutoFit/>
          </a:bodyPr>
          <a:p>
            <a:pPr algn="just"/>
            <a:r>
              <a:rPr lang="en-US" altLang="vi-VN" sz="2600" i="1" dirty="0">
                <a:solidFill>
                  <a:srgbClr val="0000FF"/>
                </a:solidFill>
                <a:latin typeface="Times New Roman" panose="02020603050405020304" pitchFamily="18" charset="0"/>
              </a:rPr>
              <a:t>  Pl tồn tại dưới dạng văn bản, các văn bản n</a:t>
            </a:r>
            <a:r>
              <a:rPr lang="en-US" altLang="vi-VN" sz="2600" i="1" dirty="0">
                <a:solidFill>
                  <a:srgbClr val="0000FF"/>
                </a:solidFill>
                <a:latin typeface="Times New Roman" panose="02020603050405020304" pitchFamily="18" charset="0"/>
                <a:ea typeface="Times New Roman" panose="02020603050405020304" pitchFamily="18" charset="0"/>
              </a:rPr>
              <a:t>à</a:t>
            </a:r>
            <a:r>
              <a:rPr lang="en-US" altLang="vi-VN" sz="2600" i="1" dirty="0">
                <a:solidFill>
                  <a:srgbClr val="0000FF"/>
                </a:solidFill>
                <a:latin typeface="Times New Roman" panose="02020603050405020304" pitchFamily="18" charset="0"/>
              </a:rPr>
              <a:t>y được ban h</a:t>
            </a:r>
            <a:r>
              <a:rPr lang="en-US" altLang="vi-VN" sz="2600" i="1" dirty="0">
                <a:solidFill>
                  <a:srgbClr val="0000FF"/>
                </a:solidFill>
                <a:latin typeface="Times New Roman" panose="02020603050405020304" pitchFamily="18" charset="0"/>
                <a:ea typeface="Times New Roman" panose="02020603050405020304" pitchFamily="18" charset="0"/>
              </a:rPr>
              <a:t>à</a:t>
            </a:r>
            <a:r>
              <a:rPr lang="en-US" altLang="vi-VN" sz="2600" i="1" dirty="0">
                <a:solidFill>
                  <a:srgbClr val="0000FF"/>
                </a:solidFill>
                <a:latin typeface="Times New Roman" panose="02020603050405020304" pitchFamily="18" charset="0"/>
              </a:rPr>
              <a:t>nh theo trình tự thủ tục nhất định</a:t>
            </a:r>
            <a:endParaRPr lang="" altLang="vi-VN" sz="2600" i="1" dirty="0">
              <a:solidFill>
                <a:srgbClr val="0000FF"/>
              </a:solidFill>
              <a:latin typeface="Times New Roman" panose="02020603050405020304" pitchFamily="18" charset="0"/>
              <a:ea typeface="Times New Roman" panose="02020603050405020304" pitchFamily="18" charset="0"/>
            </a:endParaRPr>
          </a:p>
        </p:txBody>
      </p:sp>
      <p:sp>
        <p:nvSpPr>
          <p:cNvPr id="26" name="TextBox 12"/>
          <p:cNvSpPr txBox="1"/>
          <p:nvPr/>
        </p:nvSpPr>
        <p:spPr>
          <a:xfrm>
            <a:off x="3562350" y="4427538"/>
            <a:ext cx="4505325" cy="1292225"/>
          </a:xfrm>
          <a:prstGeom prst="rect">
            <a:avLst/>
          </a:prstGeom>
          <a:noFill/>
          <a:ln w="9525">
            <a:noFill/>
          </a:ln>
        </p:spPr>
        <p:txBody>
          <a:bodyPr anchor="t" anchorCtr="0">
            <a:spAutoFit/>
          </a:bodyPr>
          <a:p>
            <a:pPr algn="just"/>
            <a:r>
              <a:rPr lang="en-US" altLang="vi-VN" sz="2600" dirty="0">
                <a:latin typeface="Times New Roman" panose="02020603050405020304" pitchFamily="18" charset="0"/>
              </a:rPr>
              <a:t>     </a:t>
            </a:r>
            <a:r>
              <a:rPr lang="en-US" altLang="vi-VN" sz="2600" i="1" dirty="0">
                <a:solidFill>
                  <a:srgbClr val="FF0000"/>
                </a:solidFill>
                <a:latin typeface="Times New Roman" panose="02020603050405020304" pitchFamily="18" charset="0"/>
              </a:rPr>
              <a:t>Ngôn ngữ được thể hiện trong văn bản phải rõ r</a:t>
            </a:r>
            <a:r>
              <a:rPr lang="en-US" altLang="vi-VN" sz="2600" i="1" dirty="0">
                <a:solidFill>
                  <a:srgbClr val="FF0000"/>
                </a:solidFill>
                <a:latin typeface="Times New Roman" panose="02020603050405020304" pitchFamily="18" charset="0"/>
                <a:ea typeface="Cambria Math" panose="02040503050406030204" pitchFamily="18" charset="0"/>
              </a:rPr>
              <a:t>à</a:t>
            </a:r>
            <a:r>
              <a:rPr lang="en-US" altLang="vi-VN" sz="2600" i="1" dirty="0">
                <a:solidFill>
                  <a:srgbClr val="FF0000"/>
                </a:solidFill>
                <a:latin typeface="Times New Roman" panose="02020603050405020304" pitchFamily="18" charset="0"/>
              </a:rPr>
              <a:t>ng, chính xác, dễ hiểu, một nghĩa</a:t>
            </a:r>
            <a:r>
              <a:rPr lang="en-US" altLang="vi-VN" sz="2600" i="1" dirty="0">
                <a:solidFill>
                  <a:srgbClr val="FF0000"/>
                </a:solidFill>
                <a:latin typeface="Times New Roman" panose="02020603050405020304" pitchFamily="18" charset="0"/>
                <a:ea typeface="Cambria Math" panose="02040503050406030204" pitchFamily="18" charset="0"/>
              </a:rPr>
              <a:t>…</a:t>
            </a:r>
            <a:endParaRPr lang="" altLang="vi-VN" sz="2600" i="1" dirty="0">
              <a:solidFill>
                <a:srgbClr val="FF0000"/>
              </a:solidFill>
              <a:latin typeface="Times New Roman" panose="02020603050405020304" pitchFamily="18" charset="0"/>
              <a:ea typeface="Cambria Math"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225"/>
                                        </p:tgtEl>
                                        <p:attrNameLst>
                                          <p:attrName>style.visibility</p:attrName>
                                        </p:attrNameLst>
                                      </p:cBhvr>
                                      <p:to>
                                        <p:strVal val="visible"/>
                                      </p:to>
                                    </p:set>
                                    <p:animEffect transition="in" filter="wipe(down)">
                                      <p:cBhvr>
                                        <p:cTn id="12" dur="500"/>
                                        <p:tgtEl>
                                          <p:spTgt spid="422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1986"/>
                                        </p:tgtEl>
                                        <p:attrNameLst>
                                          <p:attrName>style.visibility</p:attrName>
                                        </p:attrNameLst>
                                      </p:cBhvr>
                                      <p:to>
                                        <p:strVal val="visible"/>
                                      </p:to>
                                    </p:set>
                                    <p:animEffect transition="in" filter="wipe(down)">
                                      <p:cBhvr>
                                        <p:cTn id="15" dur="500"/>
                                        <p:tgtEl>
                                          <p:spTgt spid="4198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2100"/>
                                        </p:tgtEl>
                                        <p:attrNameLst>
                                          <p:attrName>style.visibility</p:attrName>
                                        </p:attrNameLst>
                                      </p:cBhvr>
                                      <p:to>
                                        <p:strVal val="visible"/>
                                      </p:to>
                                    </p:set>
                                    <p:animEffect transition="in" filter="wipe(down)">
                                      <p:cBhvr>
                                        <p:cTn id="18" dur="500"/>
                                        <p:tgtEl>
                                          <p:spTgt spid="4210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22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10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2099" grpId="0" animBg="1"/>
      <p:bldP spid="42100" grpId="0" animBg="1"/>
      <p:bldP spid="42101" grpId="0" animBg="1"/>
      <p:bldP spid="20" grpId="0"/>
      <p:bldP spid="23"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7170" name="Title 4"/>
          <p:cNvSpPr>
            <a:spLocks noGrp="1"/>
          </p:cNvSpPr>
          <p:nvPr>
            <p:ph type="title"/>
          </p:nvPr>
        </p:nvSpPr>
        <p:spPr>
          <a:xfrm>
            <a:off x="209550" y="538163"/>
            <a:ext cx="8520113" cy="752475"/>
          </a:xfrm>
        </p:spPr>
        <p:txBody>
          <a:bodyPr vert="horz" wrap="square" lIns="71643" tIns="35822" rIns="71643" bIns="45720" numCol="1" rtlCol="0" anchor="b" anchorCtr="0" compatLnSpc="1">
            <a:noAutofit/>
          </a:body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en-US" sz="3200" b="1" i="1" u="none" strike="noStrike" kern="1200" cap="none" spc="0" normalizeH="0" baseline="0" noProof="0" dirty="0" err="1">
                <a:ln>
                  <a:noFill/>
                </a:ln>
                <a:solidFill>
                  <a:srgbClr val="FF0066"/>
                </a:solidFill>
                <a:effectLst/>
                <a:uLnTx/>
                <a:uFillTx/>
                <a:latin typeface="Times New Roman" panose="02020603050405020304" pitchFamily="18" charset="0"/>
                <a:ea typeface="+mj-ea"/>
                <a:cs typeface="+mj-cs"/>
              </a:rPr>
              <a:t>Thuyết</a:t>
            </a:r>
            <a:r>
              <a:rPr kumimoji="0" lang="en-US" sz="3200" b="1" i="1" u="none" strike="noStrike" kern="1200" cap="none" spc="0" normalizeH="0" baseline="0" noProof="0" dirty="0">
                <a:ln>
                  <a:noFill/>
                </a:ln>
                <a:solidFill>
                  <a:srgbClr val="FF0066"/>
                </a:solidFill>
                <a:effectLst/>
                <a:uLnTx/>
                <a:uFillTx/>
                <a:latin typeface="Times New Roman" panose="02020603050405020304" pitchFamily="18" charset="0"/>
                <a:ea typeface="+mj-ea"/>
                <a:cs typeface="+mj-cs"/>
              </a:rPr>
              <a:t> </a:t>
            </a:r>
            <a:r>
              <a:rPr kumimoji="0" lang="en-US" sz="3200" b="1" i="1" u="none" strike="noStrike" kern="1200" cap="none" spc="0" normalizeH="0" baseline="0" noProof="0" dirty="0" err="1">
                <a:ln>
                  <a:noFill/>
                </a:ln>
                <a:solidFill>
                  <a:srgbClr val="FF0066"/>
                </a:solidFill>
                <a:effectLst/>
                <a:uLnTx/>
                <a:uFillTx/>
                <a:latin typeface="Times New Roman" panose="02020603050405020304" pitchFamily="18" charset="0"/>
                <a:ea typeface="+mj-ea"/>
                <a:cs typeface="+mj-cs"/>
              </a:rPr>
              <a:t>khế</a:t>
            </a:r>
            <a:r>
              <a:rPr kumimoji="0" lang="en-US" sz="3200" b="1" i="1" u="none" strike="noStrike" kern="1200" cap="none" spc="0" normalizeH="0" baseline="0" noProof="0" dirty="0">
                <a:ln>
                  <a:noFill/>
                </a:ln>
                <a:solidFill>
                  <a:srgbClr val="FF0066"/>
                </a:solidFill>
                <a:effectLst/>
                <a:uLnTx/>
                <a:uFillTx/>
                <a:latin typeface="Times New Roman" panose="02020603050405020304" pitchFamily="18" charset="0"/>
                <a:ea typeface="+mj-ea"/>
                <a:cs typeface="+mj-cs"/>
              </a:rPr>
              <a:t> </a:t>
            </a:r>
            <a:r>
              <a:rPr kumimoji="0" lang="en-US" sz="3200" b="1" i="1" u="none" strike="noStrike" kern="1200" cap="none" spc="0" normalizeH="0" baseline="0" noProof="0" dirty="0" err="1">
                <a:ln>
                  <a:noFill/>
                </a:ln>
                <a:solidFill>
                  <a:srgbClr val="FF0066"/>
                </a:solidFill>
                <a:effectLst/>
                <a:uLnTx/>
                <a:uFillTx/>
                <a:latin typeface="Times New Roman" panose="02020603050405020304" pitchFamily="18" charset="0"/>
                <a:ea typeface="+mj-ea"/>
                <a:cs typeface="+mj-cs"/>
              </a:rPr>
              <a:t>ước</a:t>
            </a:r>
            <a:r>
              <a:rPr kumimoji="0" lang="en-US" sz="3200" b="1" i="1" u="none" strike="noStrike" kern="1200" cap="none" spc="0" normalizeH="0" baseline="0" noProof="0" dirty="0">
                <a:ln>
                  <a:noFill/>
                </a:ln>
                <a:solidFill>
                  <a:srgbClr val="FF0066"/>
                </a:solidFill>
                <a:effectLst/>
                <a:uLnTx/>
                <a:uFillTx/>
                <a:latin typeface="Times New Roman" panose="02020603050405020304" pitchFamily="18" charset="0"/>
                <a:ea typeface="+mj-ea"/>
                <a:cs typeface="+mj-cs"/>
              </a:rPr>
              <a:t> </a:t>
            </a:r>
            <a:r>
              <a:rPr kumimoji="0" lang="en-US" sz="3200" b="1" i="1" u="none" strike="noStrike" kern="1200" cap="none" spc="0" normalizeH="0" baseline="0" noProof="0" dirty="0" err="1">
                <a:ln>
                  <a:noFill/>
                </a:ln>
                <a:solidFill>
                  <a:srgbClr val="FF0066"/>
                </a:solidFill>
                <a:effectLst/>
                <a:uLnTx/>
                <a:uFillTx/>
                <a:latin typeface="Times New Roman" panose="02020603050405020304" pitchFamily="18" charset="0"/>
                <a:ea typeface="+mj-ea"/>
                <a:cs typeface="+mj-cs"/>
              </a:rPr>
              <a:t>xã</a:t>
            </a:r>
            <a:r>
              <a:rPr kumimoji="0" lang="en-US" sz="3200" b="1" i="1" u="none" strike="noStrike" kern="1200" cap="none" spc="0" normalizeH="0" baseline="0" noProof="0" dirty="0">
                <a:ln>
                  <a:noFill/>
                </a:ln>
                <a:solidFill>
                  <a:srgbClr val="FF0066"/>
                </a:solidFill>
                <a:effectLst/>
                <a:uLnTx/>
                <a:uFillTx/>
                <a:latin typeface="Times New Roman" panose="02020603050405020304" pitchFamily="18" charset="0"/>
                <a:ea typeface="+mj-ea"/>
                <a:cs typeface="+mj-cs"/>
              </a:rPr>
              <a:t> </a:t>
            </a:r>
            <a:r>
              <a:rPr kumimoji="0" lang="en-US" sz="3200" b="1" i="1" u="none" strike="noStrike" kern="1200" cap="none" spc="0" normalizeH="0" baseline="0" noProof="0" dirty="0" err="1">
                <a:ln>
                  <a:noFill/>
                </a:ln>
                <a:solidFill>
                  <a:srgbClr val="FF0066"/>
                </a:solidFill>
                <a:effectLst/>
                <a:uLnTx/>
                <a:uFillTx/>
                <a:latin typeface="Times New Roman" panose="02020603050405020304" pitchFamily="18" charset="0"/>
                <a:ea typeface="+mj-ea"/>
                <a:cs typeface="+mj-cs"/>
              </a:rPr>
              <a:t>hội</a:t>
            </a:r>
            <a:r>
              <a:rPr kumimoji="0" lang="en-US" sz="3000" b="1" i="1" u="none" strike="noStrike" kern="1200" cap="none" spc="0" normalizeH="0" baseline="0" noProof="0" dirty="0">
                <a:ln>
                  <a:noFill/>
                </a:ln>
                <a:solidFill>
                  <a:srgbClr val="FF0066"/>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a:t>
            </a:r>
            <a:endParaRPr kumimoji="0" lang="en-US" sz="30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12291" name="Text Placeholder 6"/>
          <p:cNvSpPr>
            <a:spLocks noGrp="1"/>
          </p:cNvSpPr>
          <p:nvPr>
            <p:ph type="body" sz="half" idx="2"/>
          </p:nvPr>
        </p:nvSpPr>
        <p:spPr>
          <a:xfrm>
            <a:off x="361950" y="1143000"/>
            <a:ext cx="5124450" cy="5905500"/>
          </a:xfrm>
          <a:ln/>
        </p:spPr>
        <p:txBody>
          <a:bodyPr vert="horz" wrap="square" lIns="71643" tIns="35822" rIns="71643" bIns="35822" anchor="t" anchorCtr="0"/>
          <a:p>
            <a:pPr marL="342900" indent="-342900" algn="just" eaLnBrk="1" hangingPunct="1">
              <a:lnSpc>
                <a:spcPct val="150000"/>
              </a:lnSpc>
              <a:buClr>
                <a:schemeClr val="accent1"/>
              </a:buClr>
              <a:buSzTx/>
            </a:pPr>
            <a:r>
              <a:rPr lang="en-US" altLang="vi-VN" sz="3000" b="1" i="1" kern="1200" dirty="0">
                <a:latin typeface="Times New Roman" panose="02020603050405020304" pitchFamily="18" charset="0"/>
                <a:ea typeface="+mn-ea"/>
                <a:cs typeface="+mn-cs"/>
              </a:rPr>
              <a:t>	Nhà nước ra đời thông qua một khế ước được ký kết giũa các thành viên trong XH. Khi nào NN không thực hiện được vai trò của mình thì ND có quyền lật đổ NN.</a:t>
            </a:r>
            <a:endParaRPr lang="en-US" altLang="vi-VN" sz="3000" b="1" i="1" kern="1200" dirty="0">
              <a:latin typeface="Times New Roman" panose="02020603050405020304" pitchFamily="18" charset="0"/>
              <a:ea typeface="Arial" panose="020B0604020202020204" pitchFamily="34" charset="0"/>
              <a:cs typeface="+mn-cs"/>
            </a:endParaRPr>
          </a:p>
        </p:txBody>
      </p:sp>
      <p:sp>
        <p:nvSpPr>
          <p:cNvPr id="12292" name="Slide Number Placeholder 3"/>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SzTx/>
            </a:pPr>
            <a:fld id="{9A0DB2DC-4C9A-4742-B13C-FB6460FD3503}" type="slidenum">
              <a:rPr lang="en-US" altLang="vi-VN" sz="1200" dirty="0">
                <a:solidFill>
                  <a:srgbClr val="000000"/>
                </a:solidFill>
              </a:rPr>
            </a:fld>
            <a:endParaRPr lang="en-US" altLang="vi-VN" sz="1200" dirty="0">
              <a:solidFill>
                <a:srgbClr val="000000"/>
              </a:solidFill>
            </a:endParaRPr>
          </a:p>
        </p:txBody>
      </p:sp>
      <p:pic>
        <p:nvPicPr>
          <p:cNvPr id="12293" name="Picture 6"/>
          <p:cNvPicPr>
            <a:picLocks noChangeAspect="1"/>
          </p:cNvPicPr>
          <p:nvPr/>
        </p:nvPicPr>
        <p:blipFill>
          <a:blip r:embed="rId2"/>
          <a:stretch>
            <a:fillRect/>
          </a:stretch>
        </p:blipFill>
        <p:spPr>
          <a:xfrm>
            <a:off x="5638800" y="1603375"/>
            <a:ext cx="2971800" cy="3671888"/>
          </a:xfrm>
          <a:prstGeom prst="rect">
            <a:avLst/>
          </a:prstGeom>
          <a:noFill/>
          <a:ln w="9525">
            <a:noFill/>
          </a:ln>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5602" name="Group 2"/>
          <p:cNvGrpSpPr/>
          <p:nvPr/>
        </p:nvGrpSpPr>
        <p:grpSpPr>
          <a:xfrm>
            <a:off x="1417638" y="2884488"/>
            <a:ext cx="6165850" cy="3527425"/>
            <a:chOff x="735" y="117"/>
            <a:chExt cx="4315" cy="3352"/>
          </a:xfrm>
        </p:grpSpPr>
        <p:sp>
          <p:nvSpPr>
            <p:cNvPr id="25603" name="AutoShape 3"/>
            <p:cNvSpPr>
              <a:spLocks noChangeArrowheads="1"/>
            </p:cNvSpPr>
            <p:nvPr/>
          </p:nvSpPr>
          <p:spPr bwMode="gray">
            <a:xfrm flipV="1">
              <a:off x="735" y="117"/>
              <a:ext cx="4315" cy="3352"/>
            </a:xfrm>
            <a:custGeom>
              <a:avLst/>
              <a:gdLst>
                <a:gd name="G0" fmla="+- 9915 0 0"/>
                <a:gd name="G1" fmla="+- -11780953 0 0"/>
                <a:gd name="G2" fmla="+- 0 0 -11780953"/>
                <a:gd name="T0" fmla="*/ 0 256 1"/>
                <a:gd name="T1" fmla="*/ 180 256 1"/>
                <a:gd name="G3" fmla="+- -11780953 T0 T1"/>
                <a:gd name="T2" fmla="*/ 0 256 1"/>
                <a:gd name="T3" fmla="*/ 90 256 1"/>
                <a:gd name="G4" fmla="+- -11780953 T2 T3"/>
                <a:gd name="G5" fmla="*/ G4 2 1"/>
                <a:gd name="T4" fmla="*/ 90 256 1"/>
                <a:gd name="T5" fmla="*/ 0 256 1"/>
                <a:gd name="G6" fmla="+- -11780953 T4 T5"/>
                <a:gd name="G7" fmla="*/ G6 2 1"/>
                <a:gd name="G8" fmla="abs -1178095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915"/>
                <a:gd name="G18" fmla="*/ 9915 1 2"/>
                <a:gd name="G19" fmla="+- G18 5400 0"/>
                <a:gd name="G20" fmla="cos G19 -11780953"/>
                <a:gd name="G21" fmla="sin G19 -11780953"/>
                <a:gd name="G22" fmla="+- G20 10800 0"/>
                <a:gd name="G23" fmla="+- G21 10800 0"/>
                <a:gd name="G24" fmla="+- 10800 0 G20"/>
                <a:gd name="G25" fmla="+- 9915 10800 0"/>
                <a:gd name="G26" fmla="?: G9 G17 G25"/>
                <a:gd name="G27" fmla="?: G9 0 21600"/>
                <a:gd name="G28" fmla="cos 10800 -11780953"/>
                <a:gd name="G29" fmla="sin 10800 -11780953"/>
                <a:gd name="G30" fmla="sin 9915 -11780953"/>
                <a:gd name="G31" fmla="+- G28 10800 0"/>
                <a:gd name="G32" fmla="+- G29 10800 0"/>
                <a:gd name="G33" fmla="+- G30 10800 0"/>
                <a:gd name="G34" fmla="?: G4 0 G31"/>
                <a:gd name="G35" fmla="?: -11780953 G34 0"/>
                <a:gd name="G36" fmla="?: G6 G35 G31"/>
                <a:gd name="G37" fmla="+- 21600 0 G36"/>
                <a:gd name="G38" fmla="?: G4 0 G33"/>
                <a:gd name="G39" fmla="?: -11780953 G38 G32"/>
                <a:gd name="G40" fmla="?: G6 G39 0"/>
                <a:gd name="G41" fmla="?: G4 G32 21600"/>
                <a:gd name="G42" fmla="?: G6 G41 G33"/>
                <a:gd name="T12" fmla="*/ 10800 w 21600"/>
                <a:gd name="T13" fmla="*/ 0 h 21600"/>
                <a:gd name="T14" fmla="*/ 442 w 21600"/>
                <a:gd name="T15" fmla="*/ 10757 h 21600"/>
                <a:gd name="T16" fmla="*/ 10800 w 21600"/>
                <a:gd name="T17" fmla="*/ 885 h 21600"/>
                <a:gd name="T18" fmla="*/ 21158 w 21600"/>
                <a:gd name="T19" fmla="*/ 1075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85" y="10759"/>
                  </a:moveTo>
                  <a:cubicBezTo>
                    <a:pt x="907" y="5299"/>
                    <a:pt x="5340" y="884"/>
                    <a:pt x="10800" y="885"/>
                  </a:cubicBezTo>
                  <a:cubicBezTo>
                    <a:pt x="16259" y="885"/>
                    <a:pt x="20692" y="5299"/>
                    <a:pt x="20714" y="10759"/>
                  </a:cubicBezTo>
                  <a:lnTo>
                    <a:pt x="21599" y="10755"/>
                  </a:lnTo>
                  <a:cubicBezTo>
                    <a:pt x="21575" y="4808"/>
                    <a:pt x="16747" y="-1"/>
                    <a:pt x="10799" y="0"/>
                  </a:cubicBezTo>
                  <a:cubicBezTo>
                    <a:pt x="4852" y="0"/>
                    <a:pt x="24" y="4808"/>
                    <a:pt x="0" y="10755"/>
                  </a:cubicBezTo>
                  <a:close/>
                </a:path>
              </a:pathLst>
            </a:custGeom>
            <a:gradFill rotWithShape="1">
              <a:gsLst>
                <a:gs pos="0">
                  <a:schemeClr val="folHlink">
                    <a:gamma/>
                    <a:tint val="69804"/>
                    <a:invGamma/>
                    <a:alpha val="30000"/>
                  </a:schemeClr>
                </a:gs>
                <a:gs pos="50000">
                  <a:schemeClr val="folHlink"/>
                </a:gs>
                <a:gs pos="100000">
                  <a:schemeClr val="folHlink">
                    <a:gamma/>
                    <a:tint val="69804"/>
                    <a:invGamma/>
                    <a:alpha val="30000"/>
                  </a:schemeClr>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5604" name="AutoShape 4"/>
            <p:cNvSpPr>
              <a:spLocks noChangeArrowheads="1"/>
            </p:cNvSpPr>
            <p:nvPr/>
          </p:nvSpPr>
          <p:spPr bwMode="gray">
            <a:xfrm flipV="1">
              <a:off x="1042" y="376"/>
              <a:ext cx="3665" cy="2847"/>
            </a:xfrm>
            <a:custGeom>
              <a:avLst/>
              <a:gdLst>
                <a:gd name="G0" fmla="+- 9915 0 0"/>
                <a:gd name="G1" fmla="+- -11780953 0 0"/>
                <a:gd name="G2" fmla="+- 0 0 -11780953"/>
                <a:gd name="T0" fmla="*/ 0 256 1"/>
                <a:gd name="T1" fmla="*/ 180 256 1"/>
                <a:gd name="G3" fmla="+- -11780953 T0 T1"/>
                <a:gd name="T2" fmla="*/ 0 256 1"/>
                <a:gd name="T3" fmla="*/ 90 256 1"/>
                <a:gd name="G4" fmla="+- -11780953 T2 T3"/>
                <a:gd name="G5" fmla="*/ G4 2 1"/>
                <a:gd name="T4" fmla="*/ 90 256 1"/>
                <a:gd name="T5" fmla="*/ 0 256 1"/>
                <a:gd name="G6" fmla="+- -11780953 T4 T5"/>
                <a:gd name="G7" fmla="*/ G6 2 1"/>
                <a:gd name="G8" fmla="abs -1178095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915"/>
                <a:gd name="G18" fmla="*/ 9915 1 2"/>
                <a:gd name="G19" fmla="+- G18 5400 0"/>
                <a:gd name="G20" fmla="cos G19 -11780953"/>
                <a:gd name="G21" fmla="sin G19 -11780953"/>
                <a:gd name="G22" fmla="+- G20 10800 0"/>
                <a:gd name="G23" fmla="+- G21 10800 0"/>
                <a:gd name="G24" fmla="+- 10800 0 G20"/>
                <a:gd name="G25" fmla="+- 9915 10800 0"/>
                <a:gd name="G26" fmla="?: G9 G17 G25"/>
                <a:gd name="G27" fmla="?: G9 0 21600"/>
                <a:gd name="G28" fmla="cos 10800 -11780953"/>
                <a:gd name="G29" fmla="sin 10800 -11780953"/>
                <a:gd name="G30" fmla="sin 9915 -11780953"/>
                <a:gd name="G31" fmla="+- G28 10800 0"/>
                <a:gd name="G32" fmla="+- G29 10800 0"/>
                <a:gd name="G33" fmla="+- G30 10800 0"/>
                <a:gd name="G34" fmla="?: G4 0 G31"/>
                <a:gd name="G35" fmla="?: -11780953 G34 0"/>
                <a:gd name="G36" fmla="?: G6 G35 G31"/>
                <a:gd name="G37" fmla="+- 21600 0 G36"/>
                <a:gd name="G38" fmla="?: G4 0 G33"/>
                <a:gd name="G39" fmla="?: -11780953 G38 G32"/>
                <a:gd name="G40" fmla="?: G6 G39 0"/>
                <a:gd name="G41" fmla="?: G4 G32 21600"/>
                <a:gd name="G42" fmla="?: G6 G41 G33"/>
                <a:gd name="T12" fmla="*/ 10800 w 21600"/>
                <a:gd name="T13" fmla="*/ 0 h 21600"/>
                <a:gd name="T14" fmla="*/ 442 w 21600"/>
                <a:gd name="T15" fmla="*/ 10757 h 21600"/>
                <a:gd name="T16" fmla="*/ 10800 w 21600"/>
                <a:gd name="T17" fmla="*/ 885 h 21600"/>
                <a:gd name="T18" fmla="*/ 21158 w 21600"/>
                <a:gd name="T19" fmla="*/ 1075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85" y="10759"/>
                  </a:moveTo>
                  <a:cubicBezTo>
                    <a:pt x="907" y="5299"/>
                    <a:pt x="5340" y="884"/>
                    <a:pt x="10800" y="885"/>
                  </a:cubicBezTo>
                  <a:cubicBezTo>
                    <a:pt x="16259" y="885"/>
                    <a:pt x="20692" y="5299"/>
                    <a:pt x="20714" y="10759"/>
                  </a:cubicBezTo>
                  <a:lnTo>
                    <a:pt x="21599" y="10755"/>
                  </a:lnTo>
                  <a:cubicBezTo>
                    <a:pt x="21575" y="4808"/>
                    <a:pt x="16747" y="-1"/>
                    <a:pt x="10799" y="0"/>
                  </a:cubicBezTo>
                  <a:cubicBezTo>
                    <a:pt x="4852" y="0"/>
                    <a:pt x="24" y="4808"/>
                    <a:pt x="0" y="10755"/>
                  </a:cubicBezTo>
                  <a:close/>
                </a:path>
              </a:pathLst>
            </a:custGeom>
            <a:gradFill rotWithShape="1">
              <a:gsLst>
                <a:gs pos="0">
                  <a:schemeClr val="folHlink">
                    <a:gamma/>
                    <a:tint val="69804"/>
                    <a:invGamma/>
                    <a:alpha val="30000"/>
                  </a:schemeClr>
                </a:gs>
                <a:gs pos="50000">
                  <a:schemeClr val="folHlink"/>
                </a:gs>
                <a:gs pos="100000">
                  <a:schemeClr val="folHlink">
                    <a:gamma/>
                    <a:tint val="69804"/>
                    <a:invGamma/>
                    <a:alpha val="30000"/>
                  </a:schemeClr>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5605" name="AutoShape 5"/>
            <p:cNvSpPr>
              <a:spLocks noChangeArrowheads="1"/>
            </p:cNvSpPr>
            <p:nvPr/>
          </p:nvSpPr>
          <p:spPr bwMode="gray">
            <a:xfrm flipV="1">
              <a:off x="1315" y="539"/>
              <a:ext cx="3148" cy="2444"/>
            </a:xfrm>
            <a:custGeom>
              <a:avLst/>
              <a:gdLst>
                <a:gd name="G0" fmla="+- 9915 0 0"/>
                <a:gd name="G1" fmla="+- -11780953 0 0"/>
                <a:gd name="G2" fmla="+- 0 0 -11780953"/>
                <a:gd name="T0" fmla="*/ 0 256 1"/>
                <a:gd name="T1" fmla="*/ 180 256 1"/>
                <a:gd name="G3" fmla="+- -11780953 T0 T1"/>
                <a:gd name="T2" fmla="*/ 0 256 1"/>
                <a:gd name="T3" fmla="*/ 90 256 1"/>
                <a:gd name="G4" fmla="+- -11780953 T2 T3"/>
                <a:gd name="G5" fmla="*/ G4 2 1"/>
                <a:gd name="T4" fmla="*/ 90 256 1"/>
                <a:gd name="T5" fmla="*/ 0 256 1"/>
                <a:gd name="G6" fmla="+- -11780953 T4 T5"/>
                <a:gd name="G7" fmla="*/ G6 2 1"/>
                <a:gd name="G8" fmla="abs -1178095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915"/>
                <a:gd name="G18" fmla="*/ 9915 1 2"/>
                <a:gd name="G19" fmla="+- G18 5400 0"/>
                <a:gd name="G20" fmla="cos G19 -11780953"/>
                <a:gd name="G21" fmla="sin G19 -11780953"/>
                <a:gd name="G22" fmla="+- G20 10800 0"/>
                <a:gd name="G23" fmla="+- G21 10800 0"/>
                <a:gd name="G24" fmla="+- 10800 0 G20"/>
                <a:gd name="G25" fmla="+- 9915 10800 0"/>
                <a:gd name="G26" fmla="?: G9 G17 G25"/>
                <a:gd name="G27" fmla="?: G9 0 21600"/>
                <a:gd name="G28" fmla="cos 10800 -11780953"/>
                <a:gd name="G29" fmla="sin 10800 -11780953"/>
                <a:gd name="G30" fmla="sin 9915 -11780953"/>
                <a:gd name="G31" fmla="+- G28 10800 0"/>
                <a:gd name="G32" fmla="+- G29 10800 0"/>
                <a:gd name="G33" fmla="+- G30 10800 0"/>
                <a:gd name="G34" fmla="?: G4 0 G31"/>
                <a:gd name="G35" fmla="?: -11780953 G34 0"/>
                <a:gd name="G36" fmla="?: G6 G35 G31"/>
                <a:gd name="G37" fmla="+- 21600 0 G36"/>
                <a:gd name="G38" fmla="?: G4 0 G33"/>
                <a:gd name="G39" fmla="?: -11780953 G38 G32"/>
                <a:gd name="G40" fmla="?: G6 G39 0"/>
                <a:gd name="G41" fmla="?: G4 G32 21600"/>
                <a:gd name="G42" fmla="?: G6 G41 G33"/>
                <a:gd name="T12" fmla="*/ 10800 w 21600"/>
                <a:gd name="T13" fmla="*/ 0 h 21600"/>
                <a:gd name="T14" fmla="*/ 442 w 21600"/>
                <a:gd name="T15" fmla="*/ 10757 h 21600"/>
                <a:gd name="T16" fmla="*/ 10800 w 21600"/>
                <a:gd name="T17" fmla="*/ 885 h 21600"/>
                <a:gd name="T18" fmla="*/ 21158 w 21600"/>
                <a:gd name="T19" fmla="*/ 1075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85" y="10759"/>
                  </a:moveTo>
                  <a:cubicBezTo>
                    <a:pt x="907" y="5299"/>
                    <a:pt x="5340" y="884"/>
                    <a:pt x="10800" y="885"/>
                  </a:cubicBezTo>
                  <a:cubicBezTo>
                    <a:pt x="16259" y="885"/>
                    <a:pt x="20692" y="5299"/>
                    <a:pt x="20714" y="10759"/>
                  </a:cubicBezTo>
                  <a:lnTo>
                    <a:pt x="21599" y="10755"/>
                  </a:lnTo>
                  <a:cubicBezTo>
                    <a:pt x="21575" y="4808"/>
                    <a:pt x="16747" y="-1"/>
                    <a:pt x="10799" y="0"/>
                  </a:cubicBezTo>
                  <a:cubicBezTo>
                    <a:pt x="4852" y="0"/>
                    <a:pt x="24" y="4808"/>
                    <a:pt x="0" y="10755"/>
                  </a:cubicBezTo>
                  <a:close/>
                </a:path>
              </a:pathLst>
            </a:custGeom>
            <a:gradFill rotWithShape="1">
              <a:gsLst>
                <a:gs pos="0">
                  <a:schemeClr val="folHlink">
                    <a:gamma/>
                    <a:tint val="69804"/>
                    <a:invGamma/>
                    <a:alpha val="30000"/>
                  </a:schemeClr>
                </a:gs>
                <a:gs pos="50000">
                  <a:schemeClr val="folHlink"/>
                </a:gs>
                <a:gs pos="100000">
                  <a:schemeClr val="folHlink">
                    <a:gamma/>
                    <a:tint val="69804"/>
                    <a:invGamma/>
                    <a:alpha val="30000"/>
                  </a:schemeClr>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5606" name="AutoShape 6"/>
            <p:cNvSpPr>
              <a:spLocks noChangeArrowheads="1"/>
            </p:cNvSpPr>
            <p:nvPr/>
          </p:nvSpPr>
          <p:spPr bwMode="gray">
            <a:xfrm flipV="1">
              <a:off x="1660" y="889"/>
              <a:ext cx="2409" cy="1871"/>
            </a:xfrm>
            <a:custGeom>
              <a:avLst/>
              <a:gdLst>
                <a:gd name="G0" fmla="+- 9915 0 0"/>
                <a:gd name="G1" fmla="+- -11780953 0 0"/>
                <a:gd name="G2" fmla="+- 0 0 -11780953"/>
                <a:gd name="T0" fmla="*/ 0 256 1"/>
                <a:gd name="T1" fmla="*/ 180 256 1"/>
                <a:gd name="G3" fmla="+- -11780953 T0 T1"/>
                <a:gd name="T2" fmla="*/ 0 256 1"/>
                <a:gd name="T3" fmla="*/ 90 256 1"/>
                <a:gd name="G4" fmla="+- -11780953 T2 T3"/>
                <a:gd name="G5" fmla="*/ G4 2 1"/>
                <a:gd name="T4" fmla="*/ 90 256 1"/>
                <a:gd name="T5" fmla="*/ 0 256 1"/>
                <a:gd name="G6" fmla="+- -11780953 T4 T5"/>
                <a:gd name="G7" fmla="*/ G6 2 1"/>
                <a:gd name="G8" fmla="abs -1178095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915"/>
                <a:gd name="G18" fmla="*/ 9915 1 2"/>
                <a:gd name="G19" fmla="+- G18 5400 0"/>
                <a:gd name="G20" fmla="cos G19 -11780953"/>
                <a:gd name="G21" fmla="sin G19 -11780953"/>
                <a:gd name="G22" fmla="+- G20 10800 0"/>
                <a:gd name="G23" fmla="+- G21 10800 0"/>
                <a:gd name="G24" fmla="+- 10800 0 G20"/>
                <a:gd name="G25" fmla="+- 9915 10800 0"/>
                <a:gd name="G26" fmla="?: G9 G17 G25"/>
                <a:gd name="G27" fmla="?: G9 0 21600"/>
                <a:gd name="G28" fmla="cos 10800 -11780953"/>
                <a:gd name="G29" fmla="sin 10800 -11780953"/>
                <a:gd name="G30" fmla="sin 9915 -11780953"/>
                <a:gd name="G31" fmla="+- G28 10800 0"/>
                <a:gd name="G32" fmla="+- G29 10800 0"/>
                <a:gd name="G33" fmla="+- G30 10800 0"/>
                <a:gd name="G34" fmla="?: G4 0 G31"/>
                <a:gd name="G35" fmla="?: -11780953 G34 0"/>
                <a:gd name="G36" fmla="?: G6 G35 G31"/>
                <a:gd name="G37" fmla="+- 21600 0 G36"/>
                <a:gd name="G38" fmla="?: G4 0 G33"/>
                <a:gd name="G39" fmla="?: -11780953 G38 G32"/>
                <a:gd name="G40" fmla="?: G6 G39 0"/>
                <a:gd name="G41" fmla="?: G4 G32 21600"/>
                <a:gd name="G42" fmla="?: G6 G41 G33"/>
                <a:gd name="T12" fmla="*/ 10800 w 21600"/>
                <a:gd name="T13" fmla="*/ 0 h 21600"/>
                <a:gd name="T14" fmla="*/ 442 w 21600"/>
                <a:gd name="T15" fmla="*/ 10757 h 21600"/>
                <a:gd name="T16" fmla="*/ 10800 w 21600"/>
                <a:gd name="T17" fmla="*/ 885 h 21600"/>
                <a:gd name="T18" fmla="*/ 21158 w 21600"/>
                <a:gd name="T19" fmla="*/ 1075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85" y="10759"/>
                  </a:moveTo>
                  <a:cubicBezTo>
                    <a:pt x="907" y="5299"/>
                    <a:pt x="5340" y="884"/>
                    <a:pt x="10800" y="885"/>
                  </a:cubicBezTo>
                  <a:cubicBezTo>
                    <a:pt x="16259" y="885"/>
                    <a:pt x="20692" y="5299"/>
                    <a:pt x="20714" y="10759"/>
                  </a:cubicBezTo>
                  <a:lnTo>
                    <a:pt x="21599" y="10755"/>
                  </a:lnTo>
                  <a:cubicBezTo>
                    <a:pt x="21575" y="4808"/>
                    <a:pt x="16747" y="-1"/>
                    <a:pt x="10799" y="0"/>
                  </a:cubicBezTo>
                  <a:cubicBezTo>
                    <a:pt x="4852" y="0"/>
                    <a:pt x="24" y="4808"/>
                    <a:pt x="0" y="10755"/>
                  </a:cubicBezTo>
                  <a:close/>
                </a:path>
              </a:pathLst>
            </a:custGeom>
            <a:gradFill rotWithShape="1">
              <a:gsLst>
                <a:gs pos="0">
                  <a:schemeClr val="folHlink">
                    <a:gamma/>
                    <a:tint val="69804"/>
                    <a:invGamma/>
                    <a:alpha val="30000"/>
                  </a:schemeClr>
                </a:gs>
                <a:gs pos="50000">
                  <a:schemeClr val="folHlink"/>
                </a:gs>
                <a:gs pos="100000">
                  <a:schemeClr val="folHlink">
                    <a:gamma/>
                    <a:tint val="69804"/>
                    <a:invGamma/>
                    <a:alpha val="30000"/>
                  </a:schemeClr>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grpSp>
        <p:nvGrpSpPr>
          <p:cNvPr id="25613" name="Group 13"/>
          <p:cNvGrpSpPr/>
          <p:nvPr/>
        </p:nvGrpSpPr>
        <p:grpSpPr>
          <a:xfrm>
            <a:off x="3611563" y="4481513"/>
            <a:ext cx="1789112" cy="1470025"/>
            <a:chOff x="4107" y="2578"/>
            <a:chExt cx="748" cy="765"/>
          </a:xfrm>
        </p:grpSpPr>
        <p:sp>
          <p:nvSpPr>
            <p:cNvPr id="110600" name="Oval 14" descr="6"/>
            <p:cNvSpPr/>
            <p:nvPr/>
          </p:nvSpPr>
          <p:spPr>
            <a:xfrm>
              <a:off x="4107" y="2603"/>
              <a:ext cx="748" cy="740"/>
            </a:xfrm>
            <a:prstGeom prst="ellipse">
              <a:avLst/>
            </a:prstGeom>
            <a:blipFill rotWithShape="1">
              <a:blip r:embed="rId2"/>
              <a:stretch>
                <a:fillRect/>
              </a:stretch>
            </a:blipFill>
            <a:ln w="63500" cap="flat" cmpd="sng">
              <a:solidFill>
                <a:srgbClr val="F8F8F8">
                  <a:alpha val="70195"/>
                </a:srgbClr>
              </a:solidFill>
              <a:prstDash val="solid"/>
              <a:round/>
              <a:headEnd type="none" w="med" len="med"/>
              <a:tailEnd type="none" w="med" len="med"/>
            </a:ln>
          </p:spPr>
          <p:txBody>
            <a:bodyPr wrap="none" anchor="ctr" anchorCtr="0"/>
            <a:p>
              <a:pPr eaLnBrk="0" hangingPunct="0"/>
              <a:endParaRPr lang="vi-VN" altLang="vi-VN" dirty="0">
                <a:latin typeface="Arial" panose="020B0604020202020204" pitchFamily="34" charset="0"/>
              </a:endParaRPr>
            </a:p>
          </p:txBody>
        </p:sp>
        <p:pic>
          <p:nvPicPr>
            <p:cNvPr id="110601" name="Picture 15" descr="cir_lighteffect0"/>
            <p:cNvPicPr>
              <a:picLocks noChangeAspect="1"/>
            </p:cNvPicPr>
            <p:nvPr/>
          </p:nvPicPr>
          <p:blipFill>
            <a:blip r:embed="rId3">
              <a:lum bright="17999" contrast="-12000"/>
            </a:blip>
            <a:stretch>
              <a:fillRect/>
            </a:stretch>
          </p:blipFill>
          <p:spPr>
            <a:xfrm>
              <a:off x="4135" y="2578"/>
              <a:ext cx="688" cy="618"/>
            </a:xfrm>
            <a:prstGeom prst="rect">
              <a:avLst/>
            </a:prstGeom>
            <a:noFill/>
            <a:ln w="9525">
              <a:noFill/>
            </a:ln>
          </p:spPr>
        </p:pic>
      </p:grpSp>
      <p:grpSp>
        <p:nvGrpSpPr>
          <p:cNvPr id="3" name="Group 2"/>
          <p:cNvGrpSpPr/>
          <p:nvPr/>
        </p:nvGrpSpPr>
        <p:grpSpPr>
          <a:xfrm>
            <a:off x="604838" y="2122488"/>
            <a:ext cx="3756025" cy="2573337"/>
            <a:chOff x="1283132" y="138145"/>
            <a:chExt cx="2543175" cy="1600200"/>
          </a:xfrm>
        </p:grpSpPr>
        <p:sp>
          <p:nvSpPr>
            <p:cNvPr id="110603" name="AutoShape 16"/>
            <p:cNvSpPr/>
            <p:nvPr/>
          </p:nvSpPr>
          <p:spPr>
            <a:xfrm>
              <a:off x="1283132" y="138145"/>
              <a:ext cx="2543175" cy="1600200"/>
            </a:xfrm>
            <a:prstGeom prst="roundRect">
              <a:avLst>
                <a:gd name="adj" fmla="val 12699"/>
              </a:avLst>
            </a:prstGeom>
            <a:solidFill>
              <a:schemeClr val="accent2"/>
            </a:solidFill>
            <a:ln w="9525">
              <a:noFill/>
            </a:ln>
          </p:spPr>
          <p:txBody>
            <a:bodyPr wrap="none" anchor="ctr" anchorCtr="0"/>
            <a:p>
              <a:pPr eaLnBrk="0" hangingPunct="0"/>
              <a:endParaRPr lang="vi-VN" altLang="vi-VN" dirty="0">
                <a:latin typeface="Arial" panose="020B0604020202020204" pitchFamily="34" charset="0"/>
              </a:endParaRPr>
            </a:p>
          </p:txBody>
        </p:sp>
        <p:sp>
          <p:nvSpPr>
            <p:cNvPr id="110604" name="AutoShape 17"/>
            <p:cNvSpPr/>
            <p:nvPr/>
          </p:nvSpPr>
          <p:spPr>
            <a:xfrm>
              <a:off x="1367205" y="541444"/>
              <a:ext cx="2408238" cy="1114425"/>
            </a:xfrm>
            <a:prstGeom prst="roundRect">
              <a:avLst>
                <a:gd name="adj" fmla="val 16667"/>
              </a:avLst>
            </a:prstGeom>
            <a:solidFill>
              <a:srgbClr val="FFFFFF"/>
            </a:solidFill>
            <a:ln w="9525">
              <a:noFill/>
            </a:ln>
            <a:effectLst>
              <a:prstShdw prst="shdw17" dist="17961" dir="13499999">
                <a:srgbClr val="999999"/>
              </a:prstShdw>
            </a:effectLst>
          </p:spPr>
          <p:txBody>
            <a:bodyPr wrap="none" anchor="ctr" anchorCtr="0"/>
            <a:p>
              <a:pPr eaLnBrk="0" hangingPunct="0"/>
              <a:endParaRPr lang="vi-VN" altLang="vi-VN" dirty="0">
                <a:latin typeface="Arial" panose="020B0604020202020204" pitchFamily="34" charset="0"/>
              </a:endParaRPr>
            </a:p>
          </p:txBody>
        </p:sp>
      </p:grpSp>
      <p:sp>
        <p:nvSpPr>
          <p:cNvPr id="39" name="TextBox 9"/>
          <p:cNvSpPr txBox="1"/>
          <p:nvPr/>
        </p:nvSpPr>
        <p:spPr>
          <a:xfrm>
            <a:off x="946150" y="3048000"/>
            <a:ext cx="3238500" cy="1246188"/>
          </a:xfrm>
          <a:prstGeom prst="rect">
            <a:avLst/>
          </a:prstGeom>
          <a:noFill/>
          <a:ln w="9525">
            <a:noFill/>
          </a:ln>
        </p:spPr>
        <p:txBody>
          <a:bodyPr anchor="t" anchorCtr="0">
            <a:spAutoFit/>
          </a:bodyPr>
          <a:p>
            <a:pPr algn="just"/>
            <a:r>
              <a:rPr lang="en-US" altLang="vi-VN" sz="2400" i="1" dirty="0">
                <a:solidFill>
                  <a:srgbClr val="000000"/>
                </a:solidFill>
                <a:latin typeface="Times New Roman" panose="02020603050405020304" pitchFamily="18" charset="0"/>
              </a:rPr>
              <a:t>Pháp luật do nh</a:t>
            </a:r>
            <a:r>
              <a:rPr lang="en-US" altLang="vi-VN" sz="2400" i="1" dirty="0">
                <a:solidFill>
                  <a:srgbClr val="000000"/>
                </a:solidFill>
                <a:latin typeface="Times New Roman" panose="02020603050405020304" pitchFamily="18" charset="0"/>
                <a:ea typeface="Times New Roman" panose="02020603050405020304" pitchFamily="18" charset="0"/>
              </a:rPr>
              <a:t>à</a:t>
            </a:r>
            <a:r>
              <a:rPr lang="en-US" altLang="vi-VN" sz="2400" i="1" dirty="0">
                <a:solidFill>
                  <a:srgbClr val="000000"/>
                </a:solidFill>
                <a:latin typeface="Times New Roman" panose="02020603050405020304" pitchFamily="18" charset="0"/>
              </a:rPr>
              <a:t> nước ban h</a:t>
            </a:r>
            <a:r>
              <a:rPr lang="en-US" altLang="vi-VN" sz="2400" i="1" dirty="0">
                <a:solidFill>
                  <a:srgbClr val="000000"/>
                </a:solidFill>
                <a:latin typeface="Times New Roman" panose="02020603050405020304" pitchFamily="18" charset="0"/>
                <a:ea typeface="Times New Roman" panose="02020603050405020304" pitchFamily="18" charset="0"/>
              </a:rPr>
              <a:t>à</a:t>
            </a:r>
            <a:r>
              <a:rPr lang="en-US" altLang="vi-VN" sz="2400" i="1" dirty="0">
                <a:solidFill>
                  <a:srgbClr val="000000"/>
                </a:solidFill>
                <a:latin typeface="Times New Roman" panose="02020603050405020304" pitchFamily="18" charset="0"/>
              </a:rPr>
              <a:t>nh v</a:t>
            </a:r>
            <a:r>
              <a:rPr lang="en-US" altLang="vi-VN" sz="2400" i="1" dirty="0">
                <a:solidFill>
                  <a:srgbClr val="000000"/>
                </a:solidFill>
                <a:latin typeface="Times New Roman" panose="02020603050405020304" pitchFamily="18" charset="0"/>
                <a:ea typeface="Times New Roman" panose="02020603050405020304" pitchFamily="18" charset="0"/>
              </a:rPr>
              <a:t>à</a:t>
            </a:r>
            <a:r>
              <a:rPr lang="en-US" altLang="vi-VN" sz="2400" i="1" dirty="0">
                <a:solidFill>
                  <a:srgbClr val="000000"/>
                </a:solidFill>
                <a:latin typeface="Times New Roman" panose="02020603050405020304" pitchFamily="18" charset="0"/>
              </a:rPr>
              <a:t> bảo  đảm thực hiện </a:t>
            </a:r>
            <a:endParaRPr lang="" altLang="vi-VN" sz="2400" i="1" dirty="0">
              <a:solidFill>
                <a:srgbClr val="000000"/>
              </a:solidFill>
              <a:latin typeface="Times New Roman" panose="02020603050405020304" pitchFamily="18" charset="0"/>
              <a:ea typeface="Times New Roman" panose="02020603050405020304" pitchFamily="18" charset="0"/>
            </a:endParaRPr>
          </a:p>
        </p:txBody>
      </p:sp>
      <p:grpSp>
        <p:nvGrpSpPr>
          <p:cNvPr id="48" name="Group 47"/>
          <p:cNvGrpSpPr/>
          <p:nvPr/>
        </p:nvGrpSpPr>
        <p:grpSpPr>
          <a:xfrm>
            <a:off x="4659313" y="2201863"/>
            <a:ext cx="3781425" cy="2493962"/>
            <a:chOff x="1283132" y="138145"/>
            <a:chExt cx="2543175" cy="1600200"/>
          </a:xfrm>
        </p:grpSpPr>
        <p:sp>
          <p:nvSpPr>
            <p:cNvPr id="110607" name="AutoShape 16"/>
            <p:cNvSpPr/>
            <p:nvPr/>
          </p:nvSpPr>
          <p:spPr>
            <a:xfrm>
              <a:off x="1283132" y="138145"/>
              <a:ext cx="2543175" cy="1600200"/>
            </a:xfrm>
            <a:prstGeom prst="roundRect">
              <a:avLst>
                <a:gd name="adj" fmla="val 12699"/>
              </a:avLst>
            </a:prstGeom>
            <a:solidFill>
              <a:schemeClr val="accent2"/>
            </a:solidFill>
            <a:ln w="9525">
              <a:noFill/>
            </a:ln>
          </p:spPr>
          <p:txBody>
            <a:bodyPr wrap="none" anchor="ctr" anchorCtr="0"/>
            <a:p>
              <a:pPr eaLnBrk="0" hangingPunct="0"/>
              <a:endParaRPr lang="vi-VN" altLang="vi-VN" dirty="0">
                <a:latin typeface="Arial" panose="020B0604020202020204" pitchFamily="34" charset="0"/>
              </a:endParaRPr>
            </a:p>
          </p:txBody>
        </p:sp>
        <p:sp>
          <p:nvSpPr>
            <p:cNvPr id="110608" name="AutoShape 17"/>
            <p:cNvSpPr/>
            <p:nvPr/>
          </p:nvSpPr>
          <p:spPr>
            <a:xfrm>
              <a:off x="1337107" y="566770"/>
              <a:ext cx="2408238" cy="1114425"/>
            </a:xfrm>
            <a:prstGeom prst="roundRect">
              <a:avLst>
                <a:gd name="adj" fmla="val 16667"/>
              </a:avLst>
            </a:prstGeom>
            <a:solidFill>
              <a:srgbClr val="FFFFFF"/>
            </a:solidFill>
            <a:ln w="9525">
              <a:noFill/>
            </a:ln>
            <a:effectLst>
              <a:prstShdw prst="shdw17" dist="17961" dir="13499999">
                <a:srgbClr val="999999"/>
              </a:prstShdw>
            </a:effectLst>
          </p:spPr>
          <p:txBody>
            <a:bodyPr wrap="none" anchor="ctr" anchorCtr="0"/>
            <a:p>
              <a:pPr eaLnBrk="0" hangingPunct="0"/>
              <a:endParaRPr lang="vi-VN" altLang="vi-VN" dirty="0">
                <a:latin typeface="Arial" panose="020B0604020202020204" pitchFamily="34" charset="0"/>
              </a:endParaRPr>
            </a:p>
          </p:txBody>
        </p:sp>
      </p:grpSp>
      <p:sp>
        <p:nvSpPr>
          <p:cNvPr id="52" name="TextBox 14"/>
          <p:cNvSpPr txBox="1"/>
          <p:nvPr/>
        </p:nvSpPr>
        <p:spPr>
          <a:xfrm>
            <a:off x="4778375" y="2976563"/>
            <a:ext cx="3422650" cy="1200150"/>
          </a:xfrm>
          <a:prstGeom prst="rect">
            <a:avLst/>
          </a:prstGeom>
          <a:noFill/>
          <a:ln w="9525">
            <a:noFill/>
          </a:ln>
        </p:spPr>
        <p:txBody>
          <a:bodyPr anchor="t" anchorCtr="0">
            <a:spAutoFit/>
          </a:bodyPr>
          <a:p>
            <a:pPr algn="just"/>
            <a:r>
              <a:rPr lang="en-US" altLang="vi-VN" sz="2400" i="1" dirty="0">
                <a:solidFill>
                  <a:srgbClr val="000000"/>
                </a:solidFill>
                <a:latin typeface="Times New Roman" panose="02020603050405020304" pitchFamily="18" charset="0"/>
              </a:rPr>
              <a:t>Việc cưỡng chế không phụ thuộc v</a:t>
            </a:r>
            <a:r>
              <a:rPr lang="en-US" altLang="vi-VN" sz="2400" i="1" dirty="0">
                <a:solidFill>
                  <a:srgbClr val="000000"/>
                </a:solidFill>
                <a:latin typeface="Times New Roman" panose="02020603050405020304" pitchFamily="18" charset="0"/>
                <a:ea typeface="Times New Roman" panose="02020603050405020304" pitchFamily="18" charset="0"/>
              </a:rPr>
              <a:t>à</a:t>
            </a:r>
            <a:r>
              <a:rPr lang="en-US" altLang="vi-VN" sz="2400" i="1" dirty="0">
                <a:solidFill>
                  <a:srgbClr val="000000"/>
                </a:solidFill>
                <a:latin typeface="Times New Roman" panose="02020603050405020304" pitchFamily="18" charset="0"/>
              </a:rPr>
              <a:t>o ý muốn chủ quan của con người</a:t>
            </a:r>
            <a:endParaRPr lang="en-US" altLang="vi-VN" sz="2400" i="1" dirty="0">
              <a:solidFill>
                <a:srgbClr val="000000"/>
              </a:solidFill>
              <a:latin typeface="Times New Roman" panose="02020603050405020304" pitchFamily="18" charset="0"/>
              <a:ea typeface="Times New Roman" panose="02020603050405020304" pitchFamily="18" charset="0"/>
            </a:endParaRPr>
          </a:p>
        </p:txBody>
      </p:sp>
      <p:sp>
        <p:nvSpPr>
          <p:cNvPr id="53" name="TextBox 10"/>
          <p:cNvSpPr txBox="1"/>
          <p:nvPr/>
        </p:nvSpPr>
        <p:spPr>
          <a:xfrm>
            <a:off x="1120775" y="981075"/>
            <a:ext cx="6480175" cy="630238"/>
          </a:xfrm>
          <a:prstGeom prst="rect">
            <a:avLst/>
          </a:prstGeom>
          <a:noFill/>
          <a:ln w="9525">
            <a:noFill/>
          </a:ln>
        </p:spPr>
        <p:txBody>
          <a:bodyPr anchor="t" anchorCtr="0">
            <a:spAutoFit/>
          </a:bodyPr>
          <a:p>
            <a:pPr algn="ctr"/>
            <a:r>
              <a:rPr lang="en-US" altLang="vi-VN" sz="3000" b="1" i="1" dirty="0">
                <a:latin typeface="Times New Roman" panose="02020603050405020304" pitchFamily="18" charset="0"/>
              </a:rPr>
              <a:t>   </a:t>
            </a:r>
            <a:r>
              <a:rPr lang="en-US" altLang="vi-VN" sz="3500" b="1" i="1" dirty="0">
                <a:solidFill>
                  <a:srgbClr val="FF0000"/>
                </a:solidFill>
                <a:latin typeface="Adobe Garamond Pro Bold" pitchFamily="18" charset="0"/>
              </a:rPr>
              <a:t>Tính quyền lực nhà nước</a:t>
            </a:r>
            <a:endParaRPr lang="" altLang="vi-VN" sz="3500" b="1" i="1" dirty="0">
              <a:solidFill>
                <a:srgbClr val="FF0000"/>
              </a:solidFill>
              <a:latin typeface="Adobe Garamond Pro Bold" pitchFamily="18" charset="0"/>
            </a:endParaRPr>
          </a:p>
        </p:txBody>
      </p:sp>
      <p:sp>
        <p:nvSpPr>
          <p:cNvPr id="4" name="Star: 5 Points 3"/>
          <p:cNvSpPr/>
          <p:nvPr/>
        </p:nvSpPr>
        <p:spPr>
          <a:xfrm>
            <a:off x="1517650" y="2406650"/>
            <a:ext cx="182563" cy="15875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lt1"/>
              </a:solidFill>
              <a:effectLst/>
              <a:uLnTx/>
              <a:uFillTx/>
              <a:latin typeface="+mn-lt"/>
              <a:ea typeface="+mn-ea"/>
              <a:cs typeface="+mn-cs"/>
            </a:endParaRPr>
          </a:p>
        </p:txBody>
      </p:sp>
      <p:sp>
        <p:nvSpPr>
          <p:cNvPr id="55" name="Star: 5 Points 54"/>
          <p:cNvSpPr/>
          <p:nvPr/>
        </p:nvSpPr>
        <p:spPr>
          <a:xfrm>
            <a:off x="2325688" y="2278063"/>
            <a:ext cx="182563" cy="158750"/>
          </a:xfrm>
          <a:prstGeom prst="star5">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lt1"/>
              </a:solidFill>
              <a:effectLst/>
              <a:uLnTx/>
              <a:uFillTx/>
              <a:latin typeface="+mn-lt"/>
              <a:ea typeface="+mn-ea"/>
              <a:cs typeface="+mn-cs"/>
            </a:endParaRPr>
          </a:p>
        </p:txBody>
      </p:sp>
      <p:sp>
        <p:nvSpPr>
          <p:cNvPr id="56" name="Star: 5 Points 55"/>
          <p:cNvSpPr/>
          <p:nvPr/>
        </p:nvSpPr>
        <p:spPr>
          <a:xfrm>
            <a:off x="3276600" y="2443163"/>
            <a:ext cx="182563" cy="158750"/>
          </a:xfrm>
          <a:prstGeom prst="star5">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lt1"/>
              </a:solidFill>
              <a:effectLst/>
              <a:uLnTx/>
              <a:uFillTx/>
              <a:latin typeface="+mn-lt"/>
              <a:ea typeface="+mn-ea"/>
              <a:cs typeface="+mn-cs"/>
            </a:endParaRPr>
          </a:p>
        </p:txBody>
      </p:sp>
      <p:sp>
        <p:nvSpPr>
          <p:cNvPr id="57" name="Star: 5 Points 56"/>
          <p:cNvSpPr/>
          <p:nvPr/>
        </p:nvSpPr>
        <p:spPr>
          <a:xfrm>
            <a:off x="5275263" y="2495550"/>
            <a:ext cx="180975" cy="158750"/>
          </a:xfrm>
          <a:prstGeom prst="star5">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lt1"/>
              </a:solidFill>
              <a:effectLst/>
              <a:uLnTx/>
              <a:uFillTx/>
              <a:latin typeface="+mn-lt"/>
              <a:ea typeface="+mn-ea"/>
              <a:cs typeface="+mn-cs"/>
            </a:endParaRPr>
          </a:p>
        </p:txBody>
      </p:sp>
      <p:sp>
        <p:nvSpPr>
          <p:cNvPr id="58" name="Star: 5 Points 57"/>
          <p:cNvSpPr/>
          <p:nvPr/>
        </p:nvSpPr>
        <p:spPr>
          <a:xfrm>
            <a:off x="6399213" y="2298700"/>
            <a:ext cx="180975" cy="158750"/>
          </a:xfrm>
          <a:prstGeom prst="star5">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lt1"/>
              </a:solidFill>
              <a:effectLst/>
              <a:uLnTx/>
              <a:uFillTx/>
              <a:latin typeface="+mn-lt"/>
              <a:ea typeface="+mn-ea"/>
              <a:cs typeface="+mn-cs"/>
            </a:endParaRPr>
          </a:p>
        </p:txBody>
      </p:sp>
      <p:sp>
        <p:nvSpPr>
          <p:cNvPr id="59" name="Star: 5 Points 58"/>
          <p:cNvSpPr/>
          <p:nvPr/>
        </p:nvSpPr>
        <p:spPr>
          <a:xfrm>
            <a:off x="7626350" y="2524125"/>
            <a:ext cx="180975" cy="158750"/>
          </a:xfrm>
          <a:prstGeom prst="star5">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22" presetClass="entr" presetSubtype="4" fill="hold" nodeType="withEffect">
                                  <p:stCondLst>
                                    <p:cond delay="0"/>
                                  </p:stCondLst>
                                  <p:childTnLst>
                                    <p:set>
                                      <p:cBhvr>
                                        <p:cTn id="9" dur="1" fill="hold">
                                          <p:stCondLst>
                                            <p:cond delay="0"/>
                                          </p:stCondLst>
                                        </p:cTn>
                                        <p:tgtEl>
                                          <p:spTgt spid="25613"/>
                                        </p:tgtEl>
                                        <p:attrNameLst>
                                          <p:attrName>style.visibility</p:attrName>
                                        </p:attrNameLst>
                                      </p:cBhvr>
                                      <p:to>
                                        <p:strVal val="visible"/>
                                      </p:to>
                                    </p:set>
                                    <p:animEffect transition="in" filter="wipe(down)">
                                      <p:cBhvr>
                                        <p:cTn id="10" dur="500"/>
                                        <p:tgtEl>
                                          <p:spTgt spid="25613"/>
                                        </p:tgtEl>
                                      </p:cBhvr>
                                    </p:animEffect>
                                  </p:childTnLst>
                                </p:cTn>
                              </p:par>
                              <p:par>
                                <p:cTn id="11" presetID="22" presetClass="entr" presetSubtype="4" fill="hold" nodeType="withEffect">
                                  <p:stCondLst>
                                    <p:cond delay="0"/>
                                  </p:stCondLst>
                                  <p:childTnLst>
                                    <p:set>
                                      <p:cBhvr>
                                        <p:cTn id="12" dur="1" fill="hold">
                                          <p:stCondLst>
                                            <p:cond delay="0"/>
                                          </p:stCondLst>
                                        </p:cTn>
                                        <p:tgtEl>
                                          <p:spTgt spid="25602"/>
                                        </p:tgtEl>
                                        <p:attrNameLst>
                                          <p:attrName>style.visibility</p:attrName>
                                        </p:attrNameLst>
                                      </p:cBhvr>
                                      <p:to>
                                        <p:strVal val="visible"/>
                                      </p:to>
                                    </p:set>
                                    <p:animEffect transition="in" filter="wipe(down)">
                                      <p:cBhvr>
                                        <p:cTn id="13" dur="500"/>
                                        <p:tgtEl>
                                          <p:spTgt spid="2560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barn(inVertical)">
                                      <p:cBhvr>
                                        <p:cTn id="18" dur="500"/>
                                        <p:tgtEl>
                                          <p:spTgt spid="39"/>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par>
                                <p:cTn id="22" presetID="16" presetClass="entr" presetSubtype="21"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arn(inVertical)">
                                      <p:cBhvr>
                                        <p:cTn id="27" dur="500"/>
                                        <p:tgtEl>
                                          <p:spTgt spid="55"/>
                                        </p:tgtEl>
                                      </p:cBhvr>
                                    </p:animEffect>
                                  </p:childTnLst>
                                </p:cTn>
                              </p:par>
                              <p:par>
                                <p:cTn id="28" presetID="16" presetClass="entr" presetSubtype="21"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barn(inVertical)">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down)">
                                      <p:cBhvr>
                                        <p:cTn id="35" dur="500"/>
                                        <p:tgtEl>
                                          <p:spTgt spid="58"/>
                                        </p:tgtEl>
                                      </p:cBhvr>
                                    </p:animEffect>
                                  </p:childTnLst>
                                </p:cTn>
                              </p:par>
                              <p:par>
                                <p:cTn id="36" presetID="22" presetClass="entr" presetSubtype="4"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down)">
                                      <p:cBhvr>
                                        <p:cTn id="38" dur="500"/>
                                        <p:tgtEl>
                                          <p:spTgt spid="57"/>
                                        </p:tgtEl>
                                      </p:cBhvr>
                                    </p:animEffect>
                                  </p:childTnLst>
                                </p:cTn>
                              </p:par>
                              <p:par>
                                <p:cTn id="39" presetID="22" presetClass="entr" presetSubtype="4"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down)">
                                      <p:cBhvr>
                                        <p:cTn id="41" dur="500"/>
                                        <p:tgtEl>
                                          <p:spTgt spid="5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down)">
                                      <p:cBhvr>
                                        <p:cTn id="44" dur="500"/>
                                        <p:tgtEl>
                                          <p:spTgt spid="52"/>
                                        </p:tgtEl>
                                      </p:cBhvr>
                                    </p:animEffect>
                                  </p:childTnLst>
                                </p:cTn>
                              </p:par>
                              <p:par>
                                <p:cTn id="45" presetID="22" presetClass="entr" presetSubtype="4"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2" grpId="0"/>
      <p:bldP spid="53"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11618" name="Line 12"/>
          <p:cNvSpPr/>
          <p:nvPr/>
        </p:nvSpPr>
        <p:spPr>
          <a:xfrm>
            <a:off x="1371600" y="3581400"/>
            <a:ext cx="0" cy="0"/>
          </a:xfrm>
          <a:prstGeom prst="line">
            <a:avLst/>
          </a:prstGeom>
          <a:ln w="9525" cap="flat" cmpd="sng">
            <a:solidFill>
              <a:schemeClr val="tx1"/>
            </a:solidFill>
            <a:prstDash val="solid"/>
            <a:round/>
            <a:headEnd type="none" w="med" len="med"/>
            <a:tailEnd type="none" w="med" len="med"/>
          </a:ln>
        </p:spPr>
      </p:sp>
      <p:sp>
        <p:nvSpPr>
          <p:cNvPr id="7" name="AutoShape 17" descr="Canvas"/>
          <p:cNvSpPr>
            <a:spLocks noChangeArrowheads="1"/>
          </p:cNvSpPr>
          <p:nvPr/>
        </p:nvSpPr>
        <p:spPr bwMode="auto">
          <a:xfrm>
            <a:off x="3652838" y="1758950"/>
            <a:ext cx="4576763" cy="1828800"/>
          </a:xfrm>
          <a:prstGeom prst="roundRect">
            <a:avLst>
              <a:gd name="adj" fmla="val 16667"/>
            </a:avLst>
          </a:prstGeom>
          <a:solidFill>
            <a:schemeClr val="accent6">
              <a:lumMod val="20000"/>
              <a:lumOff val="80000"/>
            </a:schemeClr>
          </a:solidFill>
          <a:ln w="9525">
            <a:solidFill>
              <a:schemeClr val="tx2">
                <a:lumMod val="40000"/>
                <a:lumOff val="60000"/>
              </a:schemeClr>
            </a:solidFill>
            <a:round/>
          </a:ln>
          <a:effectLst>
            <a:outerShdw sy="-50000" kx="2453608" rotWithShape="0">
              <a:srgbClr val="808080">
                <a:alpha val="50000"/>
              </a:srgb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1" u="none" strike="noStrike" kern="1200" cap="none" spc="0" normalizeH="0" baseline="0" noProof="0" dirty="0">
              <a:ln>
                <a:noFill/>
              </a:ln>
              <a:solidFill>
                <a:srgbClr val="000000"/>
              </a:solidFill>
              <a:effectLst/>
              <a:uLnTx/>
              <a:uFillTx/>
              <a:latin typeface="Khmer UI"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1" u="none" strike="noStrike" kern="1200" cap="none" spc="0" normalizeH="0" baseline="0" noProof="0" dirty="0">
              <a:ln>
                <a:noFill/>
              </a:ln>
              <a:solidFill>
                <a:srgbClr val="000000"/>
              </a:solidFill>
              <a:effectLst/>
              <a:uLnTx/>
              <a:uFillTx/>
              <a:latin typeface="Khmer UI" pitchFamily="34" charset="0"/>
              <a:ea typeface="+mn-ea"/>
              <a:cs typeface="Arial" panose="020B0604020202020204" pitchFamily="34" charset="0"/>
            </a:endParaRPr>
          </a:p>
        </p:txBody>
      </p:sp>
      <p:sp>
        <p:nvSpPr>
          <p:cNvPr id="12" name="Freeform 6"/>
          <p:cNvSpPr/>
          <p:nvPr/>
        </p:nvSpPr>
        <p:spPr bwMode="gray">
          <a:xfrm rot="11905878">
            <a:off x="2454275" y="1946275"/>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 name="Freeform 8"/>
          <p:cNvSpPr/>
          <p:nvPr/>
        </p:nvSpPr>
        <p:spPr bwMode="gray">
          <a:xfrm flipH="1">
            <a:off x="2314575" y="3019425"/>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1622" name="TextBox 8"/>
          <p:cNvSpPr txBox="1"/>
          <p:nvPr/>
        </p:nvSpPr>
        <p:spPr>
          <a:xfrm>
            <a:off x="304800" y="706438"/>
            <a:ext cx="7924800" cy="554037"/>
          </a:xfrm>
          <a:prstGeom prst="rect">
            <a:avLst/>
          </a:prstGeom>
          <a:noFill/>
          <a:ln w="9525">
            <a:noFill/>
          </a:ln>
        </p:spPr>
        <p:txBody>
          <a:bodyPr anchor="t" anchorCtr="0">
            <a:spAutoFit/>
          </a:bodyPr>
          <a:p>
            <a:pPr algn="ctr"/>
            <a:r>
              <a:rPr lang="en-US" altLang="vi-VN" sz="3000" b="1" i="1" dirty="0">
                <a:latin typeface="Monotype Corsiva" pitchFamily="66" charset="0"/>
              </a:rPr>
              <a:t>  </a:t>
            </a:r>
            <a:r>
              <a:rPr lang="en-US" altLang="vi-VN" sz="3000" b="1" i="1" dirty="0">
                <a:solidFill>
                  <a:srgbClr val="FF0000"/>
                </a:solidFill>
                <a:latin typeface="Monotype Corsiva" pitchFamily="66" charset="0"/>
              </a:rPr>
              <a:t>2.Thuộc tính  của pháp luật</a:t>
            </a:r>
            <a:endParaRPr lang="" altLang="vi-VN" sz="3000" b="1" i="1" dirty="0">
              <a:solidFill>
                <a:srgbClr val="FF0000"/>
              </a:solidFill>
              <a:latin typeface="Monotype Corsiva" pitchFamily="66" charset="0"/>
            </a:endParaRPr>
          </a:p>
        </p:txBody>
      </p:sp>
      <p:sp>
        <p:nvSpPr>
          <p:cNvPr id="14" name="AutoShape 17" descr="Canvas"/>
          <p:cNvSpPr>
            <a:spLocks noChangeArrowheads="1"/>
          </p:cNvSpPr>
          <p:nvPr/>
        </p:nvSpPr>
        <p:spPr bwMode="auto">
          <a:xfrm>
            <a:off x="3048000" y="3841750"/>
            <a:ext cx="4114800" cy="1828800"/>
          </a:xfrm>
          <a:prstGeom prst="roundRect">
            <a:avLst>
              <a:gd name="adj" fmla="val 16667"/>
            </a:avLst>
          </a:prstGeom>
          <a:solidFill>
            <a:srgbClr val="FFFF99"/>
          </a:solidFill>
          <a:ln w="9525">
            <a:solidFill>
              <a:schemeClr val="tx2">
                <a:lumMod val="40000"/>
                <a:lumOff val="60000"/>
              </a:schemeClr>
            </a:solidFill>
            <a:round/>
          </a:ln>
          <a:effectLst>
            <a:outerShdw sy="-50000" kx="2453608" rotWithShape="0">
              <a:srgbClr val="808080">
                <a:alpha val="50000"/>
              </a:srgb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1"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1624" name="TextBox 37"/>
          <p:cNvSpPr txBox="1"/>
          <p:nvPr/>
        </p:nvSpPr>
        <p:spPr>
          <a:xfrm>
            <a:off x="731838" y="2155825"/>
            <a:ext cx="1249362" cy="2401888"/>
          </a:xfrm>
          <a:prstGeom prst="rect">
            <a:avLst/>
          </a:prstGeom>
          <a:noFill/>
          <a:ln w="9525">
            <a:noFill/>
          </a:ln>
        </p:spPr>
        <p:txBody>
          <a:bodyPr anchor="t" anchorCtr="0">
            <a:spAutoFit/>
          </a:bodyPr>
          <a:p>
            <a:pPr algn="ctr"/>
            <a:r>
              <a:rPr lang="en-US" altLang="vi-VN" sz="3000" b="1" i="1" dirty="0">
                <a:solidFill>
                  <a:srgbClr val="FF0000"/>
                </a:solidFill>
                <a:latin typeface="Times New Roman" panose="02020603050405020304" pitchFamily="18" charset="0"/>
              </a:rPr>
              <a:t>Tính ổn định</a:t>
            </a:r>
            <a:endParaRPr lang="en-US" altLang="vi-VN" sz="3000" b="1" i="1" dirty="0">
              <a:solidFill>
                <a:srgbClr val="FF0000"/>
              </a:solidFill>
              <a:latin typeface="Times New Roman" panose="02020603050405020304" pitchFamily="18" charset="0"/>
            </a:endParaRPr>
          </a:p>
          <a:p>
            <a:pPr algn="ctr"/>
            <a:r>
              <a:rPr lang="en-US" altLang="vi-VN" sz="3000" b="1" i="1" dirty="0">
                <a:solidFill>
                  <a:srgbClr val="FF0000"/>
                </a:solidFill>
                <a:latin typeface="Times New Roman" panose="02020603050405020304" pitchFamily="18" charset="0"/>
              </a:rPr>
              <a:t> tương đối</a:t>
            </a:r>
            <a:endParaRPr lang="en-US" altLang="vi-VN" sz="3000" b="1" i="1" dirty="0">
              <a:solidFill>
                <a:srgbClr val="FF0000"/>
              </a:solidFill>
              <a:latin typeface="Times New Roman" panose="02020603050405020304" pitchFamily="18" charset="0"/>
              <a:ea typeface="Times New Roman" panose="02020603050405020304" pitchFamily="18" charset="0"/>
            </a:endParaRPr>
          </a:p>
        </p:txBody>
      </p:sp>
      <p:sp>
        <p:nvSpPr>
          <p:cNvPr id="19" name="TextBox 18"/>
          <p:cNvSpPr txBox="1"/>
          <p:nvPr/>
        </p:nvSpPr>
        <p:spPr>
          <a:xfrm>
            <a:off x="3494088" y="3917950"/>
            <a:ext cx="3368675" cy="1630363"/>
          </a:xfrm>
          <a:prstGeom prst="rect">
            <a:avLst/>
          </a:prstGeom>
          <a:noFill/>
          <a:ln w="9525">
            <a:noFill/>
          </a:ln>
        </p:spPr>
        <p:txBody>
          <a:bodyPr anchor="t" anchorCtr="0">
            <a:spAutoFit/>
          </a:bodyPr>
          <a:p>
            <a:pPr algn="just" eaLnBrk="0" hangingPunct="0"/>
            <a:r>
              <a:rPr lang="en-US" altLang="vi-VN" sz="2500" dirty="0">
                <a:latin typeface="Times New Roman" panose="02020603050405020304" pitchFamily="18" charset="0"/>
              </a:rPr>
              <a:t>PL thường có tuổi thọ lâu d</a:t>
            </a:r>
            <a:r>
              <a:rPr lang="en-US" altLang="vi-VN" sz="2500" dirty="0">
                <a:latin typeface="Times New Roman" panose="02020603050405020304" pitchFamily="18" charset="0"/>
                <a:ea typeface="Times New Roman" panose="02020603050405020304" pitchFamily="18" charset="0"/>
              </a:rPr>
              <a:t>à</a:t>
            </a:r>
            <a:r>
              <a:rPr lang="en-US" altLang="vi-VN" sz="2500" dirty="0">
                <a:latin typeface="Times New Roman" panose="02020603050405020304" pitchFamily="18" charset="0"/>
              </a:rPr>
              <a:t>i trừ khi bị bãi bỏ, bổ sung, sửa đổi hoặc thời hiệu đã hết</a:t>
            </a:r>
            <a:endParaRPr lang="vi-VN" altLang="vi-VN" sz="2500" dirty="0">
              <a:latin typeface="Arial" panose="020B0604020202020204" pitchFamily="34" charset="0"/>
            </a:endParaRPr>
          </a:p>
        </p:txBody>
      </p:sp>
      <p:sp>
        <p:nvSpPr>
          <p:cNvPr id="111626" name="TextBox 19"/>
          <p:cNvSpPr txBox="1"/>
          <p:nvPr/>
        </p:nvSpPr>
        <p:spPr>
          <a:xfrm>
            <a:off x="3819525" y="1897063"/>
            <a:ext cx="4114800" cy="1630362"/>
          </a:xfrm>
          <a:prstGeom prst="rect">
            <a:avLst/>
          </a:prstGeom>
          <a:noFill/>
          <a:ln w="9525">
            <a:noFill/>
          </a:ln>
        </p:spPr>
        <p:txBody>
          <a:bodyPr anchor="t" anchorCtr="0">
            <a:spAutoFit/>
          </a:bodyPr>
          <a:p>
            <a:pPr algn="just" eaLnBrk="0" hangingPunct="0"/>
            <a:r>
              <a:rPr lang="vi-VN" altLang="vi-VN" sz="2500" dirty="0">
                <a:latin typeface="Times New Roman" panose="02020603050405020304" pitchFamily="18" charset="0"/>
              </a:rPr>
              <a:t>PL có tính ổn định về nội dung chính sách, về mục tiêu, định hướng và hệ giá trị nền tảng</a:t>
            </a:r>
            <a:endParaRPr lang="vi-VN" altLang="vi-VN" sz="25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4"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4.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Chức</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năng</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18" name="Diagram 17"/>
          <p:cNvGraphicFramePr/>
          <p:nvPr/>
        </p:nvGraphicFramePr>
        <p:xfrm>
          <a:off x="381000" y="1143000"/>
          <a:ext cx="8458200" cy="50037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22" name="Text Box 26"/>
          <p:cNvSpPr txBox="1">
            <a:spLocks noChangeArrowheads="1"/>
          </p:cNvSpPr>
          <p:nvPr/>
        </p:nvSpPr>
        <p:spPr bwMode="auto">
          <a:xfrm>
            <a:off x="0" y="0"/>
            <a:ext cx="9144000" cy="609600"/>
          </a:xfrm>
          <a:prstGeom prst="rect">
            <a:avLst/>
          </a:prstGeom>
          <a:solidFill>
            <a:srgbClr val="CE0000"/>
          </a:solidFill>
          <a:ln w="9525">
            <a:noFill/>
            <a:miter lim="800000"/>
          </a:ln>
          <a:effectLst/>
        </p:spPr>
        <p:txBody>
          <a:bodyPr tIns="0" bIns="0" anchor="ctr"/>
          <a:lstStyle/>
          <a:p>
            <a:pPr marR="0" algn="r" defTabSz="914400">
              <a:buClrTx/>
              <a:buSzTx/>
              <a:buFontTx/>
              <a:buNone/>
              <a:defRPr/>
            </a:pPr>
            <a:r>
              <a:rPr kumimoji="0" lang="en-US" sz="2000" b="1" kern="1200" cap="none" spc="0" normalizeH="0" baseline="0" noProof="0">
                <a:solidFill>
                  <a:schemeClr val="bg1"/>
                </a:solidFill>
                <a:latin typeface="Arial" panose="020B0604020202020204" pitchFamily="34" charset="0"/>
                <a:ea typeface="+mn-ea"/>
                <a:cs typeface="Arial" panose="020B0604020202020204" pitchFamily="34" charset="0"/>
              </a:rPr>
              <a:t> </a:t>
            </a:r>
            <a:endParaRPr kumimoji="0" lang="en-US" sz="2400" b="1" kern="1200" cap="none" spc="0" normalizeH="0" baseline="0" noProof="0">
              <a:solidFill>
                <a:schemeClr val="bg1"/>
              </a:solidFill>
              <a:effectLst>
                <a:outerShdw blurRad="38100" dist="38100" dir="2700000" algn="tl">
                  <a:srgbClr val="000000"/>
                </a:outerShdw>
              </a:effectLst>
              <a:latin typeface="Arial" panose="020B0604020202020204" pitchFamily="34" charset="0"/>
              <a:ea typeface="+mn-ea"/>
              <a:cs typeface="Arial" panose="020B0604020202020204" pitchFamily="34" charset="0"/>
            </a:endParaRPr>
          </a:p>
        </p:txBody>
      </p:sp>
      <p:sp>
        <p:nvSpPr>
          <p:cNvPr id="117762" name="Line 31"/>
          <p:cNvSpPr/>
          <p:nvPr/>
        </p:nvSpPr>
        <p:spPr>
          <a:xfrm>
            <a:off x="1460500" y="533400"/>
            <a:ext cx="685800" cy="0"/>
          </a:xfrm>
          <a:prstGeom prst="line">
            <a:avLst/>
          </a:prstGeom>
          <a:ln w="9525" cap="flat" cmpd="sng">
            <a:solidFill>
              <a:schemeClr val="accent1"/>
            </a:solidFill>
            <a:prstDash val="solid"/>
            <a:round/>
            <a:headEnd type="none" w="med" len="med"/>
            <a:tailEnd type="none" w="med" len="med"/>
          </a:ln>
        </p:spPr>
      </p:sp>
      <p:sp>
        <p:nvSpPr>
          <p:cNvPr id="4139" name="AutoShape 43"/>
          <p:cNvSpPr>
            <a:spLocks noChangeArrowheads="1"/>
          </p:cNvSpPr>
          <p:nvPr/>
        </p:nvSpPr>
        <p:spPr bwMode="auto">
          <a:xfrm>
            <a:off x="228600" y="152400"/>
            <a:ext cx="381000" cy="3048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40" name="AutoShape 44"/>
          <p:cNvSpPr>
            <a:spLocks noChangeArrowheads="1"/>
          </p:cNvSpPr>
          <p:nvPr/>
        </p:nvSpPr>
        <p:spPr bwMode="auto">
          <a:xfrm>
            <a:off x="762000" y="114300"/>
            <a:ext cx="457200" cy="2286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52" name="Freeform 4"/>
          <p:cNvSpPr/>
          <p:nvPr/>
        </p:nvSpPr>
        <p:spPr bwMode="gray">
          <a:xfrm>
            <a:off x="1782763" y="76200"/>
            <a:ext cx="5303838" cy="685800"/>
          </a:xfrm>
          <a:custGeom>
            <a:avLst/>
            <a:gdLst>
              <a:gd name="T0" fmla="*/ 1 w 3341"/>
              <a:gd name="T1" fmla="*/ 492 h 508"/>
              <a:gd name="T2" fmla="*/ 1707 w 3341"/>
              <a:gd name="T3" fmla="*/ 20 h 508"/>
              <a:gd name="T4" fmla="*/ 3340 w 3341"/>
              <a:gd name="T5" fmla="*/ 482 h 508"/>
              <a:gd name="T6" fmla="*/ 1734 w 3341"/>
              <a:gd name="T7" fmla="*/ 74 h 508"/>
              <a:gd name="T8" fmla="*/ 1 w 3341"/>
              <a:gd name="T9" fmla="*/ 492 h 508"/>
              <a:gd name="T10" fmla="*/ 0 60000 65536"/>
              <a:gd name="T11" fmla="*/ 0 60000 65536"/>
              <a:gd name="T12" fmla="*/ 0 60000 65536"/>
              <a:gd name="T13" fmla="*/ 0 60000 65536"/>
              <a:gd name="T14" fmla="*/ 0 60000 65536"/>
              <a:gd name="T15" fmla="*/ 0 w 3341"/>
              <a:gd name="T16" fmla="*/ 0 h 508"/>
              <a:gd name="T17" fmla="*/ 3341 w 3341"/>
              <a:gd name="T18" fmla="*/ 508 h 508"/>
            </a:gdLst>
            <a:ahLst/>
            <a:cxnLst>
              <a:cxn ang="T10">
                <a:pos x="T0" y="T1"/>
              </a:cxn>
              <a:cxn ang="T11">
                <a:pos x="T2" y="T3"/>
              </a:cxn>
              <a:cxn ang="T12">
                <a:pos x="T4" y="T5"/>
              </a:cxn>
              <a:cxn ang="T13">
                <a:pos x="T6" y="T7"/>
              </a:cxn>
              <a:cxn ang="T14">
                <a:pos x="T8" y="T9"/>
              </a:cxn>
            </a:cxnLst>
            <a:rect l="T15" t="T16" r="T17" b="T18"/>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rgbClr val="B4E8C5"/>
              </a:gs>
              <a:gs pos="100000">
                <a:schemeClr val="accent1"/>
              </a:gs>
            </a:gsLst>
            <a:lin ang="0" scaled="1"/>
          </a:gradFill>
          <a:ln w="9525">
            <a:solidFill>
              <a:schemeClr val="folHlink"/>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grpSp>
        <p:nvGrpSpPr>
          <p:cNvPr id="2" name="Group 33"/>
          <p:cNvGrpSpPr/>
          <p:nvPr/>
        </p:nvGrpSpPr>
        <p:grpSpPr>
          <a:xfrm>
            <a:off x="533400" y="457200"/>
            <a:ext cx="4343400" cy="3352800"/>
            <a:chOff x="528" y="3100"/>
            <a:chExt cx="4752" cy="1098"/>
          </a:xfrm>
        </p:grpSpPr>
        <p:pic>
          <p:nvPicPr>
            <p:cNvPr id="117767" name="Picture 6" descr="shadow rectangle white inner"/>
            <p:cNvPicPr>
              <a:picLocks noChangeAspect="1"/>
            </p:cNvPicPr>
            <p:nvPr/>
          </p:nvPicPr>
          <p:blipFill>
            <a:blip r:embed="rId1"/>
            <a:stretch>
              <a:fillRect/>
            </a:stretch>
          </p:blipFill>
          <p:spPr>
            <a:xfrm>
              <a:off x="528" y="3100"/>
              <a:ext cx="4752" cy="1098"/>
            </a:xfrm>
            <a:prstGeom prst="rect">
              <a:avLst/>
            </a:prstGeom>
            <a:noFill/>
            <a:ln w="9525">
              <a:noFill/>
            </a:ln>
          </p:spPr>
        </p:pic>
        <p:sp>
          <p:nvSpPr>
            <p:cNvPr id="117768" name="Text Box 7"/>
            <p:cNvSpPr txBox="1"/>
            <p:nvPr/>
          </p:nvSpPr>
          <p:spPr>
            <a:xfrm>
              <a:off x="3645" y="3361"/>
              <a:ext cx="578" cy="133"/>
            </a:xfrm>
            <a:prstGeom prst="rect">
              <a:avLst/>
            </a:prstGeom>
            <a:noFill/>
            <a:ln w="9525">
              <a:noFill/>
            </a:ln>
          </p:spPr>
          <p:txBody>
            <a:bodyPr anchor="t" anchorCtr="0">
              <a:spAutoFit/>
            </a:bodyPr>
            <a:p>
              <a:pPr algn="ctr">
                <a:spcBef>
                  <a:spcPct val="50000"/>
                </a:spcBef>
              </a:pPr>
              <a:endParaRPr lang="" altLang="vi-VN" b="1" dirty="0">
                <a:latin typeface="Arial" panose="020B0604020202020204" pitchFamily="34" charset="0"/>
              </a:endParaRPr>
            </a:p>
          </p:txBody>
        </p:sp>
      </p:grpSp>
      <p:grpSp>
        <p:nvGrpSpPr>
          <p:cNvPr id="3" name="Group 33"/>
          <p:cNvGrpSpPr/>
          <p:nvPr/>
        </p:nvGrpSpPr>
        <p:grpSpPr bwMode="auto">
          <a:xfrm>
            <a:off x="4689987" y="619037"/>
            <a:ext cx="4419600" cy="3352800"/>
            <a:chOff x="491" y="3179"/>
            <a:chExt cx="4752" cy="1098"/>
          </a:xfrm>
          <a:solidFill>
            <a:schemeClr val="bg2"/>
          </a:solidFill>
        </p:grpSpPr>
        <p:pic>
          <p:nvPicPr>
            <p:cNvPr id="21" name="Picture 6" descr="shadow rectangle white inner"/>
            <p:cNvPicPr>
              <a:picLocks noChangeAspect="1" noChangeArrowheads="1"/>
            </p:cNvPicPr>
            <p:nvPr/>
          </p:nvPicPr>
          <p:blipFill>
            <a:blip r:embed="rId1"/>
            <a:srcRect/>
            <a:stretch>
              <a:fillRect/>
            </a:stretch>
          </p:blipFill>
          <p:spPr bwMode="auto">
            <a:xfrm>
              <a:off x="491" y="3179"/>
              <a:ext cx="4752" cy="1098"/>
            </a:xfrm>
            <a:prstGeom prst="rect">
              <a:avLst/>
            </a:prstGeom>
            <a:grpFill/>
            <a:ln w="9525">
              <a:noFill/>
              <a:miter lim="800000"/>
              <a:headEnd/>
              <a:tailEnd/>
            </a:ln>
          </p:spPr>
        </p:pic>
        <p:sp>
          <p:nvSpPr>
            <p:cNvPr id="22" name="Text Box 7"/>
            <p:cNvSpPr txBox="1">
              <a:spLocks noChangeArrowheads="1"/>
            </p:cNvSpPr>
            <p:nvPr/>
          </p:nvSpPr>
          <p:spPr bwMode="auto">
            <a:xfrm>
              <a:off x="3645" y="3361"/>
              <a:ext cx="578" cy="133"/>
            </a:xfrm>
            <a:prstGeom prst="rect">
              <a:avLst/>
            </a:prstGeom>
            <a:grpFill/>
            <a:ln w="9525">
              <a:noFill/>
              <a:miter lim="800000"/>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27658" name="Oval 35"/>
          <p:cNvSpPr/>
          <p:nvPr/>
        </p:nvSpPr>
        <p:spPr>
          <a:xfrm>
            <a:off x="5257800" y="1066800"/>
            <a:ext cx="457200" cy="381000"/>
          </a:xfrm>
          <a:prstGeom prst="ellipse">
            <a:avLst/>
          </a:prstGeom>
          <a:gradFill rotWithShape="1">
            <a:gsLst>
              <a:gs pos="0">
                <a:schemeClr val="accent1"/>
              </a:gs>
              <a:gs pos="100000">
                <a:schemeClr val="hlink"/>
              </a:gs>
            </a:gsLst>
            <a:lin ang="5400000" scaled="1"/>
            <a:tileRect/>
          </a:gradFill>
          <a:ln w="9525" cap="flat" cmpd="sng">
            <a:solidFill>
              <a:schemeClr val="tx1"/>
            </a:solidFill>
            <a:prstDash val="solid"/>
            <a:round/>
            <a:headEnd type="none" w="med" len="med"/>
            <a:tailEnd type="none" w="med" len="med"/>
          </a:ln>
        </p:spPr>
        <p:txBody>
          <a:bodyPr wrap="none" anchor="ctr" anchorCtr="0"/>
          <a:p>
            <a:pPr algn="ctr"/>
            <a:r>
              <a:rPr lang="en-US" altLang="vi-VN" sz="2400" b="1" dirty="0">
                <a:solidFill>
                  <a:schemeClr val="bg1"/>
                </a:solidFill>
                <a:latin typeface="Arial" panose="020B0604020202020204" pitchFamily="34" charset="0"/>
              </a:rPr>
              <a:t>2</a:t>
            </a:r>
            <a:endParaRPr lang="en-US" altLang="vi-VN" sz="2400" b="1" dirty="0">
              <a:solidFill>
                <a:schemeClr val="bg1"/>
              </a:solidFill>
              <a:latin typeface="Arial" panose="020B0604020202020204" pitchFamily="34" charset="0"/>
            </a:endParaRPr>
          </a:p>
        </p:txBody>
      </p:sp>
      <p:sp>
        <p:nvSpPr>
          <p:cNvPr id="117771" name="Text Box 7"/>
          <p:cNvSpPr txBox="1"/>
          <p:nvPr/>
        </p:nvSpPr>
        <p:spPr>
          <a:xfrm>
            <a:off x="3435350" y="2589213"/>
            <a:ext cx="509588" cy="387350"/>
          </a:xfrm>
          <a:prstGeom prst="rect">
            <a:avLst/>
          </a:prstGeom>
          <a:noFill/>
          <a:ln w="9525">
            <a:noFill/>
          </a:ln>
        </p:spPr>
        <p:txBody>
          <a:bodyPr anchor="t" anchorCtr="0">
            <a:spAutoFit/>
          </a:bodyPr>
          <a:p>
            <a:pPr algn="ctr">
              <a:spcBef>
                <a:spcPct val="50000"/>
              </a:spcBef>
            </a:pPr>
            <a:endParaRPr lang="" altLang="vi-VN" b="1" dirty="0">
              <a:latin typeface="Arial" panose="020B0604020202020204" pitchFamily="34" charset="0"/>
            </a:endParaRPr>
          </a:p>
        </p:txBody>
      </p:sp>
      <p:sp>
        <p:nvSpPr>
          <p:cNvPr id="27660" name="Oval 35"/>
          <p:cNvSpPr/>
          <p:nvPr/>
        </p:nvSpPr>
        <p:spPr>
          <a:xfrm>
            <a:off x="1219200" y="990600"/>
            <a:ext cx="457200" cy="381000"/>
          </a:xfrm>
          <a:prstGeom prst="ellipse">
            <a:avLst/>
          </a:prstGeom>
          <a:gradFill rotWithShape="1">
            <a:gsLst>
              <a:gs pos="0">
                <a:schemeClr val="accent1"/>
              </a:gs>
              <a:gs pos="100000">
                <a:schemeClr val="hlink"/>
              </a:gs>
            </a:gsLst>
            <a:lin ang="5400000" scaled="1"/>
            <a:tileRect/>
          </a:gradFill>
          <a:ln w="9525" cap="flat" cmpd="sng">
            <a:solidFill>
              <a:schemeClr val="tx1"/>
            </a:solidFill>
            <a:prstDash val="solid"/>
            <a:round/>
            <a:headEnd type="none" w="med" len="med"/>
            <a:tailEnd type="none" w="med" len="med"/>
          </a:ln>
        </p:spPr>
        <p:txBody>
          <a:bodyPr wrap="none" anchor="ctr" anchorCtr="0"/>
          <a:p>
            <a:pPr algn="ctr"/>
            <a:r>
              <a:rPr lang="en-US" altLang="vi-VN" sz="2400" b="1" dirty="0">
                <a:solidFill>
                  <a:schemeClr val="bg1"/>
                </a:solidFill>
                <a:latin typeface="Arial" panose="020B0604020202020204" pitchFamily="34" charset="0"/>
              </a:rPr>
              <a:t>1</a:t>
            </a:r>
            <a:endParaRPr lang="en-US" altLang="vi-VN" sz="2400" b="1" dirty="0">
              <a:solidFill>
                <a:schemeClr val="bg1"/>
              </a:solidFill>
              <a:latin typeface="Arial" panose="020B0604020202020204" pitchFamily="34" charset="0"/>
            </a:endParaRPr>
          </a:p>
        </p:txBody>
      </p:sp>
      <p:sp>
        <p:nvSpPr>
          <p:cNvPr id="117773" name="TextBox 45"/>
          <p:cNvSpPr txBox="1"/>
          <p:nvPr/>
        </p:nvSpPr>
        <p:spPr>
          <a:xfrm>
            <a:off x="2971800" y="3429000"/>
            <a:ext cx="5562600" cy="646113"/>
          </a:xfrm>
          <a:prstGeom prst="rect">
            <a:avLst/>
          </a:prstGeom>
          <a:noFill/>
          <a:ln w="9525">
            <a:noFill/>
          </a:ln>
        </p:spPr>
        <p:txBody>
          <a:bodyPr anchor="t" anchorCtr="0">
            <a:spAutoFit/>
          </a:bodyPr>
          <a:p>
            <a:r>
              <a:rPr lang="en-US" altLang="vi-VN" sz="3600" b="1" i="1" dirty="0">
                <a:solidFill>
                  <a:srgbClr val="000066"/>
                </a:solidFill>
                <a:latin typeface="Cambria Math" panose="02040503050406030204" pitchFamily="18" charset="0"/>
              </a:rPr>
              <a:t>Vai trò của pháp luật</a:t>
            </a:r>
            <a:endParaRPr lang="" altLang="vi-VN" sz="3600" b="1" i="1" dirty="0">
              <a:solidFill>
                <a:srgbClr val="000066"/>
              </a:solidFill>
              <a:latin typeface="Cambria Math" panose="02040503050406030204" pitchFamily="18" charset="0"/>
            </a:endParaRPr>
          </a:p>
        </p:txBody>
      </p:sp>
      <p:grpSp>
        <p:nvGrpSpPr>
          <p:cNvPr id="4" name="Group 33"/>
          <p:cNvGrpSpPr/>
          <p:nvPr/>
        </p:nvGrpSpPr>
        <p:grpSpPr bwMode="auto">
          <a:xfrm>
            <a:off x="381001" y="3962400"/>
            <a:ext cx="4800600" cy="3276600"/>
            <a:chOff x="528" y="3100"/>
            <a:chExt cx="4752" cy="1098"/>
          </a:xfrm>
          <a:solidFill>
            <a:schemeClr val="bg2"/>
          </a:solidFill>
        </p:grpSpPr>
        <p:pic>
          <p:nvPicPr>
            <p:cNvPr id="48" name="Picture 6" descr="shadow rectangle white inner"/>
            <p:cNvPicPr>
              <a:picLocks noChangeAspect="1" noChangeArrowheads="1"/>
            </p:cNvPicPr>
            <p:nvPr/>
          </p:nvPicPr>
          <p:blipFill>
            <a:blip r:embed="rId1"/>
            <a:srcRect/>
            <a:stretch>
              <a:fillRect/>
            </a:stretch>
          </p:blipFill>
          <p:spPr bwMode="auto">
            <a:xfrm>
              <a:off x="528" y="3100"/>
              <a:ext cx="4752" cy="1098"/>
            </a:xfrm>
            <a:prstGeom prst="rect">
              <a:avLst/>
            </a:prstGeom>
            <a:grpFill/>
            <a:ln w="9525">
              <a:noFill/>
              <a:miter lim="800000"/>
              <a:headEnd/>
              <a:tailEnd/>
            </a:ln>
          </p:spPr>
        </p:pic>
        <p:sp>
          <p:nvSpPr>
            <p:cNvPr id="49" name="Text Box 7"/>
            <p:cNvSpPr txBox="1">
              <a:spLocks noChangeArrowheads="1"/>
            </p:cNvSpPr>
            <p:nvPr/>
          </p:nvSpPr>
          <p:spPr bwMode="auto">
            <a:xfrm>
              <a:off x="3645" y="3361"/>
              <a:ext cx="578" cy="133"/>
            </a:xfrm>
            <a:prstGeom prst="rect">
              <a:avLst/>
            </a:prstGeom>
            <a:grpFill/>
            <a:ln w="9525">
              <a:noFill/>
              <a:miter lim="800000"/>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sz="18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grpSp>
        <p:nvGrpSpPr>
          <p:cNvPr id="5" name="Group 33"/>
          <p:cNvGrpSpPr/>
          <p:nvPr/>
        </p:nvGrpSpPr>
        <p:grpSpPr>
          <a:xfrm>
            <a:off x="4648200" y="4038600"/>
            <a:ext cx="6432550" cy="3276600"/>
            <a:chOff x="-2354" y="3330"/>
            <a:chExt cx="6577" cy="1098"/>
          </a:xfrm>
        </p:grpSpPr>
        <p:pic>
          <p:nvPicPr>
            <p:cNvPr id="117776" name="Picture 6" descr="shadow rectangle white inner"/>
            <p:cNvPicPr>
              <a:picLocks noChangeAspect="1"/>
            </p:cNvPicPr>
            <p:nvPr/>
          </p:nvPicPr>
          <p:blipFill>
            <a:blip r:embed="rId1"/>
            <a:stretch>
              <a:fillRect/>
            </a:stretch>
          </p:blipFill>
          <p:spPr>
            <a:xfrm>
              <a:off x="-2354" y="3330"/>
              <a:ext cx="4752" cy="1098"/>
            </a:xfrm>
            <a:prstGeom prst="rect">
              <a:avLst/>
            </a:prstGeom>
            <a:solidFill>
              <a:srgbClr val="FFFFFF"/>
            </a:solidFill>
            <a:ln w="9525">
              <a:noFill/>
            </a:ln>
          </p:spPr>
        </p:pic>
        <p:sp>
          <p:nvSpPr>
            <p:cNvPr id="14360" name="Text Box 7"/>
            <p:cNvSpPr txBox="1">
              <a:spLocks noChangeArrowheads="1"/>
            </p:cNvSpPr>
            <p:nvPr/>
          </p:nvSpPr>
          <p:spPr bwMode="auto">
            <a:xfrm>
              <a:off x="3645" y="3361"/>
              <a:ext cx="578" cy="133"/>
            </a:xfrm>
            <a:prstGeom prst="rect">
              <a:avLst/>
            </a:prstGeom>
            <a:noFill/>
            <a:ln w="9525">
              <a:noFill/>
              <a:miter lim="800000"/>
            </a:ln>
          </p:spPr>
          <p:txBody>
            <a:bodyPr>
              <a:spAutoFit/>
            </a:bodyPr>
            <a:lstStyle/>
            <a:p>
              <a:pPr marR="0" algn="ctr" defTabSz="914400">
                <a:spcBef>
                  <a:spcPct val="50000"/>
                </a:spcBef>
                <a:buClrTx/>
                <a:buSzTx/>
                <a:buFontTx/>
                <a:buNone/>
                <a:defRPr/>
              </a:pPr>
              <a:endParaRPr kumimoji="0" lang="en-US" b="1" kern="1200" cap="none" spc="0" normalizeH="0" baseline="0" noProof="0">
                <a:latin typeface="Arial" panose="020B0604020202020204" pitchFamily="34" charset="0"/>
                <a:ea typeface="+mn-ea"/>
                <a:cs typeface="Arial" panose="020B0604020202020204" pitchFamily="34" charset="0"/>
              </a:endParaRPr>
            </a:p>
          </p:txBody>
        </p:sp>
      </p:grpSp>
      <p:sp>
        <p:nvSpPr>
          <p:cNvPr id="27664" name="Oval 35"/>
          <p:cNvSpPr/>
          <p:nvPr/>
        </p:nvSpPr>
        <p:spPr>
          <a:xfrm>
            <a:off x="990600" y="4495800"/>
            <a:ext cx="457200" cy="381000"/>
          </a:xfrm>
          <a:prstGeom prst="ellipse">
            <a:avLst/>
          </a:prstGeom>
          <a:gradFill rotWithShape="1">
            <a:gsLst>
              <a:gs pos="0">
                <a:schemeClr val="accent1"/>
              </a:gs>
              <a:gs pos="100000">
                <a:schemeClr val="hlink"/>
              </a:gs>
            </a:gsLst>
            <a:lin ang="5400000" scaled="1"/>
            <a:tileRect/>
          </a:gradFill>
          <a:ln w="9525" cap="flat" cmpd="sng">
            <a:solidFill>
              <a:schemeClr val="tx1"/>
            </a:solidFill>
            <a:prstDash val="solid"/>
            <a:round/>
            <a:headEnd type="none" w="med" len="med"/>
            <a:tailEnd type="none" w="med" len="med"/>
          </a:ln>
        </p:spPr>
        <p:txBody>
          <a:bodyPr wrap="none" anchor="ctr" anchorCtr="0"/>
          <a:p>
            <a:pPr algn="ctr"/>
            <a:r>
              <a:rPr lang="en-US" altLang="vi-VN" sz="2400" b="1" dirty="0">
                <a:solidFill>
                  <a:schemeClr val="bg1"/>
                </a:solidFill>
                <a:latin typeface="Arial" panose="020B0604020202020204" pitchFamily="34" charset="0"/>
              </a:rPr>
              <a:t>3</a:t>
            </a:r>
            <a:endParaRPr lang="en-US" altLang="vi-VN" sz="2400" b="1" dirty="0">
              <a:solidFill>
                <a:schemeClr val="bg1"/>
              </a:solidFill>
              <a:latin typeface="Arial" panose="020B0604020202020204" pitchFamily="34" charset="0"/>
            </a:endParaRPr>
          </a:p>
        </p:txBody>
      </p:sp>
      <p:sp>
        <p:nvSpPr>
          <p:cNvPr id="27665" name="Oval 35"/>
          <p:cNvSpPr/>
          <p:nvPr/>
        </p:nvSpPr>
        <p:spPr>
          <a:xfrm>
            <a:off x="5181600" y="4572000"/>
            <a:ext cx="457200" cy="381000"/>
          </a:xfrm>
          <a:prstGeom prst="ellipse">
            <a:avLst/>
          </a:prstGeom>
          <a:gradFill rotWithShape="1">
            <a:gsLst>
              <a:gs pos="0">
                <a:schemeClr val="accent1"/>
              </a:gs>
              <a:gs pos="100000">
                <a:schemeClr val="hlink"/>
              </a:gs>
            </a:gsLst>
            <a:lin ang="5400000" scaled="1"/>
            <a:tileRect/>
          </a:gradFill>
          <a:ln w="9525" cap="flat" cmpd="sng">
            <a:solidFill>
              <a:schemeClr val="tx1"/>
            </a:solidFill>
            <a:prstDash val="solid"/>
            <a:round/>
            <a:headEnd type="none" w="med" len="med"/>
            <a:tailEnd type="none" w="med" len="med"/>
          </a:ln>
        </p:spPr>
        <p:txBody>
          <a:bodyPr wrap="none" anchor="ctr" anchorCtr="0"/>
          <a:p>
            <a:pPr algn="ctr"/>
            <a:r>
              <a:rPr lang="en-US" altLang="vi-VN" sz="2400" b="1" dirty="0">
                <a:solidFill>
                  <a:schemeClr val="bg1"/>
                </a:solidFill>
                <a:latin typeface="Arial" panose="020B0604020202020204" pitchFamily="34" charset="0"/>
              </a:rPr>
              <a:t>4</a:t>
            </a:r>
            <a:endParaRPr lang="en-US" altLang="vi-VN" sz="2400" b="1" dirty="0">
              <a:solidFill>
                <a:schemeClr val="bg1"/>
              </a:solidFill>
              <a:latin typeface="Arial" panose="020B0604020202020204" pitchFamily="34" charset="0"/>
            </a:endParaRPr>
          </a:p>
        </p:txBody>
      </p:sp>
      <p:sp>
        <p:nvSpPr>
          <p:cNvPr id="14355" name="TextBox 27"/>
          <p:cNvSpPr txBox="1"/>
          <p:nvPr/>
        </p:nvSpPr>
        <p:spPr>
          <a:xfrm>
            <a:off x="1143000" y="1295400"/>
            <a:ext cx="3200400" cy="1570038"/>
          </a:xfrm>
          <a:prstGeom prst="rect">
            <a:avLst/>
          </a:prstGeom>
          <a:noFill/>
          <a:ln w="9525">
            <a:noFill/>
          </a:ln>
        </p:spPr>
        <p:txBody>
          <a:bodyPr anchor="t" anchorCtr="0">
            <a:spAutoFit/>
          </a:bodyPr>
          <a:p>
            <a:r>
              <a:rPr lang="en-US" altLang="vi-VN" sz="2400" b="1" i="1" dirty="0">
                <a:latin typeface="Constantia" panose="02030602050306030303" pitchFamily="18" charset="0"/>
              </a:rPr>
              <a:t>PL là phương tiện chủ yếu để NN quản lý mọi mặt đời sống xã hội</a:t>
            </a:r>
            <a:endParaRPr lang="" altLang="vi-VN" sz="2400" b="1" i="1" dirty="0">
              <a:latin typeface="Constantia" panose="02030602050306030303" pitchFamily="18" charset="0"/>
            </a:endParaRPr>
          </a:p>
        </p:txBody>
      </p:sp>
      <p:sp>
        <p:nvSpPr>
          <p:cNvPr id="27667" name="Rectangle 55"/>
          <p:cNvSpPr/>
          <p:nvPr/>
        </p:nvSpPr>
        <p:spPr>
          <a:xfrm>
            <a:off x="5278438" y="1431925"/>
            <a:ext cx="3429000" cy="1570038"/>
          </a:xfrm>
          <a:prstGeom prst="rect">
            <a:avLst/>
          </a:prstGeom>
          <a:noFill/>
          <a:ln w="9525">
            <a:noFill/>
          </a:ln>
        </p:spPr>
        <p:txBody>
          <a:bodyPr anchor="t" anchorCtr="0">
            <a:spAutoFit/>
          </a:bodyPr>
          <a:p>
            <a:r>
              <a:rPr lang="en-US" altLang="vi-VN" sz="2400" b="1" i="1" dirty="0">
                <a:latin typeface="Arial" panose="020B0604020202020204" pitchFamily="34" charset="0"/>
              </a:rPr>
              <a:t>     </a:t>
            </a:r>
            <a:r>
              <a:rPr lang="en-US" altLang="vi-VN" sz="2400" b="1" i="1" dirty="0">
                <a:solidFill>
                  <a:srgbClr val="FF0000"/>
                </a:solidFill>
                <a:latin typeface="Arial" panose="020B0604020202020204" pitchFamily="34" charset="0"/>
              </a:rPr>
              <a:t>Pl là phương tiện bảo vệ quyền, lợi ích hợp pháp của công dân</a:t>
            </a:r>
            <a:endParaRPr lang="" altLang="vi-VN" sz="2400" b="1" i="1" dirty="0">
              <a:solidFill>
                <a:srgbClr val="FF0000"/>
              </a:solidFill>
              <a:latin typeface="Arial" panose="020B0604020202020204" pitchFamily="34" charset="0"/>
            </a:endParaRPr>
          </a:p>
        </p:txBody>
      </p:sp>
      <p:sp>
        <p:nvSpPr>
          <p:cNvPr id="27668" name="TextBox 56"/>
          <p:cNvSpPr txBox="1"/>
          <p:nvPr/>
        </p:nvSpPr>
        <p:spPr>
          <a:xfrm>
            <a:off x="990600" y="5189538"/>
            <a:ext cx="3733800" cy="830262"/>
          </a:xfrm>
          <a:prstGeom prst="rect">
            <a:avLst/>
          </a:prstGeom>
          <a:noFill/>
          <a:ln w="9525">
            <a:noFill/>
          </a:ln>
        </p:spPr>
        <p:txBody>
          <a:bodyPr anchor="t" anchorCtr="0">
            <a:spAutoFit/>
          </a:bodyPr>
          <a:p>
            <a:r>
              <a:rPr lang="en-US" altLang="vi-VN" sz="2400" b="1" i="1" dirty="0">
                <a:latin typeface="Arial" panose="020B0604020202020204" pitchFamily="34" charset="0"/>
              </a:rPr>
              <a:t>    </a:t>
            </a:r>
            <a:r>
              <a:rPr lang="en-US" altLang="vi-VN" sz="2400" b="1" i="1" dirty="0">
                <a:solidFill>
                  <a:srgbClr val="FF0000"/>
                </a:solidFill>
                <a:latin typeface="Arial" panose="020B0604020202020204" pitchFamily="34" charset="0"/>
              </a:rPr>
              <a:t>PL  là cơ sở hoàn thiện Bộ máy nhà nước</a:t>
            </a:r>
            <a:endParaRPr lang="" altLang="vi-VN" sz="2400" b="1" i="1" dirty="0">
              <a:solidFill>
                <a:srgbClr val="FF0000"/>
              </a:solidFill>
              <a:latin typeface="Arial" panose="020B0604020202020204" pitchFamily="34" charset="0"/>
            </a:endParaRPr>
          </a:p>
        </p:txBody>
      </p:sp>
      <p:sp>
        <p:nvSpPr>
          <p:cNvPr id="27669" name="Rectangle 57"/>
          <p:cNvSpPr/>
          <p:nvPr/>
        </p:nvSpPr>
        <p:spPr>
          <a:xfrm>
            <a:off x="5334000" y="5037138"/>
            <a:ext cx="3657600" cy="830262"/>
          </a:xfrm>
          <a:prstGeom prst="rect">
            <a:avLst/>
          </a:prstGeom>
          <a:noFill/>
          <a:ln w="9525">
            <a:noFill/>
          </a:ln>
        </p:spPr>
        <p:txBody>
          <a:bodyPr anchor="t" anchorCtr="0">
            <a:spAutoFit/>
          </a:bodyPr>
          <a:p>
            <a:r>
              <a:rPr lang="en-US" altLang="vi-VN" sz="2400" b="1" i="1" dirty="0">
                <a:latin typeface="Arial" panose="020B0604020202020204" pitchFamily="34" charset="0"/>
              </a:rPr>
              <a:t>  PL là cơ sở tạo lập mối quan hệ đôi ngoại</a:t>
            </a:r>
            <a:endParaRPr lang="" altLang="vi-VN" sz="2400" b="1" i="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60"/>
                                        </p:tgtEl>
                                        <p:attrNameLst>
                                          <p:attrName>style.visibility</p:attrName>
                                        </p:attrNameLst>
                                      </p:cBhvr>
                                      <p:to>
                                        <p:strVal val="visible"/>
                                      </p:to>
                                    </p:set>
                                    <p:anim calcmode="lin" valueType="num">
                                      <p:cBhvr additive="base">
                                        <p:cTn id="7" dur="500" fill="hold"/>
                                        <p:tgtEl>
                                          <p:spTgt spid="27660"/>
                                        </p:tgtEl>
                                        <p:attrNameLst>
                                          <p:attrName>ppt_x</p:attrName>
                                        </p:attrNameLst>
                                      </p:cBhvr>
                                      <p:tavLst>
                                        <p:tav tm="0">
                                          <p:val>
                                            <p:strVal val="#ppt_x"/>
                                          </p:val>
                                        </p:tav>
                                        <p:tav tm="100000">
                                          <p:val>
                                            <p:strVal val="#ppt_x"/>
                                          </p:val>
                                        </p:tav>
                                      </p:tavLst>
                                    </p:anim>
                                    <p:anim calcmode="lin" valueType="num">
                                      <p:cBhvr additive="base">
                                        <p:cTn id="8" dur="500" fill="hold"/>
                                        <p:tgtEl>
                                          <p:spTgt spid="276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4355"/>
                                        </p:tgtEl>
                                        <p:attrNameLst>
                                          <p:attrName>style.visibility</p:attrName>
                                        </p:attrNameLst>
                                      </p:cBhvr>
                                      <p:to>
                                        <p:strVal val="visible"/>
                                      </p:to>
                                    </p:set>
                                    <p:animEffect transition="in" filter="diamond(in)">
                                      <p:cBhvr>
                                        <p:cTn id="16" dur="2000"/>
                                        <p:tgtEl>
                                          <p:spTgt spid="14355"/>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7658"/>
                                        </p:tgtEl>
                                        <p:attrNameLst>
                                          <p:attrName>style.visibility</p:attrName>
                                        </p:attrNameLst>
                                      </p:cBhvr>
                                      <p:to>
                                        <p:strVal val="visible"/>
                                      </p:to>
                                    </p:set>
                                    <p:animEffect transition="in" filter="diamond(in)">
                                      <p:cBhvr>
                                        <p:cTn id="21" dur="2000"/>
                                        <p:tgtEl>
                                          <p:spTgt spid="2765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7667"/>
                                        </p:tgtEl>
                                        <p:attrNameLst>
                                          <p:attrName>style.visibility</p:attrName>
                                        </p:attrNameLst>
                                      </p:cBhvr>
                                      <p:to>
                                        <p:strVal val="visible"/>
                                      </p:to>
                                    </p:set>
                                    <p:anim calcmode="lin" valueType="num">
                                      <p:cBhvr additive="base">
                                        <p:cTn id="30" dur="500" fill="hold"/>
                                        <p:tgtEl>
                                          <p:spTgt spid="27667"/>
                                        </p:tgtEl>
                                        <p:attrNameLst>
                                          <p:attrName>ppt_x</p:attrName>
                                        </p:attrNameLst>
                                      </p:cBhvr>
                                      <p:tavLst>
                                        <p:tav tm="0">
                                          <p:val>
                                            <p:strVal val="#ppt_x"/>
                                          </p:val>
                                        </p:tav>
                                        <p:tav tm="100000">
                                          <p:val>
                                            <p:strVal val="#ppt_x"/>
                                          </p:val>
                                        </p:tav>
                                      </p:tavLst>
                                    </p:anim>
                                    <p:anim calcmode="lin" valueType="num">
                                      <p:cBhvr additive="base">
                                        <p:cTn id="31" dur="500" fill="hold"/>
                                        <p:tgtEl>
                                          <p:spTgt spid="2766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7664"/>
                                        </p:tgtEl>
                                        <p:attrNameLst>
                                          <p:attrName>style.visibility</p:attrName>
                                        </p:attrNameLst>
                                      </p:cBhvr>
                                      <p:to>
                                        <p:strVal val="visible"/>
                                      </p:to>
                                    </p:set>
                                    <p:anim calcmode="lin" valueType="num">
                                      <p:cBhvr additive="base">
                                        <p:cTn id="36" dur="500" fill="hold"/>
                                        <p:tgtEl>
                                          <p:spTgt spid="27664"/>
                                        </p:tgtEl>
                                        <p:attrNameLst>
                                          <p:attrName>ppt_x</p:attrName>
                                        </p:attrNameLst>
                                      </p:cBhvr>
                                      <p:tavLst>
                                        <p:tav tm="0">
                                          <p:val>
                                            <p:strVal val="#ppt_x"/>
                                          </p:val>
                                        </p:tav>
                                        <p:tav tm="100000">
                                          <p:val>
                                            <p:strVal val="#ppt_x"/>
                                          </p:val>
                                        </p:tav>
                                      </p:tavLst>
                                    </p:anim>
                                    <p:anim calcmode="lin" valueType="num">
                                      <p:cBhvr additive="base">
                                        <p:cTn id="37" dur="500" fill="hold"/>
                                        <p:tgtEl>
                                          <p:spTgt spid="2766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7668"/>
                                        </p:tgtEl>
                                        <p:attrNameLst>
                                          <p:attrName>style.visibility</p:attrName>
                                        </p:attrNameLst>
                                      </p:cBhvr>
                                      <p:to>
                                        <p:strVal val="visible"/>
                                      </p:to>
                                    </p:set>
                                    <p:anim calcmode="lin" valueType="num">
                                      <p:cBhvr additive="base">
                                        <p:cTn id="46" dur="500" fill="hold"/>
                                        <p:tgtEl>
                                          <p:spTgt spid="27668"/>
                                        </p:tgtEl>
                                        <p:attrNameLst>
                                          <p:attrName>ppt_x</p:attrName>
                                        </p:attrNameLst>
                                      </p:cBhvr>
                                      <p:tavLst>
                                        <p:tav tm="0">
                                          <p:val>
                                            <p:strVal val="#ppt_x"/>
                                          </p:val>
                                        </p:tav>
                                        <p:tav tm="100000">
                                          <p:val>
                                            <p:strVal val="#ppt_x"/>
                                          </p:val>
                                        </p:tav>
                                      </p:tavLst>
                                    </p:anim>
                                    <p:anim calcmode="lin" valueType="num">
                                      <p:cBhvr additive="base">
                                        <p:cTn id="47" dur="500" fill="hold"/>
                                        <p:tgtEl>
                                          <p:spTgt spid="2766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27665"/>
                                        </p:tgtEl>
                                        <p:attrNameLst>
                                          <p:attrName>style.visibility</p:attrName>
                                        </p:attrNameLst>
                                      </p:cBhvr>
                                      <p:to>
                                        <p:strVal val="visible"/>
                                      </p:to>
                                    </p:set>
                                    <p:animEffect transition="in" filter="checkerboard(across)">
                                      <p:cBhvr>
                                        <p:cTn id="52" dur="500"/>
                                        <p:tgtEl>
                                          <p:spTgt spid="2766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7669"/>
                                        </p:tgtEl>
                                        <p:attrNameLst>
                                          <p:attrName>style.visibility</p:attrName>
                                        </p:attrNameLst>
                                      </p:cBhvr>
                                      <p:to>
                                        <p:strVal val="visible"/>
                                      </p:to>
                                    </p:set>
                                    <p:anim calcmode="lin" valueType="num">
                                      <p:cBhvr additive="base">
                                        <p:cTn id="57" dur="500" fill="hold"/>
                                        <p:tgtEl>
                                          <p:spTgt spid="27669"/>
                                        </p:tgtEl>
                                        <p:attrNameLst>
                                          <p:attrName>ppt_x</p:attrName>
                                        </p:attrNameLst>
                                      </p:cBhvr>
                                      <p:tavLst>
                                        <p:tav tm="0">
                                          <p:val>
                                            <p:strVal val="#ppt_x"/>
                                          </p:val>
                                        </p:tav>
                                        <p:tav tm="100000">
                                          <p:val>
                                            <p:strVal val="#ppt_x"/>
                                          </p:val>
                                        </p:tav>
                                      </p:tavLst>
                                    </p:anim>
                                    <p:anim calcmode="lin" valueType="num">
                                      <p:cBhvr additive="base">
                                        <p:cTn id="58" dur="500" fill="hold"/>
                                        <p:tgtEl>
                                          <p:spTgt spid="2766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8" grpId="0" animBg="1"/>
      <p:bldP spid="27660" grpId="0" animBg="1"/>
      <p:bldP spid="27664" grpId="0" animBg="1"/>
      <p:bldP spid="27665" grpId="0" animBg="1"/>
      <p:bldP spid="14355" grpId="0"/>
      <p:bldP spid="27667" grpId="0"/>
      <p:bldP spid="27668" grpId="0"/>
      <p:bldP spid="27669"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118786" name="Group 1"/>
          <p:cNvGrpSpPr/>
          <p:nvPr/>
        </p:nvGrpSpPr>
        <p:grpSpPr>
          <a:xfrm>
            <a:off x="1066800" y="1581150"/>
            <a:ext cx="7543800" cy="4164013"/>
            <a:chOff x="1066801" y="1639609"/>
            <a:chExt cx="7772398" cy="4164888"/>
          </a:xfrm>
        </p:grpSpPr>
        <p:sp>
          <p:nvSpPr>
            <p:cNvPr id="118787" name="Text Box 5"/>
            <p:cNvSpPr txBox="1"/>
            <p:nvPr/>
          </p:nvSpPr>
          <p:spPr>
            <a:xfrm>
              <a:off x="1066801" y="2711409"/>
              <a:ext cx="4114800" cy="661312"/>
            </a:xfrm>
            <a:prstGeom prst="rect">
              <a:avLst/>
            </a:prstGeom>
            <a:noFill/>
            <a:ln w="9525">
              <a:noFill/>
            </a:ln>
          </p:spPr>
          <p:txBody>
            <a:bodyPr anchor="t" anchorCtr="0">
              <a:spAutoFit/>
            </a:bodyPr>
            <a:p>
              <a:pPr algn="just" eaLnBrk="0" hangingPunct="0">
                <a:lnSpc>
                  <a:spcPct val="150000"/>
                </a:lnSpc>
                <a:spcBef>
                  <a:spcPct val="20000"/>
                </a:spcBef>
              </a:pPr>
              <a:r>
                <a:rPr lang="en-US" altLang="vi-VN" sz="2800" b="1" dirty="0">
                  <a:solidFill>
                    <a:srgbClr val="0000FF"/>
                  </a:solidFill>
                  <a:latin typeface="Times New Roman" panose="02020603050405020304" pitchFamily="18" charset="0"/>
                </a:rPr>
                <a:t>SV  TỰ NGHIÊN CỨU</a:t>
              </a:r>
              <a:endParaRPr lang="en-US" altLang="vi-VN" sz="2800" b="1" dirty="0">
                <a:solidFill>
                  <a:srgbClr val="0000FF"/>
                </a:solidFill>
                <a:latin typeface="Times New Roman" panose="02020603050405020304" pitchFamily="18" charset="0"/>
                <a:ea typeface="Times New Roman" panose="02020603050405020304" pitchFamily="18" charset="0"/>
              </a:endParaRPr>
            </a:p>
          </p:txBody>
        </p:sp>
        <p:sp>
          <p:nvSpPr>
            <p:cNvPr id="118788" name="Line 6"/>
            <p:cNvSpPr/>
            <p:nvPr/>
          </p:nvSpPr>
          <p:spPr>
            <a:xfrm>
              <a:off x="6019800" y="1705451"/>
              <a:ext cx="0" cy="4068877"/>
            </a:xfrm>
            <a:prstGeom prst="line">
              <a:avLst/>
            </a:prstGeom>
            <a:ln w="9525" cap="flat" cmpd="sng">
              <a:solidFill>
                <a:schemeClr val="tx1"/>
              </a:solidFill>
              <a:prstDash val="solid"/>
              <a:round/>
              <a:headEnd type="none" w="med" len="med"/>
              <a:tailEnd type="none" w="med" len="med"/>
            </a:ln>
          </p:spPr>
        </p:sp>
        <p:pic>
          <p:nvPicPr>
            <p:cNvPr id="118789" name="Picture 11"/>
            <p:cNvPicPr>
              <a:picLocks noChangeAspect="1"/>
            </p:cNvPicPr>
            <p:nvPr/>
          </p:nvPicPr>
          <p:blipFill>
            <a:blip r:embed="rId2"/>
            <a:stretch>
              <a:fillRect/>
            </a:stretch>
          </p:blipFill>
          <p:spPr>
            <a:xfrm>
              <a:off x="6172208" y="1639609"/>
              <a:ext cx="2666991" cy="1500420"/>
            </a:xfrm>
            <a:prstGeom prst="rect">
              <a:avLst/>
            </a:prstGeom>
            <a:noFill/>
            <a:ln w="9525" cap="flat" cmpd="sng">
              <a:solidFill>
                <a:srgbClr val="3366FF"/>
              </a:solidFill>
              <a:prstDash val="solid"/>
              <a:miter/>
              <a:headEnd type="none" w="med" len="med"/>
              <a:tailEnd type="none" w="med" len="med"/>
            </a:ln>
          </p:spPr>
        </p:pic>
        <p:pic>
          <p:nvPicPr>
            <p:cNvPr id="118790" name="Picture 16"/>
            <p:cNvPicPr>
              <a:picLocks noChangeAspect="1"/>
            </p:cNvPicPr>
            <p:nvPr/>
          </p:nvPicPr>
          <p:blipFill>
            <a:blip r:embed="rId3"/>
            <a:stretch>
              <a:fillRect/>
            </a:stretch>
          </p:blipFill>
          <p:spPr>
            <a:xfrm>
              <a:off x="6172208" y="3335543"/>
              <a:ext cx="2666991" cy="2468954"/>
            </a:xfrm>
            <a:prstGeom prst="rect">
              <a:avLst/>
            </a:prstGeom>
            <a:noFill/>
            <a:ln w="9525" cap="flat" cmpd="sng">
              <a:solidFill>
                <a:srgbClr val="808000"/>
              </a:solidFill>
              <a:prstDash val="solid"/>
              <a:miter/>
              <a:headEnd type="none" w="med" len="med"/>
              <a:tailEnd type="none" w="med" len="med"/>
            </a:ln>
          </p:spPr>
        </p:pic>
      </p:grpSp>
      <p:pic>
        <p:nvPicPr>
          <p:cNvPr id="118791" name="Picture 16"/>
          <p:cNvPicPr>
            <a:picLocks noChangeAspect="1"/>
          </p:cNvPicPr>
          <p:nvPr/>
        </p:nvPicPr>
        <p:blipFill>
          <a:blip r:embed="rId4"/>
          <a:stretch>
            <a:fillRect/>
          </a:stretch>
        </p:blipFill>
        <p:spPr>
          <a:xfrm>
            <a:off x="987425" y="3527425"/>
            <a:ext cx="3657600" cy="2057400"/>
          </a:xfrm>
          <a:prstGeom prst="rect">
            <a:avLst/>
          </a:prstGeom>
          <a:noFill/>
          <a:ln w="9525" cap="flat" cmpd="sng">
            <a:solidFill>
              <a:srgbClr val="808000"/>
            </a:solidFill>
            <a:prstDash val="solid"/>
            <a:miter/>
            <a:headEnd type="none" w="med" len="med"/>
            <a:tailEnd type="none" w="med" len="med"/>
          </a:ln>
        </p:spPr>
      </p:pic>
      <p:grpSp>
        <p:nvGrpSpPr>
          <p:cNvPr id="118792" name="Group 14"/>
          <p:cNvGrpSpPr/>
          <p:nvPr/>
        </p:nvGrpSpPr>
        <p:grpSpPr>
          <a:xfrm rot="2814007">
            <a:off x="4487863" y="2455863"/>
            <a:ext cx="879475" cy="2641600"/>
            <a:chOff x="4058860" y="987781"/>
            <a:chExt cx="1052368" cy="3696329"/>
          </a:xfrm>
        </p:grpSpPr>
        <p:sp>
          <p:nvSpPr>
            <p:cNvPr id="12" name="Rectangle 8"/>
            <p:cNvSpPr/>
            <p:nvPr/>
          </p:nvSpPr>
          <p:spPr>
            <a:xfrm rot="36931">
              <a:off x="4265207" y="3803064"/>
              <a:ext cx="592669" cy="861884"/>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3" name="Rectangle 8"/>
            <p:cNvSpPr/>
            <p:nvPr/>
          </p:nvSpPr>
          <p:spPr>
            <a:xfrm>
              <a:off x="4451475" y="3812055"/>
              <a:ext cx="199457" cy="872990"/>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1" fmla="*/ 0 w 1359043"/>
                <a:gd name="connsiteY0-2" fmla="*/ 0 h 1820658"/>
                <a:gd name="connsiteX1-3" fmla="*/ 1359043 w 1359043"/>
                <a:gd name="connsiteY1-4" fmla="*/ 0 h 1820658"/>
                <a:gd name="connsiteX2-5" fmla="*/ 1359043 w 1359043"/>
                <a:gd name="connsiteY2-6" fmla="*/ 212596 h 1820658"/>
                <a:gd name="connsiteX3-7" fmla="*/ 720119 w 1359043"/>
                <a:gd name="connsiteY3-8" fmla="*/ 1820658 h 1820658"/>
                <a:gd name="connsiteX4-9" fmla="*/ 1012 w 1359043"/>
                <a:gd name="connsiteY4-10" fmla="*/ 289727 h 1820658"/>
                <a:gd name="connsiteX5-11" fmla="*/ 0 w 1359043"/>
                <a:gd name="connsiteY5-12" fmla="*/ 289727 h 1820658"/>
                <a:gd name="connsiteX6-13" fmla="*/ 0 w 1359043"/>
                <a:gd name="connsiteY6-14" fmla="*/ 288030 h 1820658"/>
                <a:gd name="connsiteX7-15" fmla="*/ 0 w 1359043"/>
                <a:gd name="connsiteY7-16" fmla="*/ 0 h 18206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2"/>
            <p:cNvSpPr/>
            <p:nvPr/>
          </p:nvSpPr>
          <p:spPr>
            <a:xfrm>
              <a:off x="4255909" y="1930086"/>
              <a:ext cx="197556" cy="2010324"/>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2"/>
            <p:cNvSpPr/>
            <p:nvPr/>
          </p:nvSpPr>
          <p:spPr>
            <a:xfrm>
              <a:off x="4470143" y="1955691"/>
              <a:ext cx="197556" cy="1950347"/>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Rectangle 2"/>
            <p:cNvSpPr/>
            <p:nvPr/>
          </p:nvSpPr>
          <p:spPr>
            <a:xfrm>
              <a:off x="4677255" y="1897275"/>
              <a:ext cx="195656" cy="2010324"/>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7" name="Isosceles Triangle 16"/>
            <p:cNvSpPr/>
            <p:nvPr/>
          </p:nvSpPr>
          <p:spPr>
            <a:xfrm rot="10800000">
              <a:off x="4460984" y="4434198"/>
              <a:ext cx="195656" cy="25989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fontAlgn="base">
                <a:buNone/>
              </a:pPr>
              <a:endParaRPr lang="ko-KR" altLang="en-US" strike="noStrike" noProof="1" dirty="0">
                <a:solidFill>
                  <a:srgbClr val="FFFFFF"/>
                </a:solidFill>
                <a:latin typeface="Calibri" panose="020F0502020204030204" pitchFamily="34" charset="0"/>
                <a:ea typeface="Malgun Gothic" panose="020B0503020000020004" pitchFamily="34" charset="-127"/>
              </a:endParaRPr>
            </a:p>
          </p:txBody>
        </p:sp>
        <p:sp>
          <p:nvSpPr>
            <p:cNvPr id="18" name="Parallelogram 15"/>
            <p:cNvSpPr/>
            <p:nvPr/>
          </p:nvSpPr>
          <p:spPr>
            <a:xfrm rot="16200000">
              <a:off x="4088147" y="947590"/>
              <a:ext cx="972952"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0" name="Rectangle 2"/>
          <p:cNvSpPr txBox="1"/>
          <p:nvPr/>
        </p:nvSpPr>
        <p:spPr>
          <a:xfrm>
            <a:off x="1255587" y="717671"/>
            <a:ext cx="6400571" cy="114299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vi-VN" sz="2500" b="1" i="0" u="none" strike="noStrike" kern="1200" cap="none" spc="0" normalizeH="0" baseline="0" noProof="0" dirty="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5. Kiểu và hình thức của </a:t>
            </a:r>
            <a:r>
              <a:rPr kumimoji="0" lang="en-US" sz="2500" b="1" i="0" u="none" strike="noStrike" kern="1200" cap="none" spc="0" normalizeH="0" baseline="0" noProof="0" dirty="0" err="1" smtClean="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Pháp</a:t>
            </a:r>
            <a:r>
              <a:rPr kumimoji="0" lang="en-US" sz="2500" b="1" i="0" u="none" strike="noStrike" kern="1200" cap="none" spc="0" normalizeH="0" baseline="0" noProof="0" dirty="0" smtClean="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500" b="1" i="0" u="none" strike="noStrike" kern="1200" cap="none" spc="0" normalizeH="0" baseline="0" noProof="0" dirty="0" err="1" smtClean="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luật</a:t>
            </a:r>
            <a:endParaRPr kumimoji="0" lang="en-US" altLang="en-US" sz="2500" b="1" i="0" u="none" strike="noStrike" kern="1200" cap="none" spc="0" normalizeH="0" baseline="0" noProof="0" dirty="0">
              <a:ln>
                <a:noFill/>
              </a:ln>
              <a:solidFill>
                <a:srgbClr val="4514F8"/>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22" name="Text Box 26"/>
          <p:cNvSpPr txBox="1">
            <a:spLocks noChangeArrowheads="1"/>
          </p:cNvSpPr>
          <p:nvPr/>
        </p:nvSpPr>
        <p:spPr bwMode="auto">
          <a:xfrm>
            <a:off x="0" y="0"/>
            <a:ext cx="9144000" cy="609600"/>
          </a:xfrm>
          <a:prstGeom prst="rect">
            <a:avLst/>
          </a:prstGeom>
          <a:solidFill>
            <a:srgbClr val="CE0000"/>
          </a:solidFill>
          <a:ln w="9525">
            <a:noFill/>
            <a:miter lim="800000"/>
          </a:ln>
          <a:effectLst/>
        </p:spPr>
        <p:txBody>
          <a:bodyPr tIns="0" bIns="0" anchor="ctr"/>
          <a:lstStyle/>
          <a:p>
            <a:pPr marR="0" algn="r" defTabSz="914400">
              <a:buClrTx/>
              <a:buSzTx/>
              <a:buFontTx/>
              <a:buNone/>
              <a:defRPr/>
            </a:pPr>
            <a:r>
              <a:rPr kumimoji="0" lang="en-US" sz="2000" b="1" kern="1200" cap="none" spc="0" normalizeH="0" baseline="0" noProof="0">
                <a:solidFill>
                  <a:schemeClr val="bg1"/>
                </a:solidFill>
                <a:latin typeface="Arial" panose="020B0604020202020204" pitchFamily="34" charset="0"/>
                <a:ea typeface="+mn-ea"/>
                <a:cs typeface="Arial" panose="020B0604020202020204" pitchFamily="34" charset="0"/>
              </a:rPr>
              <a:t> </a:t>
            </a:r>
            <a:endParaRPr kumimoji="0" lang="en-US" sz="2400" b="1" kern="1200" cap="none" spc="0" normalizeH="0" baseline="0" noProof="0">
              <a:solidFill>
                <a:schemeClr val="bg1"/>
              </a:solidFill>
              <a:effectLst>
                <a:outerShdw blurRad="38100" dist="38100" dir="2700000" algn="tl">
                  <a:srgbClr val="000000"/>
                </a:outerShdw>
              </a:effectLst>
              <a:latin typeface="Arial" panose="020B0604020202020204" pitchFamily="34" charset="0"/>
              <a:ea typeface="+mn-ea"/>
              <a:cs typeface="Arial" panose="020B0604020202020204" pitchFamily="34" charset="0"/>
            </a:endParaRPr>
          </a:p>
        </p:txBody>
      </p:sp>
      <p:sp>
        <p:nvSpPr>
          <p:cNvPr id="13314" name="Line 31"/>
          <p:cNvSpPr/>
          <p:nvPr/>
        </p:nvSpPr>
        <p:spPr>
          <a:xfrm>
            <a:off x="1460500" y="533400"/>
            <a:ext cx="685800" cy="0"/>
          </a:xfrm>
          <a:prstGeom prst="line">
            <a:avLst/>
          </a:prstGeom>
          <a:ln w="9525" cap="flat" cmpd="sng">
            <a:solidFill>
              <a:schemeClr val="accent1"/>
            </a:solidFill>
            <a:prstDash val="solid"/>
            <a:round/>
            <a:headEnd type="none" w="med" len="med"/>
            <a:tailEnd type="none" w="med" len="med"/>
          </a:ln>
        </p:spPr>
      </p:sp>
      <p:sp>
        <p:nvSpPr>
          <p:cNvPr id="4139" name="AutoShape 43"/>
          <p:cNvSpPr>
            <a:spLocks noChangeArrowheads="1"/>
          </p:cNvSpPr>
          <p:nvPr/>
        </p:nvSpPr>
        <p:spPr bwMode="auto">
          <a:xfrm>
            <a:off x="304800" y="228600"/>
            <a:ext cx="3048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40" name="AutoShape 44"/>
          <p:cNvSpPr>
            <a:spLocks noChangeArrowheads="1"/>
          </p:cNvSpPr>
          <p:nvPr/>
        </p:nvSpPr>
        <p:spPr bwMode="auto">
          <a:xfrm>
            <a:off x="685800" y="228600"/>
            <a:ext cx="304800" cy="152400"/>
          </a:xfrm>
          <a:prstGeom prst="star5">
            <a:avLst/>
          </a:prstGeom>
          <a:solidFill>
            <a:schemeClr val="accent1"/>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317" name="Text Box 7"/>
          <p:cNvSpPr txBox="1"/>
          <p:nvPr/>
        </p:nvSpPr>
        <p:spPr>
          <a:xfrm>
            <a:off x="3435350" y="2589213"/>
            <a:ext cx="509588" cy="387350"/>
          </a:xfrm>
          <a:prstGeom prst="rect">
            <a:avLst/>
          </a:prstGeom>
          <a:noFill/>
          <a:ln w="9525">
            <a:noFill/>
          </a:ln>
        </p:spPr>
        <p:txBody>
          <a:bodyPr anchor="t" anchorCtr="0">
            <a:spAutoFit/>
          </a:bodyPr>
          <a:p>
            <a:pPr algn="ctr">
              <a:spcBef>
                <a:spcPct val="50000"/>
              </a:spcBef>
            </a:pPr>
            <a:endParaRPr lang="" altLang="vi-VN" sz="2800" b="1" dirty="0">
              <a:latin typeface="Arial" panose="020B0604020202020204" pitchFamily="34" charset="0"/>
            </a:endParaRPr>
          </a:p>
        </p:txBody>
      </p:sp>
      <p:sp>
        <p:nvSpPr>
          <p:cNvPr id="13318" name="TextBox 45"/>
          <p:cNvSpPr txBox="1"/>
          <p:nvPr/>
        </p:nvSpPr>
        <p:spPr>
          <a:xfrm>
            <a:off x="1143000" y="1016000"/>
            <a:ext cx="7531100" cy="584200"/>
          </a:xfrm>
          <a:prstGeom prst="rect">
            <a:avLst/>
          </a:prstGeom>
          <a:noFill/>
          <a:ln w="9525">
            <a:noFill/>
          </a:ln>
        </p:spPr>
        <p:txBody>
          <a:bodyPr anchor="t" anchorCtr="0">
            <a:spAutoFit/>
          </a:bodyPr>
          <a:p>
            <a:r>
              <a:rPr lang="en-US" altLang="vi-VN" sz="3200" b="1" dirty="0">
                <a:solidFill>
                  <a:srgbClr val="FF0000"/>
                </a:solidFill>
                <a:latin typeface="Arial Narrow" pitchFamily="34" charset="0"/>
              </a:rPr>
              <a:t>Các quan điểm phi Mac- xit về nguồn gốc NN</a:t>
            </a:r>
            <a:endParaRPr lang="" altLang="vi-VN" sz="3200" b="1" dirty="0">
              <a:solidFill>
                <a:srgbClr val="FF0000"/>
              </a:solidFill>
              <a:latin typeface="Arial Narrow" pitchFamily="34" charset="0"/>
            </a:endParaRPr>
          </a:p>
        </p:txBody>
      </p:sp>
      <p:sp>
        <p:nvSpPr>
          <p:cNvPr id="13320" name="Rectangle 54"/>
          <p:cNvSpPr/>
          <p:nvPr/>
        </p:nvSpPr>
        <p:spPr>
          <a:xfrm>
            <a:off x="1066800" y="1600200"/>
            <a:ext cx="7848600" cy="4702175"/>
          </a:xfrm>
          <a:prstGeom prst="rect">
            <a:avLst/>
          </a:prstGeom>
          <a:noFill/>
          <a:ln w="9525">
            <a:noFill/>
          </a:ln>
        </p:spPr>
        <p:txBody>
          <a:bodyPr anchor="t" anchorCtr="0">
            <a:spAutoFit/>
          </a:bodyPr>
          <a:p>
            <a:pPr marL="342900" indent="-342900" algn="just">
              <a:lnSpc>
                <a:spcPct val="150000"/>
              </a:lnSpc>
              <a:spcBef>
                <a:spcPct val="20000"/>
              </a:spcBef>
              <a:buClr>
                <a:schemeClr val="accent1"/>
              </a:buClr>
            </a:pPr>
            <a:r>
              <a:rPr lang="en-US" altLang="vi-VN" i="1" dirty="0">
                <a:latin typeface="Times New Roman" panose="02020603050405020304" pitchFamily="18" charset="0"/>
              </a:rPr>
              <a:t> </a:t>
            </a:r>
            <a:r>
              <a:rPr lang="en-US" altLang="vi-VN" sz="2800" i="1" dirty="0">
                <a:latin typeface="Times New Roman" panose="02020603050405020304" pitchFamily="18" charset="0"/>
              </a:rPr>
              <a:t>    Nhìn chung các quan điểm phi Mac-xit chưa đưa ra được cơ sở khoa học về nguồn gốc nh</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rPr>
              <a:t> nước. Xem xét sự ra đời của nh</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rPr>
              <a:t> nước tách rời khỏi điều kiện vật chất của xã hội; Coi nh</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rPr>
              <a:t> nước l</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rPr>
              <a:t> một lực lượng từ bên ngo</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rPr>
              <a:t>i áp đặt v</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rPr>
              <a:t>o XH, đứng trên XH.</a:t>
            </a:r>
            <a:endParaRPr lang="en-US" altLang="vi-VN" sz="2800" i="1" dirty="0">
              <a:latin typeface="Times New Roman" panose="02020603050405020304" pitchFamily="18" charset="0"/>
            </a:endParaRPr>
          </a:p>
          <a:p>
            <a:pPr marL="342900" indent="-342900" algn="just">
              <a:lnSpc>
                <a:spcPct val="150000"/>
              </a:lnSpc>
              <a:spcBef>
                <a:spcPct val="20000"/>
              </a:spcBef>
              <a:buClr>
                <a:schemeClr val="accent1"/>
              </a:buClr>
            </a:pPr>
            <a:r>
              <a:rPr lang="en-US" altLang="vi-VN" sz="2800" i="1" dirty="0">
                <a:latin typeface="Times New Roman" panose="02020603050405020304" pitchFamily="18" charset="0"/>
              </a:rPr>
              <a:t>      </a:t>
            </a:r>
            <a:r>
              <a:rPr lang="en-US" altLang="vi-VN" sz="2800" b="1" i="1" dirty="0">
                <a:solidFill>
                  <a:srgbClr val="FF0000"/>
                </a:solidFill>
                <a:latin typeface="Times New Roman" panose="02020603050405020304" pitchFamily="18" charset="0"/>
              </a:rPr>
              <a:t>Không giải quyết được một cách đúng đắn vấn đề về bản chất nh</a:t>
            </a:r>
            <a:r>
              <a:rPr lang="en-US" altLang="vi-VN" sz="2800" b="1" i="1" dirty="0">
                <a:solidFill>
                  <a:srgbClr val="FF0000"/>
                </a:solidFill>
                <a:latin typeface="Times New Roman" panose="02020603050405020304" pitchFamily="18" charset="0"/>
                <a:ea typeface="Times New Roman" panose="02020603050405020304" pitchFamily="18" charset="0"/>
              </a:rPr>
              <a:t>à</a:t>
            </a:r>
            <a:r>
              <a:rPr lang="en-US" altLang="vi-VN" sz="2800" b="1" i="1" dirty="0">
                <a:solidFill>
                  <a:srgbClr val="FF0000"/>
                </a:solidFill>
                <a:latin typeface="Times New Roman" panose="02020603050405020304" pitchFamily="18" charset="0"/>
              </a:rPr>
              <a:t> nước.</a:t>
            </a:r>
            <a:endParaRPr lang="en-US" altLang="vi-VN" sz="2800" b="1" i="1" dirty="0">
              <a:solidFill>
                <a:srgbClr val="FF0000"/>
              </a:solidFill>
              <a:latin typeface="Times New Roman" panose="02020603050405020304" pitchFamily="18" charset="0"/>
              <a:ea typeface="Times New Roman" panose="02020603050405020304" pitchFamily="18" charset="0"/>
            </a:endParaRPr>
          </a:p>
        </p:txBody>
      </p:sp>
      <p:grpSp>
        <p:nvGrpSpPr>
          <p:cNvPr id="2" name="Group 2"/>
          <p:cNvGrpSpPr/>
          <p:nvPr/>
        </p:nvGrpSpPr>
        <p:grpSpPr>
          <a:xfrm>
            <a:off x="0" y="2192338"/>
            <a:ext cx="1600200" cy="3562350"/>
            <a:chOff x="0" y="2192338"/>
            <a:chExt cx="1600200" cy="3562350"/>
          </a:xfrm>
        </p:grpSpPr>
        <p:sp>
          <p:nvSpPr>
            <p:cNvPr id="13321" name="TextBox 52"/>
            <p:cNvSpPr txBox="1"/>
            <p:nvPr/>
          </p:nvSpPr>
          <p:spPr>
            <a:xfrm>
              <a:off x="0" y="2192338"/>
              <a:ext cx="1460500" cy="1446212"/>
            </a:xfrm>
            <a:prstGeom prst="rect">
              <a:avLst/>
            </a:prstGeom>
            <a:noFill/>
            <a:ln w="9525">
              <a:noFill/>
            </a:ln>
          </p:spPr>
          <p:txBody>
            <a:bodyPr anchor="t" anchorCtr="0">
              <a:spAutoFit/>
            </a:bodyPr>
            <a:p>
              <a:r>
                <a:rPr lang="en-US" sz="4400" b="1" i="1" dirty="0">
                  <a:solidFill>
                    <a:srgbClr val="FF0000"/>
                  </a:solidFill>
                  <a:latin typeface=".TMC-Ong Do" pitchFamily="2" charset="0"/>
                </a:rPr>
                <a:t>Kết luận</a:t>
              </a:r>
              <a:endParaRPr lang="" altLang="x-none" sz="4400" b="1" i="1" dirty="0">
                <a:solidFill>
                  <a:srgbClr val="FF0000"/>
                </a:solidFill>
                <a:latin typeface="Calibri" panose="020F0502020204030204" pitchFamily="34" charset="0"/>
              </a:endParaRPr>
            </a:p>
          </p:txBody>
        </p:sp>
        <p:sp>
          <p:nvSpPr>
            <p:cNvPr id="56" name="Freeform 12"/>
            <p:cNvSpPr/>
            <p:nvPr/>
          </p:nvSpPr>
          <p:spPr bwMode="gray">
            <a:xfrm rot="21176390" flipH="1">
              <a:off x="538163" y="3627438"/>
              <a:ext cx="450850" cy="1347787"/>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 name="Right Arrow 1"/>
            <p:cNvSpPr/>
            <p:nvPr/>
          </p:nvSpPr>
          <p:spPr>
            <a:xfrm>
              <a:off x="830263" y="5268913"/>
              <a:ext cx="769937" cy="4857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0000"/>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animEffect transition="in" filter="circle(in)">
                                      <p:cBhvr>
                                        <p:cTn id="7" dur="20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4338" name="Text Box 9"/>
          <p:cNvSpPr txBox="1"/>
          <p:nvPr/>
        </p:nvSpPr>
        <p:spPr>
          <a:xfrm>
            <a:off x="365125" y="1636713"/>
            <a:ext cx="184150" cy="366712"/>
          </a:xfrm>
          <a:prstGeom prst="rect">
            <a:avLst/>
          </a:prstGeom>
          <a:noFill/>
          <a:ln w="9525">
            <a:noFill/>
          </a:ln>
        </p:spPr>
        <p:txBody>
          <a:bodyPr wrap="none" anchor="t" anchorCtr="0">
            <a:spAutoFit/>
          </a:bodyPr>
          <a:p>
            <a:endParaRPr lang="" altLang="vi-VN" dirty="0">
              <a:latin typeface="Arial" panose="020B0604020202020204" pitchFamily="34" charset="0"/>
            </a:endParaRPr>
          </a:p>
        </p:txBody>
      </p:sp>
      <p:sp>
        <p:nvSpPr>
          <p:cNvPr id="14339" name="Rectangle 14"/>
          <p:cNvSpPr/>
          <p:nvPr/>
        </p:nvSpPr>
        <p:spPr>
          <a:xfrm>
            <a:off x="381000" y="0"/>
            <a:ext cx="8229600" cy="914400"/>
          </a:xfrm>
          <a:prstGeom prst="rect">
            <a:avLst/>
          </a:prstGeom>
          <a:noFill/>
          <a:ln w="9525">
            <a:noFill/>
          </a:ln>
        </p:spPr>
        <p:txBody>
          <a:bodyPr anchor="ctr" anchorCtr="0"/>
          <a:p>
            <a:br>
              <a:rPr lang="en-US" altLang="vi-VN" sz="3400" b="1" dirty="0">
                <a:solidFill>
                  <a:srgbClr val="FF0000"/>
                </a:solidFill>
                <a:latin typeface="Times New Roman" panose="02020603050405020304" pitchFamily="18" charset="0"/>
              </a:rPr>
            </a:br>
            <a:endParaRPr lang="en-US" altLang="vi-VN" sz="3400" b="1" i="1" dirty="0">
              <a:solidFill>
                <a:srgbClr val="FF0000"/>
              </a:solidFill>
              <a:latin typeface="Times New Roman" panose="02020603050405020304" pitchFamily="18" charset="0"/>
              <a:ea typeface="Times New Roman" panose="02020603050405020304" pitchFamily="18" charset="0"/>
            </a:endParaRPr>
          </a:p>
        </p:txBody>
      </p:sp>
      <p:grpSp>
        <p:nvGrpSpPr>
          <p:cNvPr id="14340" name="Group 1"/>
          <p:cNvGrpSpPr/>
          <p:nvPr/>
        </p:nvGrpSpPr>
        <p:grpSpPr>
          <a:xfrm>
            <a:off x="469900" y="188913"/>
            <a:ext cx="7477125" cy="6499225"/>
            <a:chOff x="508000" y="228600"/>
            <a:chExt cx="7478002" cy="6499666"/>
          </a:xfrm>
        </p:grpSpPr>
        <p:sp>
          <p:nvSpPr>
            <p:cNvPr id="14341" name="Text Box 10"/>
            <p:cNvSpPr txBox="1"/>
            <p:nvPr/>
          </p:nvSpPr>
          <p:spPr>
            <a:xfrm>
              <a:off x="609600" y="228600"/>
              <a:ext cx="6629400" cy="457200"/>
            </a:xfrm>
            <a:prstGeom prst="rect">
              <a:avLst/>
            </a:prstGeom>
            <a:noFill/>
            <a:ln w="9525">
              <a:noFill/>
            </a:ln>
          </p:spPr>
          <p:txBody>
            <a:bodyPr anchor="t" anchorCtr="0">
              <a:spAutoFit/>
            </a:bodyPr>
            <a:p>
              <a:pPr>
                <a:spcBef>
                  <a:spcPct val="50000"/>
                </a:spcBef>
              </a:pPr>
              <a:r>
                <a:rPr lang="en-US" altLang="vi-VN" dirty="0">
                  <a:solidFill>
                    <a:srgbClr val="FF0000"/>
                  </a:solidFill>
                  <a:latin typeface="Arial" panose="020B0604020202020204" pitchFamily="34" charset="0"/>
                </a:rPr>
                <a:t>  </a:t>
              </a:r>
              <a:r>
                <a:rPr lang="en-US" altLang="vi-VN" sz="2400" b="1" dirty="0">
                  <a:solidFill>
                    <a:srgbClr val="FF0000"/>
                  </a:solidFill>
                  <a:latin typeface="Arial" panose="020B0604020202020204" pitchFamily="34" charset="0"/>
                </a:rPr>
                <a:t>b) Quan điểm của chủ nghĩa Mac-Lênin</a:t>
              </a:r>
              <a:endParaRPr lang="en-US" altLang="vi-VN" sz="2400" b="1" dirty="0">
                <a:solidFill>
                  <a:srgbClr val="FF0000"/>
                </a:solidFill>
                <a:latin typeface="Arial" panose="020B0604020202020204" pitchFamily="34" charset="0"/>
              </a:endParaRPr>
            </a:p>
          </p:txBody>
        </p:sp>
        <p:pic>
          <p:nvPicPr>
            <p:cNvPr id="14342" name="Picture 12" descr="列宁"/>
            <p:cNvPicPr>
              <a:picLocks noChangeAspect="1"/>
            </p:cNvPicPr>
            <p:nvPr/>
          </p:nvPicPr>
          <p:blipFill>
            <a:blip r:embed="rId2"/>
            <a:stretch>
              <a:fillRect/>
            </a:stretch>
          </p:blipFill>
          <p:spPr>
            <a:xfrm>
              <a:off x="5903155" y="3605371"/>
              <a:ext cx="1748177" cy="2184321"/>
            </a:xfrm>
            <a:prstGeom prst="rect">
              <a:avLst/>
            </a:prstGeom>
            <a:noFill/>
            <a:ln w="38100" cap="flat" cmpd="sng">
              <a:solidFill>
                <a:srgbClr val="FF3300"/>
              </a:solidFill>
              <a:prstDash val="solid"/>
              <a:miter/>
              <a:headEnd type="none" w="med" len="med"/>
              <a:tailEnd type="none" w="med" len="med"/>
            </a:ln>
            <a:effectLst>
              <a:outerShdw dist="35921" dir="2699999" algn="ctr" rotWithShape="0">
                <a:srgbClr val="808080"/>
              </a:outerShdw>
            </a:effectLst>
          </p:spPr>
        </p:pic>
        <p:pic>
          <p:nvPicPr>
            <p:cNvPr id="14343" name="Picture 13" descr="C">
              <a:hlinkClick r:id="rId3"/>
            </p:cNvPr>
            <p:cNvPicPr>
              <a:picLocks noChangeAspect="1"/>
            </p:cNvPicPr>
            <p:nvPr/>
          </p:nvPicPr>
          <p:blipFill>
            <a:blip r:embed="rId4"/>
            <a:stretch>
              <a:fillRect/>
            </a:stretch>
          </p:blipFill>
          <p:spPr>
            <a:xfrm>
              <a:off x="6385802" y="927091"/>
              <a:ext cx="1600200" cy="2009274"/>
            </a:xfrm>
            <a:prstGeom prst="rect">
              <a:avLst/>
            </a:prstGeom>
            <a:noFill/>
            <a:ln w="9525">
              <a:noFill/>
            </a:ln>
          </p:spPr>
        </p:pic>
        <p:pic>
          <p:nvPicPr>
            <p:cNvPr id="14344" name="Picture 4" descr="Clipboard with pencil OS12049"/>
            <p:cNvPicPr>
              <a:picLocks noChangeAspect="1"/>
            </p:cNvPicPr>
            <p:nvPr/>
          </p:nvPicPr>
          <p:blipFill>
            <a:blip r:embed="rId5"/>
            <a:srcRect b="349"/>
            <a:stretch>
              <a:fillRect/>
            </a:stretch>
          </p:blipFill>
          <p:spPr>
            <a:xfrm rot="641416">
              <a:off x="508000" y="771966"/>
              <a:ext cx="5160963" cy="5956300"/>
            </a:xfrm>
            <a:prstGeom prst="rect">
              <a:avLst/>
            </a:prstGeom>
            <a:noFill/>
            <a:ln w="9525">
              <a:noFill/>
            </a:ln>
          </p:spPr>
        </p:pic>
      </p:grpSp>
      <p:sp>
        <p:nvSpPr>
          <p:cNvPr id="14345" name="Rectangle 13"/>
          <p:cNvSpPr/>
          <p:nvPr/>
        </p:nvSpPr>
        <p:spPr>
          <a:xfrm rot="674084">
            <a:off x="766763" y="2246313"/>
            <a:ext cx="3862387" cy="3563937"/>
          </a:xfrm>
          <a:prstGeom prst="rect">
            <a:avLst/>
          </a:prstGeom>
          <a:noFill/>
          <a:ln w="9525">
            <a:noFill/>
          </a:ln>
        </p:spPr>
        <p:txBody>
          <a:bodyPr anchor="t" anchorCtr="0">
            <a:spAutoFit/>
          </a:bodyPr>
          <a:p>
            <a:pPr marL="342900" indent="-342900" algn="just">
              <a:spcBef>
                <a:spcPct val="20000"/>
              </a:spcBef>
              <a:buClr>
                <a:schemeClr val="accent1"/>
              </a:buClr>
              <a:buFont typeface="Wingdings" panose="05000000000000000000" pitchFamily="2" charset="2"/>
            </a:pPr>
            <a:r>
              <a:rPr lang="en-US" altLang="vi-VN" sz="2400" b="1" i="1" dirty="0">
                <a:latin typeface="Times New Roman" panose="02020603050405020304" pitchFamily="18" charset="0"/>
              </a:rPr>
              <a:t>Nh</a:t>
            </a:r>
            <a:r>
              <a:rPr lang="en-US" altLang="vi-VN" sz="2400" b="1" i="1" dirty="0">
                <a:latin typeface="Times New Roman" panose="02020603050405020304" pitchFamily="18" charset="0"/>
                <a:ea typeface="Times New Roman" panose="02020603050405020304" pitchFamily="18" charset="0"/>
              </a:rPr>
              <a:t>à</a:t>
            </a:r>
            <a:r>
              <a:rPr lang="en-US" altLang="vi-VN" sz="2400" b="1" i="1" dirty="0">
                <a:latin typeface="Times New Roman" panose="02020603050405020304" pitchFamily="18" charset="0"/>
              </a:rPr>
              <a:t> nước không phải l</a:t>
            </a:r>
            <a:r>
              <a:rPr lang="en-US" altLang="vi-VN" sz="2400" b="1" i="1" dirty="0">
                <a:latin typeface="Times New Roman" panose="02020603050405020304" pitchFamily="18" charset="0"/>
                <a:ea typeface="Times New Roman" panose="02020603050405020304" pitchFamily="18" charset="0"/>
              </a:rPr>
              <a:t>à</a:t>
            </a:r>
            <a:endParaRPr lang="en-US" altLang="vi-VN" sz="2400" b="1" i="1" dirty="0">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latin typeface="Times New Roman" panose="02020603050405020304" pitchFamily="18" charset="0"/>
              </a:rPr>
              <a:t> hiện tượng vĩnh cửu,</a:t>
            </a:r>
            <a:endParaRPr lang="en-US" altLang="vi-VN" sz="2400" b="1" i="1" dirty="0">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latin typeface="Times New Roman" panose="02020603050405020304" pitchFamily="18" charset="0"/>
              </a:rPr>
              <a:t> bất biến m</a:t>
            </a:r>
            <a:r>
              <a:rPr lang="en-US" altLang="vi-VN" sz="2400" b="1" i="1" dirty="0">
                <a:latin typeface="Times New Roman" panose="02020603050405020304" pitchFamily="18" charset="0"/>
                <a:ea typeface="Times New Roman" panose="02020603050405020304" pitchFamily="18" charset="0"/>
              </a:rPr>
              <a:t>à</a:t>
            </a:r>
            <a:r>
              <a:rPr lang="en-US" altLang="vi-VN" sz="2400" b="1" i="1" dirty="0">
                <a:latin typeface="Times New Roman" panose="02020603050405020304" pitchFamily="18" charset="0"/>
              </a:rPr>
              <a:t> l</a:t>
            </a:r>
            <a:r>
              <a:rPr lang="en-US" altLang="vi-VN" sz="2400" b="1" i="1" dirty="0">
                <a:latin typeface="Times New Roman" panose="02020603050405020304" pitchFamily="18" charset="0"/>
                <a:ea typeface="Times New Roman" panose="02020603050405020304" pitchFamily="18" charset="0"/>
              </a:rPr>
              <a:t>à</a:t>
            </a:r>
            <a:r>
              <a:rPr lang="en-US" altLang="vi-VN" sz="2400" b="1" i="1" dirty="0">
                <a:latin typeface="Times New Roman" panose="02020603050405020304" pitchFamily="18" charset="0"/>
              </a:rPr>
              <a:t> </a:t>
            </a:r>
            <a:endParaRPr lang="en-US" altLang="vi-VN" sz="2400" b="1" i="1" dirty="0">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latin typeface="Times New Roman" panose="02020603050405020304" pitchFamily="18" charset="0"/>
              </a:rPr>
              <a:t>một phạm trù lịch sử,</a:t>
            </a:r>
            <a:endParaRPr lang="en-US" altLang="vi-VN" sz="2400" b="1" i="1" dirty="0">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latin typeface="Times New Roman" panose="02020603050405020304" pitchFamily="18" charset="0"/>
              </a:rPr>
              <a:t> có quá trình phát sinh,</a:t>
            </a:r>
            <a:endParaRPr lang="en-US" altLang="vi-VN" sz="2400" b="1" i="1" dirty="0">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latin typeface="Times New Roman" panose="02020603050405020304" pitchFamily="18" charset="0"/>
              </a:rPr>
              <a:t> phát triển v</a:t>
            </a:r>
            <a:r>
              <a:rPr lang="en-US" altLang="vi-VN" sz="2400" b="1" i="1" dirty="0">
                <a:latin typeface="Times New Roman" panose="02020603050405020304" pitchFamily="18" charset="0"/>
                <a:ea typeface="Times New Roman" panose="02020603050405020304" pitchFamily="18" charset="0"/>
              </a:rPr>
              <a:t>à</a:t>
            </a:r>
            <a:r>
              <a:rPr lang="en-US" altLang="vi-VN" sz="2400" b="1" i="1" dirty="0">
                <a:latin typeface="Times New Roman" panose="02020603050405020304" pitchFamily="18" charset="0"/>
              </a:rPr>
              <a:t> tiêu vong</a:t>
            </a:r>
            <a:r>
              <a:rPr lang="en-US" altLang="vi-VN" sz="2400" b="1" dirty="0">
                <a:latin typeface="Times New Roman" panose="02020603050405020304" pitchFamily="18" charset="0"/>
              </a:rPr>
              <a:t>. </a:t>
            </a:r>
            <a:endParaRPr lang="en-US" altLang="vi-VN" sz="2400" b="1" dirty="0">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solidFill>
                  <a:srgbClr val="FF0000"/>
                </a:solidFill>
                <a:latin typeface="Times New Roman" panose="02020603050405020304" pitchFamily="18" charset="0"/>
              </a:rPr>
              <a:t>NN l</a:t>
            </a:r>
            <a:r>
              <a:rPr lang="en-US" altLang="vi-VN" sz="2400" b="1" i="1" dirty="0">
                <a:solidFill>
                  <a:srgbClr val="FF0000"/>
                </a:solidFill>
                <a:latin typeface="Times New Roman" panose="02020603050405020304" pitchFamily="18" charset="0"/>
                <a:ea typeface="Times New Roman" panose="02020603050405020304" pitchFamily="18" charset="0"/>
              </a:rPr>
              <a:t>à</a:t>
            </a:r>
            <a:r>
              <a:rPr lang="en-US" altLang="vi-VN" sz="2400" b="1" i="1" dirty="0">
                <a:solidFill>
                  <a:srgbClr val="FF0000"/>
                </a:solidFill>
                <a:latin typeface="Times New Roman" panose="02020603050405020304" pitchFamily="18" charset="0"/>
              </a:rPr>
              <a:t> một hiện tượng xã hội</a:t>
            </a:r>
            <a:endParaRPr lang="en-US" altLang="vi-VN" sz="2400" b="1" i="1" dirty="0">
              <a:solidFill>
                <a:srgbClr val="FF0000"/>
              </a:solidFill>
              <a:latin typeface="Times New Roman" panose="02020603050405020304" pitchFamily="18" charset="0"/>
            </a:endParaRPr>
          </a:p>
          <a:p>
            <a:pPr marL="342900" indent="-342900" algn="just">
              <a:spcBef>
                <a:spcPct val="20000"/>
              </a:spcBef>
              <a:buClr>
                <a:schemeClr val="accent1"/>
              </a:buClr>
              <a:buFont typeface="Wingdings" panose="05000000000000000000" pitchFamily="2" charset="2"/>
            </a:pPr>
            <a:r>
              <a:rPr lang="en-US" altLang="vi-VN" sz="2400" b="1" i="1" dirty="0">
                <a:solidFill>
                  <a:srgbClr val="FF0000"/>
                </a:solidFill>
                <a:latin typeface="Times New Roman" panose="02020603050405020304" pitchFamily="18" charset="0"/>
              </a:rPr>
              <a:t> mang tính lịch s</a:t>
            </a:r>
            <a:r>
              <a:rPr lang="en-US" altLang="vi-VN" sz="2000" b="1" i="1" dirty="0">
                <a:solidFill>
                  <a:srgbClr val="FF0000"/>
                </a:solidFill>
                <a:latin typeface="Times New Roman" panose="02020603050405020304" pitchFamily="18" charset="0"/>
              </a:rPr>
              <a:t>ử.</a:t>
            </a:r>
            <a:endParaRPr lang="en-US" altLang="vi-VN" sz="2000" b="1" i="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Title 1"/>
          <p:cNvSpPr>
            <a:spLocks noGrp="1"/>
          </p:cNvSpPr>
          <p:nvPr>
            <p:ph type="title"/>
          </p:nvPr>
        </p:nvSpPr>
        <p:spPr bwMode="auto">
          <a:xfrm>
            <a:off x="1371600" y="228600"/>
            <a:ext cx="6553200" cy="685800"/>
          </a:xfrm>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b) Quan </a:t>
            </a:r>
            <a:r>
              <a:rPr kumimoji="0" lang="en-US" sz="2600" b="1" i="0" u="none" strike="noStrike" kern="1200" cap="none" spc="0" normalizeH="0" baseline="0" noProof="0" dirty="0" err="1">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điểm</a:t>
            </a:r>
            <a:r>
              <a:rPr kumimoji="0" lang="en-US"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600" b="1" i="0" u="none" strike="noStrike" kern="1200" cap="none" spc="0" normalizeH="0" baseline="0" noProof="0" dirty="0" err="1">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của</a:t>
            </a:r>
            <a:r>
              <a:rPr kumimoji="0" lang="en-US"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600" b="1" i="0" u="none" strike="noStrike" kern="1200" cap="none" spc="0" normalizeH="0" baseline="0" noProof="0" dirty="0" err="1">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chủ</a:t>
            </a:r>
            <a:r>
              <a:rPr kumimoji="0" lang="en-US"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600" b="1" i="0" u="none" strike="noStrike" kern="1200" cap="none" spc="0" normalizeH="0" baseline="0" noProof="0" dirty="0" err="1">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nghĩa</a:t>
            </a:r>
            <a:r>
              <a:rPr kumimoji="0" lang="en-US"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Mac</a:t>
            </a:r>
            <a:r>
              <a:rPr kumimoji="0" lang="vi-VN"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-Lênin</a:t>
            </a:r>
            <a:endParaRPr kumimoji="0" lang="en-US" sz="2600" b="1" i="0" u="none" strike="noStrike" kern="1200" cap="none" spc="0" normalizeH="0" baseline="0" noProof="0" dirty="0">
              <a:ln>
                <a:noFill/>
              </a:ln>
              <a:solidFill>
                <a:srgbClr val="1B0C86"/>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endParaRPr>
          </a:p>
        </p:txBody>
      </p:sp>
      <p:grpSp>
        <p:nvGrpSpPr>
          <p:cNvPr id="3" name="AutoShape 5"/>
          <p:cNvGrpSpPr/>
          <p:nvPr/>
        </p:nvGrpSpPr>
        <p:grpSpPr>
          <a:xfrm>
            <a:off x="2951163" y="1730375"/>
            <a:ext cx="407987" cy="568325"/>
            <a:chOff x="1859" y="1981"/>
            <a:chExt cx="257" cy="358"/>
          </a:xfrm>
        </p:grpSpPr>
        <p:pic>
          <p:nvPicPr>
            <p:cNvPr id="16387" name="AutoShape 5"/>
            <p:cNvPicPr/>
            <p:nvPr/>
          </p:nvPicPr>
          <p:blipFill>
            <a:blip r:embed="rId1"/>
            <a:stretch>
              <a:fillRect/>
            </a:stretch>
          </p:blipFill>
          <p:spPr>
            <a:xfrm>
              <a:off x="1859" y="1981"/>
              <a:ext cx="257" cy="358"/>
            </a:xfrm>
            <a:prstGeom prst="rect">
              <a:avLst/>
            </a:prstGeom>
            <a:noFill/>
            <a:ln w="9525">
              <a:noFill/>
            </a:ln>
          </p:spPr>
        </p:pic>
        <p:sp>
          <p:nvSpPr>
            <p:cNvPr id="16388" name="Text Box 6"/>
            <p:cNvSpPr txBox="1"/>
            <p:nvPr/>
          </p:nvSpPr>
          <p:spPr>
            <a:xfrm rot="-5400000">
              <a:off x="1960" y="2101"/>
              <a:ext cx="150" cy="91"/>
            </a:xfrm>
            <a:prstGeom prst="rect">
              <a:avLst/>
            </a:prstGeom>
            <a:noFill/>
            <a:ln w="9525">
              <a:noFill/>
            </a:ln>
          </p:spPr>
          <p:txBody>
            <a:bodyPr vert="eaVert" wrap="none" anchor="ctr" anchorCtr="0"/>
            <a:p>
              <a:endParaRPr lang="vi-VN" altLang="vi-VN" dirty="0">
                <a:solidFill>
                  <a:srgbClr val="FFFFFF"/>
                </a:solidFill>
                <a:latin typeface="Verdana" panose="020B0604030504040204" pitchFamily="34" charset="0"/>
              </a:endParaRPr>
            </a:p>
          </p:txBody>
        </p:sp>
      </p:grpSp>
      <p:grpSp>
        <p:nvGrpSpPr>
          <p:cNvPr id="4" name="AutoShape 6"/>
          <p:cNvGrpSpPr/>
          <p:nvPr/>
        </p:nvGrpSpPr>
        <p:grpSpPr>
          <a:xfrm>
            <a:off x="5553075" y="1676400"/>
            <a:ext cx="409575" cy="573088"/>
            <a:chOff x="3498" y="1947"/>
            <a:chExt cx="258" cy="361"/>
          </a:xfrm>
        </p:grpSpPr>
        <p:pic>
          <p:nvPicPr>
            <p:cNvPr id="16390" name="AutoShape 6"/>
            <p:cNvPicPr/>
            <p:nvPr/>
          </p:nvPicPr>
          <p:blipFill>
            <a:blip r:embed="rId2"/>
            <a:stretch>
              <a:fillRect/>
            </a:stretch>
          </p:blipFill>
          <p:spPr>
            <a:xfrm>
              <a:off x="3498" y="1947"/>
              <a:ext cx="258" cy="361"/>
            </a:xfrm>
            <a:prstGeom prst="rect">
              <a:avLst/>
            </a:prstGeom>
            <a:noFill/>
            <a:ln w="9525">
              <a:noFill/>
            </a:ln>
          </p:spPr>
        </p:pic>
        <p:sp>
          <p:nvSpPr>
            <p:cNvPr id="16391" name="Text Box 9"/>
            <p:cNvSpPr txBox="1"/>
            <p:nvPr/>
          </p:nvSpPr>
          <p:spPr>
            <a:xfrm rot="5400000">
              <a:off x="3505" y="2069"/>
              <a:ext cx="149" cy="90"/>
            </a:xfrm>
            <a:prstGeom prst="rect">
              <a:avLst/>
            </a:prstGeom>
            <a:noFill/>
            <a:ln w="9525">
              <a:noFill/>
            </a:ln>
          </p:spPr>
          <p:txBody>
            <a:bodyPr rot="10800000" vert="eaVert" wrap="none" anchor="ctr" anchorCtr="0"/>
            <a:p>
              <a:endParaRPr lang="vi-VN" altLang="vi-VN" dirty="0">
                <a:solidFill>
                  <a:srgbClr val="FFFFFF"/>
                </a:solidFill>
                <a:latin typeface="Verdana" panose="020B0604030504040204" pitchFamily="34" charset="0"/>
              </a:endParaRPr>
            </a:p>
          </p:txBody>
        </p:sp>
      </p:grpSp>
      <p:sp>
        <p:nvSpPr>
          <p:cNvPr id="45" name="AutoShape 16"/>
          <p:cNvSpPr>
            <a:spLocks noChangeArrowheads="1"/>
          </p:cNvSpPr>
          <p:nvPr/>
        </p:nvSpPr>
        <p:spPr bwMode="gray">
          <a:xfrm>
            <a:off x="228600" y="1371600"/>
            <a:ext cx="2573338" cy="1100138"/>
          </a:xfrm>
          <a:prstGeom prst="can">
            <a:avLst>
              <a:gd name="adj" fmla="val 25000"/>
            </a:avLst>
          </a:prstGeom>
          <a:solidFill>
            <a:srgbClr val="FF0000"/>
          </a:solidFill>
        </p:spPr>
        <p:style>
          <a:lnRef idx="1">
            <a:schemeClr val="accent1"/>
          </a:lnRef>
          <a:fillRef idx="1003">
            <a:schemeClr val="dk1"/>
          </a:fillRef>
          <a:effectRef idx="2">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AutoShape 19"/>
          <p:cNvSpPr/>
          <p:nvPr/>
        </p:nvSpPr>
        <p:spPr>
          <a:xfrm>
            <a:off x="6107113" y="1371600"/>
            <a:ext cx="2719387" cy="1100138"/>
          </a:xfrm>
          <a:prstGeom prst="can">
            <a:avLst>
              <a:gd name="adj" fmla="val 25000"/>
            </a:avLst>
          </a:prstGeom>
          <a:solidFill>
            <a:srgbClr val="FF0000"/>
          </a:solidFill>
          <a:ln w="9525">
            <a:noFill/>
          </a:ln>
        </p:spPr>
        <p:txBody>
          <a:bodyPr wrap="none" anchor="ctr" anchorCtr="0"/>
          <a:p>
            <a:endParaRPr lang="vi-VN" altLang="vi-VN" dirty="0">
              <a:latin typeface="Arial" panose="020B0604020202020204" pitchFamily="34" charset="0"/>
            </a:endParaRPr>
          </a:p>
        </p:txBody>
      </p:sp>
      <p:grpSp>
        <p:nvGrpSpPr>
          <p:cNvPr id="5" name="Group 60"/>
          <p:cNvGrpSpPr/>
          <p:nvPr/>
        </p:nvGrpSpPr>
        <p:grpSpPr>
          <a:xfrm>
            <a:off x="3200400" y="990600"/>
            <a:ext cx="2484438" cy="2400300"/>
            <a:chOff x="3185525" y="2209800"/>
            <a:chExt cx="2484702" cy="2400165"/>
          </a:xfrm>
        </p:grpSpPr>
        <p:sp>
          <p:nvSpPr>
            <p:cNvPr id="16395" name="Oval 8"/>
            <p:cNvSpPr/>
            <p:nvPr/>
          </p:nvSpPr>
          <p:spPr>
            <a:xfrm>
              <a:off x="3306189" y="2209800"/>
              <a:ext cx="2325933" cy="2400165"/>
            </a:xfrm>
            <a:prstGeom prst="ellipse">
              <a:avLst/>
            </a:prstGeom>
            <a:gradFill rotWithShape="1">
              <a:gsLst>
                <a:gs pos="0">
                  <a:srgbClr val="767676"/>
                </a:gs>
                <a:gs pos="50000">
                  <a:srgbClr val="FFFFFF"/>
                </a:gs>
                <a:gs pos="100000">
                  <a:srgbClr val="767676"/>
                </a:gs>
              </a:gsLst>
              <a:lin ang="5400000" scaled="1"/>
              <a:tileRect/>
            </a:gradFill>
            <a:ln w="57150" cap="flat" cmpd="sng">
              <a:solidFill>
                <a:schemeClr val="bg1"/>
              </a:solidFill>
              <a:prstDash val="solid"/>
              <a:round/>
              <a:headEnd type="none" w="med" len="med"/>
              <a:tailEnd type="none" w="med" len="med"/>
            </a:ln>
          </p:spPr>
          <p:txBody>
            <a:bodyPr wrap="none" anchor="ctr" anchorCtr="0"/>
            <a:p>
              <a:endParaRPr lang="vi-VN" altLang="vi-VN" dirty="0">
                <a:latin typeface="Arial" panose="020B0604020202020204" pitchFamily="34" charset="0"/>
              </a:endParaRPr>
            </a:p>
          </p:txBody>
        </p:sp>
        <p:sp>
          <p:nvSpPr>
            <p:cNvPr id="16396" name="Oval 9"/>
            <p:cNvSpPr/>
            <p:nvPr/>
          </p:nvSpPr>
          <p:spPr>
            <a:xfrm>
              <a:off x="3438688" y="2345041"/>
              <a:ext cx="2059495" cy="2125223"/>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vi-VN" altLang="vi-VN" dirty="0">
                <a:latin typeface="Arial" panose="020B0604020202020204" pitchFamily="34" charset="0"/>
              </a:endParaRPr>
            </a:p>
          </p:txBody>
        </p:sp>
        <p:sp>
          <p:nvSpPr>
            <p:cNvPr id="50" name="Oval 10"/>
            <p:cNvSpPr>
              <a:spLocks noChangeArrowheads="1"/>
            </p:cNvSpPr>
            <p:nvPr/>
          </p:nvSpPr>
          <p:spPr bwMode="gray">
            <a:xfrm>
              <a:off x="3799953" y="3170184"/>
              <a:ext cx="184170" cy="4809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1" name="Oval 11"/>
            <p:cNvSpPr>
              <a:spLocks noChangeArrowheads="1"/>
            </p:cNvSpPr>
            <p:nvPr/>
          </p:nvSpPr>
          <p:spPr bwMode="gray">
            <a:xfrm>
              <a:off x="3798365" y="3165421"/>
              <a:ext cx="193696" cy="49051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52" name="Oval 12"/>
            <p:cNvSpPr>
              <a:spLocks noChangeArrowheads="1"/>
            </p:cNvSpPr>
            <p:nvPr/>
          </p:nvSpPr>
          <p:spPr bwMode="gray">
            <a:xfrm>
              <a:off x="3679290" y="3168596"/>
              <a:ext cx="1578143" cy="48098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3" name="Oval 13"/>
            <p:cNvSpPr>
              <a:spLocks noChangeArrowheads="1"/>
            </p:cNvSpPr>
            <p:nvPr/>
          </p:nvSpPr>
          <p:spPr bwMode="gray">
            <a:xfrm>
              <a:off x="3679203" y="2594718"/>
              <a:ext cx="1578466" cy="1631815"/>
            </a:xfrm>
            <a:prstGeom prst="ellipse">
              <a:avLst/>
            </a:prstGeom>
            <a:ln w="38100" algn="ctr">
              <a:noFill/>
              <a:round/>
            </a:ln>
            <a:effectLst/>
            <a:scene3d>
              <a:camera prst="orthographicFront"/>
              <a:lightRig rig="threePt" dir="t"/>
            </a:scene3d>
            <a:sp3d>
              <a:bevelT/>
            </a:sp3d>
          </p:spPr>
          <p:style>
            <a:lnRef idx="0">
              <a:scrgbClr r="0" g="0" b="0"/>
            </a:lnRef>
            <a:fillRef idx="1003">
              <a:schemeClr val="dk2"/>
            </a:fillRef>
            <a:effectRef idx="0">
              <a:scrgbClr r="0" g="0" b="0"/>
            </a:effectRef>
            <a:fontRef idx="major"/>
          </p:style>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j-lt"/>
                <a:ea typeface="+mj-ea"/>
                <a:cs typeface="+mj-cs"/>
              </a:endParaRPr>
            </a:p>
          </p:txBody>
        </p:sp>
        <p:sp>
          <p:nvSpPr>
            <p:cNvPr id="16401" name="Text Box 20"/>
            <p:cNvSpPr txBox="1"/>
            <p:nvPr/>
          </p:nvSpPr>
          <p:spPr>
            <a:xfrm>
              <a:off x="3185525" y="2819366"/>
              <a:ext cx="2484702" cy="1446469"/>
            </a:xfrm>
            <a:prstGeom prst="rect">
              <a:avLst/>
            </a:prstGeom>
            <a:noFill/>
            <a:ln w="9525">
              <a:noFill/>
            </a:ln>
          </p:spPr>
          <p:txBody>
            <a:bodyPr anchor="t" anchorCtr="0">
              <a:spAutoFit/>
            </a:bodyPr>
            <a:p>
              <a:pPr algn="ctr" eaLnBrk="0" hangingPunct="0"/>
              <a:r>
                <a:rPr lang="en-US" altLang="vi-VN" sz="3200" b="1" dirty="0">
                  <a:solidFill>
                    <a:schemeClr val="bg2"/>
                  </a:solidFill>
                  <a:latin typeface="Arial" panose="020B0604020202020204" pitchFamily="34" charset="0"/>
                </a:rPr>
                <a:t>Nguồn </a:t>
              </a:r>
              <a:endParaRPr lang="en-US" altLang="vi-VN" sz="3200" b="1" dirty="0">
                <a:solidFill>
                  <a:schemeClr val="bg2"/>
                </a:solidFill>
                <a:latin typeface="Arial" panose="020B0604020202020204" pitchFamily="34" charset="0"/>
              </a:endParaRPr>
            </a:p>
            <a:p>
              <a:pPr algn="ctr" eaLnBrk="0" hangingPunct="0"/>
              <a:r>
                <a:rPr lang="en-US" altLang="vi-VN" sz="3200" b="1" dirty="0">
                  <a:solidFill>
                    <a:schemeClr val="bg2"/>
                  </a:solidFill>
                  <a:latin typeface="Arial" panose="020B0604020202020204" pitchFamily="34" charset="0"/>
                </a:rPr>
                <a:t>gốc</a:t>
              </a:r>
              <a:endParaRPr lang="en-US" altLang="vi-VN" sz="3200" b="1" dirty="0">
                <a:solidFill>
                  <a:schemeClr val="bg2"/>
                </a:solidFill>
                <a:latin typeface="Arial" panose="020B0604020202020204" pitchFamily="34" charset="0"/>
              </a:endParaRPr>
            </a:p>
            <a:p>
              <a:pPr algn="ctr" eaLnBrk="0" hangingPunct="0"/>
              <a:endParaRPr lang="en-US" altLang="vi-VN" sz="2400" b="1" dirty="0">
                <a:solidFill>
                  <a:schemeClr val="bg2"/>
                </a:solidFill>
                <a:latin typeface="Arial" panose="020B0604020202020204" pitchFamily="34" charset="0"/>
              </a:endParaRPr>
            </a:p>
          </p:txBody>
        </p:sp>
      </p:grpSp>
      <p:sp>
        <p:nvSpPr>
          <p:cNvPr id="55" name="Text Box 22"/>
          <p:cNvSpPr txBox="1"/>
          <p:nvPr/>
        </p:nvSpPr>
        <p:spPr>
          <a:xfrm>
            <a:off x="457200" y="1673225"/>
            <a:ext cx="2209800" cy="461963"/>
          </a:xfrm>
          <a:prstGeom prst="rect">
            <a:avLst/>
          </a:prstGeom>
          <a:noFill/>
          <a:ln w="9525">
            <a:noFill/>
          </a:ln>
        </p:spPr>
        <p:txBody>
          <a:bodyPr anchor="t" anchorCtr="0">
            <a:spAutoFit/>
          </a:bodyPr>
          <a:p>
            <a:pPr algn="ctr" eaLnBrk="0" hangingPunct="0"/>
            <a:r>
              <a:rPr lang="en-US" altLang="vi-VN" sz="2400" b="1" dirty="0">
                <a:solidFill>
                  <a:schemeClr val="bg2"/>
                </a:solidFill>
                <a:latin typeface="Arial" panose="020B0604020202020204" pitchFamily="34" charset="0"/>
              </a:rPr>
              <a:t>Nhà nước</a:t>
            </a:r>
            <a:endParaRPr lang="en-US" altLang="vi-VN" sz="2400" b="1" dirty="0">
              <a:solidFill>
                <a:schemeClr val="bg2"/>
              </a:solidFill>
              <a:latin typeface="Arial" panose="020B0604020202020204" pitchFamily="34" charset="0"/>
            </a:endParaRPr>
          </a:p>
        </p:txBody>
      </p:sp>
      <p:sp>
        <p:nvSpPr>
          <p:cNvPr id="56" name="Text Box 25"/>
          <p:cNvSpPr txBox="1"/>
          <p:nvPr/>
        </p:nvSpPr>
        <p:spPr>
          <a:xfrm>
            <a:off x="6311900" y="1676400"/>
            <a:ext cx="2438400" cy="461963"/>
          </a:xfrm>
          <a:prstGeom prst="rect">
            <a:avLst/>
          </a:prstGeom>
          <a:noFill/>
          <a:ln w="9525">
            <a:noFill/>
          </a:ln>
        </p:spPr>
        <p:txBody>
          <a:bodyPr anchor="t" anchorCtr="0">
            <a:spAutoFit/>
          </a:bodyPr>
          <a:p>
            <a:pPr algn="ctr" eaLnBrk="0" hangingPunct="0"/>
            <a:r>
              <a:rPr lang="en-US" altLang="vi-VN" sz="2400" b="1" dirty="0">
                <a:solidFill>
                  <a:schemeClr val="bg2"/>
                </a:solidFill>
                <a:latin typeface="Arial" panose="020B0604020202020204" pitchFamily="34" charset="0"/>
              </a:rPr>
              <a:t>Nhà nước</a:t>
            </a:r>
            <a:endParaRPr lang="en-US" altLang="vi-VN" sz="2400" b="1" dirty="0">
              <a:solidFill>
                <a:schemeClr val="bg2"/>
              </a:solidFill>
              <a:latin typeface="Arial" panose="020B0604020202020204" pitchFamily="34" charset="0"/>
            </a:endParaRPr>
          </a:p>
        </p:txBody>
      </p:sp>
      <p:sp>
        <p:nvSpPr>
          <p:cNvPr id="57" name="AutoShape 7"/>
          <p:cNvSpPr>
            <a:spLocks noChangeArrowheads="1"/>
          </p:cNvSpPr>
          <p:nvPr/>
        </p:nvSpPr>
        <p:spPr bwMode="gray">
          <a:xfrm flipH="1">
            <a:off x="4267200" y="3495675"/>
            <a:ext cx="762000" cy="925513"/>
          </a:xfrm>
          <a:prstGeom prst="upArrow">
            <a:avLst>
              <a:gd name="adj1" fmla="val 51676"/>
              <a:gd name="adj2" fmla="val 113088"/>
            </a:avLst>
          </a:prstGeom>
          <a:solidFill>
            <a:schemeClr val="accent1"/>
          </a:solidFill>
        </p:spPr>
        <p:style>
          <a:lnRef idx="0">
            <a:schemeClr val="accent5"/>
          </a:lnRef>
          <a:fillRef idx="3">
            <a:schemeClr val="accent5"/>
          </a:fillRef>
          <a:effectRef idx="3">
            <a:schemeClr val="accent5"/>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 name="AutoShape 21"/>
          <p:cNvSpPr/>
          <p:nvPr/>
        </p:nvSpPr>
        <p:spPr>
          <a:xfrm>
            <a:off x="1141413" y="5308600"/>
            <a:ext cx="7164387" cy="1168400"/>
          </a:xfrm>
          <a:prstGeom prst="roundRect">
            <a:avLst>
              <a:gd name="adj" fmla="val 50000"/>
            </a:avLst>
          </a:prstGeom>
          <a:solidFill>
            <a:schemeClr val="bg1"/>
          </a:solidFill>
          <a:ln w="38100" cap="flat" cmpd="sng">
            <a:solidFill>
              <a:srgbClr val="FF0066"/>
            </a:solidFill>
            <a:prstDash val="solid"/>
            <a:round/>
            <a:headEnd type="none" w="med" len="med"/>
            <a:tailEnd type="none" w="med" len="med"/>
          </a:ln>
        </p:spPr>
        <p:txBody>
          <a:bodyPr anchor="ctr" anchorCtr="0">
            <a:spAutoFit/>
          </a:bodyPr>
          <a:p>
            <a:pPr algn="ctr" eaLnBrk="0" hangingPunct="0"/>
            <a:r>
              <a:rPr lang="en-US" altLang="vi-VN" sz="2400" b="1" i="1" dirty="0">
                <a:solidFill>
                  <a:srgbClr val="FF0000"/>
                </a:solidFill>
                <a:latin typeface="Arial" panose="020B0604020202020204" pitchFamily="34" charset="0"/>
              </a:rPr>
              <a:t>Nhà nước xuất hiện khi nào và bởi những điều kiện gì?</a:t>
            </a:r>
            <a:endParaRPr lang="en-US" altLang="vi-VN" sz="2400" b="1" i="1" dirty="0">
              <a:solidFill>
                <a:srgbClr val="FF0000"/>
              </a:solidFill>
              <a:latin typeface="Arial" panose="020B0604020202020204" pitchFamily="34" charset="0"/>
            </a:endParaRPr>
          </a:p>
        </p:txBody>
      </p:sp>
      <p:grpSp>
        <p:nvGrpSpPr>
          <p:cNvPr id="6" name="Group 61"/>
          <p:cNvGrpSpPr/>
          <p:nvPr/>
        </p:nvGrpSpPr>
        <p:grpSpPr>
          <a:xfrm>
            <a:off x="304800" y="2667000"/>
            <a:ext cx="3148013" cy="2471738"/>
            <a:chOff x="304800" y="3886200"/>
            <a:chExt cx="2286000" cy="2819400"/>
          </a:xfrm>
        </p:grpSpPr>
        <p:sp>
          <p:nvSpPr>
            <p:cNvPr id="16407" name="AutoShape 5"/>
            <p:cNvSpPr/>
            <p:nvPr/>
          </p:nvSpPr>
          <p:spPr>
            <a:xfrm>
              <a:off x="304800" y="3886200"/>
              <a:ext cx="2286000" cy="281940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nchorCtr="0"/>
            <a:p>
              <a:pPr algn="ctr" eaLnBrk="0" hangingPunct="0"/>
              <a:endParaRPr lang="vi-VN" altLang="vi-VN" sz="2000" dirty="0">
                <a:latin typeface="Verdana" panose="020B0604030504040204" pitchFamily="34" charset="0"/>
              </a:endParaRPr>
            </a:p>
          </p:txBody>
        </p:sp>
        <p:sp>
          <p:nvSpPr>
            <p:cNvPr id="16408" name="Text Box 6"/>
            <p:cNvSpPr txBox="1"/>
            <p:nvPr/>
          </p:nvSpPr>
          <p:spPr>
            <a:xfrm>
              <a:off x="400050" y="3994637"/>
              <a:ext cx="2139950" cy="2211721"/>
            </a:xfrm>
            <a:prstGeom prst="rect">
              <a:avLst/>
            </a:prstGeom>
            <a:noFill/>
            <a:ln w="9525">
              <a:noFill/>
            </a:ln>
          </p:spPr>
          <p:txBody>
            <a:bodyPr anchor="t" anchorCtr="0">
              <a:spAutoFit/>
            </a:bodyPr>
            <a:p>
              <a:pPr eaLnBrk="0" hangingPunct="0"/>
              <a:r>
                <a:rPr lang="en-US" altLang="vi-VN" sz="2400" dirty="0">
                  <a:latin typeface="Arial" panose="020B0604020202020204" pitchFamily="34" charset="0"/>
                </a:rPr>
                <a:t> NN Không phải là hiện tượng vĩnh cửu, bất biến: có quá trình phát sinh, phát triển, tiêu vong</a:t>
              </a:r>
              <a:endParaRPr lang="en-US" altLang="vi-VN" sz="2400" dirty="0">
                <a:latin typeface="Arial" panose="020B0604020202020204" pitchFamily="34" charset="0"/>
              </a:endParaRPr>
            </a:p>
          </p:txBody>
        </p:sp>
      </p:grpSp>
      <p:grpSp>
        <p:nvGrpSpPr>
          <p:cNvPr id="7" name="Group 62"/>
          <p:cNvGrpSpPr/>
          <p:nvPr/>
        </p:nvGrpSpPr>
        <p:grpSpPr>
          <a:xfrm>
            <a:off x="5553075" y="2667000"/>
            <a:ext cx="3278188" cy="2566988"/>
            <a:chOff x="5965378" y="3810000"/>
            <a:chExt cx="2866577" cy="2819400"/>
          </a:xfrm>
        </p:grpSpPr>
        <p:sp>
          <p:nvSpPr>
            <p:cNvPr id="16410" name="AutoShape 5"/>
            <p:cNvSpPr/>
            <p:nvPr/>
          </p:nvSpPr>
          <p:spPr>
            <a:xfrm>
              <a:off x="5965378" y="3810000"/>
              <a:ext cx="2796547" cy="281940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nchorCtr="0"/>
            <a:p>
              <a:pPr algn="ctr" eaLnBrk="0" hangingPunct="0"/>
              <a:endParaRPr lang="vi-VN" altLang="vi-VN" dirty="0">
                <a:latin typeface="Verdana" panose="020B0604030504040204" pitchFamily="34" charset="0"/>
              </a:endParaRPr>
            </a:p>
          </p:txBody>
        </p:sp>
        <p:sp>
          <p:nvSpPr>
            <p:cNvPr id="16411" name="Text Box 6"/>
            <p:cNvSpPr txBox="1"/>
            <p:nvPr/>
          </p:nvSpPr>
          <p:spPr>
            <a:xfrm>
              <a:off x="6080596" y="3914422"/>
              <a:ext cx="2751359" cy="2433889"/>
            </a:xfrm>
            <a:prstGeom prst="rect">
              <a:avLst/>
            </a:prstGeom>
            <a:noFill/>
            <a:ln w="9525">
              <a:noFill/>
            </a:ln>
          </p:spPr>
          <p:txBody>
            <a:bodyPr anchor="t" anchorCtr="0">
              <a:spAutoFit/>
            </a:bodyPr>
            <a:p>
              <a:pPr eaLnBrk="0" hangingPunct="0"/>
              <a:r>
                <a:rPr lang="en-US" altLang="vi-VN" sz="2300" dirty="0">
                  <a:latin typeface="Arial" panose="020B0604020202020204" pitchFamily="34" charset="0"/>
                </a:rPr>
                <a:t>NN chỉ xuất hiện khi XH phát triển đến một mức độ nhất định và tiêu vong khi những điều kiện KQ cho sự tồn tại của nó mất đi.</a:t>
              </a:r>
              <a:endParaRPr lang="en-US" altLang="vi-VN" sz="2300" dirty="0">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linds(horizontal)">
                                      <p:cBhvr>
                                        <p:cTn id="15" dur="500"/>
                                        <p:tgtEl>
                                          <p:spTgt spid="55"/>
                                        </p:tgtEl>
                                      </p:cBhvr>
                                    </p:animEffect>
                                  </p:childTnLst>
                                </p:cTn>
                              </p:par>
                              <p:par>
                                <p:cTn id="16" presetID="3" presetClass="entr" presetSubtype="1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blinds(horizontal)">
                                      <p:cBhvr>
                                        <p:cTn id="29" dur="500"/>
                                        <p:tgtEl>
                                          <p:spTgt spid="5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linds(horizontal)">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linds(horizontal)">
                                      <p:cBhvr>
                                        <p:cTn id="5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5" grpId="0"/>
      <p:bldP spid="56" grpId="0"/>
      <p:bldP spid="5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14788</Words>
  <Application>WPS Presentation</Application>
  <PresentationFormat/>
  <Paragraphs>772</Paragraphs>
  <Slides>64</Slides>
  <Notes>40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64</vt:i4>
      </vt:variant>
    </vt:vector>
  </HeadingPairs>
  <TitlesOfParts>
    <vt:vector size="92" baseType="lpstr">
      <vt:lpstr>Arial</vt:lpstr>
      <vt:lpstr>SimSun</vt:lpstr>
      <vt:lpstr>Wingdings</vt:lpstr>
      <vt:lpstr>Calibri</vt:lpstr>
      <vt:lpstr>Malgun Gothic</vt:lpstr>
      <vt:lpstr>Times New Roman</vt:lpstr>
      <vt:lpstr>Verdana</vt:lpstr>
      <vt:lpstr>Arial Narrow</vt:lpstr>
      <vt:lpstr>.TMC-Ong Do</vt:lpstr>
      <vt:lpstr>Segoe Print</vt:lpstr>
      <vt:lpstr>Courier New</vt:lpstr>
      <vt:lpstr>Wingdings 3</vt:lpstr>
      <vt:lpstr>Symbol</vt:lpstr>
      <vt:lpstr>Century Gothic</vt:lpstr>
      <vt:lpstr>Lucida Sans Unicode</vt:lpstr>
      <vt:lpstr>Brush Script MT</vt:lpstr>
      <vt:lpstr>Monotype Corsiva</vt:lpstr>
      <vt:lpstr>Lucida Handwriting</vt:lpstr>
      <vt:lpstr>AnkeCalligraph</vt:lpstr>
      <vt:lpstr>Cambria Math</vt:lpstr>
      <vt:lpstr>Adobe Garamond Pro Bold</vt:lpstr>
      <vt:lpstr>Khmer UI</vt:lpstr>
      <vt:lpstr>Alan Den</vt:lpstr>
      <vt:lpstr>Constantia</vt:lpstr>
      <vt:lpstr>Microsoft YaHei</vt:lpstr>
      <vt:lpstr>Arial Unicode MS</vt:lpstr>
      <vt:lpstr>Constantia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Hoa</dc:creator>
  <cp:lastModifiedBy>MP</cp:lastModifiedBy>
  <cp:revision>1006</cp:revision>
  <dcterms:created xsi:type="dcterms:W3CDTF">2008-11-11T08:49:07Z</dcterms:created>
  <dcterms:modified xsi:type="dcterms:W3CDTF">2024-09-30T05:54:23Z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B385D6FADF3847CAB3F2D9B26D1EC1E9_12</vt:lpwstr>
  </property>
  <property fmtid="{D5CDD505-2E9C-101B-9397-08002B2CF9AE}" pid="3" name="KSOProductBuildVer">
    <vt:lpwstr>1033-12.2.0.18283</vt:lpwstr>
  </property>
</Properties>
</file>